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Proxima Nov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852C3EE-AB10-4A5E-8ABD-3843A671DDB3}">
  <a:tblStyle styleId="{2852C3EE-AB10-4A5E-8ABD-3843A671DDB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bold.fntdata"/><Relationship Id="rId21" Type="http://schemas.openxmlformats.org/officeDocument/2006/relationships/slide" Target="slides/slide16.xml"/><Relationship Id="rId43" Type="http://schemas.openxmlformats.org/officeDocument/2006/relationships/font" Target="fonts/ProximaNova-regular.fntdata"/><Relationship Id="rId24" Type="http://schemas.openxmlformats.org/officeDocument/2006/relationships/slide" Target="slides/slide19.xml"/><Relationship Id="rId46" Type="http://schemas.openxmlformats.org/officeDocument/2006/relationships/font" Target="fonts/ProximaNova-bold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-419"/>
              <a:t>Ambas heurísticas pensadas para la regla Swap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-419"/>
              <a:t>h* es desconocida porque se aplica a la regla swap, si fuese a la put entonces sería la cantidad de casilleros restantes.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-419"/>
              <a:t>Si bien se conoce cómo calcular h* (fórmula que se deja expresa en los siguientes párrafos), no se conoce el valor numérico real de la # swaps para solucionar todos los conflictos, y es por esto que se la considera como desconocida.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Suponiendo que cada swap resuelve la cantidad máxima de conflictos que se pueden resolver con un swap (ideal)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Comentar sobre alternativas pensadas: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-419"/>
              <a:t> </a:t>
            </a:r>
            <a:r>
              <a:rPr i="1" lang="es-419"/>
              <a:t>((x, y) -&gt; height)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Por qué tenemos que generar una nueva matriz y no podemos guardar solamente la regla que se aplicó</a:t>
            </a:r>
            <a:r>
              <a:rPr lang="es-419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Relationship Id="rId4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5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Sistemas de Inteligencia Artificial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39"/>
            <a:ext cx="8123100" cy="135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Métodos de Búsqueda No Informados e Informados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Grupo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Put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400" u="sng"/>
              <a:t>Idea:</a:t>
            </a:r>
            <a:r>
              <a:rPr lang="es-419" sz="2400"/>
              <a:t> Colocar en la primera posición vacía del tablero un valor entre 1 y N inclusive</a:t>
            </a:r>
          </a:p>
          <a:p>
            <a:pPr lvl="0">
              <a:spcBef>
                <a:spcPts val="0"/>
              </a:spcBef>
              <a:buNone/>
            </a:pPr>
            <a:r>
              <a:rPr lang="es-419" sz="2400" u="sng"/>
              <a:t>Compuesta por:</a:t>
            </a:r>
            <a:r>
              <a:rPr lang="es-419" sz="2400"/>
              <a:t>  Posición del tablero (fila y columna) y el valor a insertar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2400" u="sng"/>
              <a:t>Costo:</a:t>
            </a:r>
            <a:r>
              <a:rPr lang="es-419" sz="2400"/>
              <a:t> 1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2400" u="sng"/>
              <a:t>Cantidad de reglas</a:t>
            </a:r>
            <a:r>
              <a:rPr lang="es-419" sz="2400"/>
              <a:t>: N</a:t>
            </a:r>
            <a:r>
              <a:rPr baseline="30000" lang="es-419" sz="2400"/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Put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2400" u="sng"/>
              <a:t>Restricciones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La primera posición vacía en el tablero se corresponda con aquella que compone a la regla</a:t>
            </a:r>
            <a:br>
              <a:rPr lang="es-419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No existan duplicados en fila o columna</a:t>
            </a:r>
            <a:br>
              <a:rPr lang="es-419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No existan conflictos de visibilidad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Put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400" u="sng"/>
              <a:t>Restricciones de visibilidad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En cualquier posición se revisa que la visibilidad SUPERIOR e IZQUIERDA sea válida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-419" sz="2400"/>
              <a:t>La cantidad de edificios que se pueden ver desde cada borde debe ser </a:t>
            </a:r>
            <a:r>
              <a:rPr lang="es-419" sz="2400" u="sng"/>
              <a:t>menor o igual</a:t>
            </a:r>
            <a:r>
              <a:rPr lang="es-419" sz="2400"/>
              <a:t> al límite impuesto por el mismo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Put</a:t>
            </a:r>
          </a:p>
        </p:txBody>
      </p:sp>
      <p:pic>
        <p:nvPicPr>
          <p:cNvPr descr="1.png" id="130" name="Shape 130"/>
          <p:cNvPicPr preferRelativeResize="0"/>
          <p:nvPr/>
        </p:nvPicPr>
        <p:blipFill rotWithShape="1">
          <a:blip r:embed="rId3">
            <a:alphaModFix/>
          </a:blip>
          <a:srcRect b="268" l="0" r="0" t="258"/>
          <a:stretch/>
        </p:blipFill>
        <p:spPr>
          <a:xfrm>
            <a:off x="2928000" y="1357150"/>
            <a:ext cx="3287994" cy="32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Put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400" u="sng"/>
              <a:t>Restricciones de visibilidad (cont.) 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Si es la última posición vacía de una fila se revisa que la visibilidad IZQUIERDA y DERECHA sea exacta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-419" sz="2400"/>
              <a:t>La cantidad de edificios que se pueden ver desde cada borde debe ser </a:t>
            </a:r>
            <a:r>
              <a:rPr lang="es-419" sz="2400" u="sng"/>
              <a:t>igual</a:t>
            </a:r>
            <a:r>
              <a:rPr lang="es-419" sz="2400"/>
              <a:t> al límite impuesto por el mismo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Put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700" y="1374550"/>
            <a:ext cx="3287994" cy="32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694" y="1374550"/>
            <a:ext cx="3322605" cy="325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Put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400" u="sng"/>
              <a:t>Restricciones de visibilidad (cont.)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Si es la última posición vacía de una columna se revisa que la visibilidad SUPERIOR e INFERIOR sea exacta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-419" sz="2400"/>
              <a:t>La cantidad de edificios que se pueden ver desde cada borde debe ser </a:t>
            </a:r>
            <a:r>
              <a:rPr lang="es-419" sz="2400" u="sng"/>
              <a:t>igual</a:t>
            </a:r>
            <a:r>
              <a:rPr lang="es-419" sz="2400"/>
              <a:t> al límite impuesto por el mismo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Put</a:t>
            </a:r>
          </a:p>
        </p:txBody>
      </p:sp>
      <p:pic>
        <p:nvPicPr>
          <p:cNvPr descr="Screen Shot 2017-04-02 at 18.26.09.png" id="155" name="Shape 155"/>
          <p:cNvPicPr preferRelativeResize="0"/>
          <p:nvPr/>
        </p:nvPicPr>
        <p:blipFill rotWithShape="1">
          <a:blip r:embed="rId3">
            <a:alphaModFix/>
          </a:blip>
          <a:srcRect b="0" l="797" r="787" t="0"/>
          <a:stretch/>
        </p:blipFill>
        <p:spPr>
          <a:xfrm>
            <a:off x="1266700" y="1374550"/>
            <a:ext cx="3287994" cy="32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02 at 18.26.16.png" id="156" name="Shape 156"/>
          <p:cNvPicPr preferRelativeResize="0"/>
          <p:nvPr/>
        </p:nvPicPr>
        <p:blipFill rotWithShape="1">
          <a:blip r:embed="rId4">
            <a:alphaModFix/>
          </a:blip>
          <a:srcRect b="1047" l="0" r="0" t="1037"/>
          <a:stretch/>
        </p:blipFill>
        <p:spPr>
          <a:xfrm>
            <a:off x="4554694" y="1374550"/>
            <a:ext cx="3322605" cy="325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Swap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2400" u="sng"/>
              <a:t>Idea:</a:t>
            </a:r>
            <a:r>
              <a:rPr lang="es-419" sz="2400"/>
              <a:t> Intercambiar los valores de 2 posiciones del tablero</a:t>
            </a:r>
          </a:p>
          <a:p>
            <a:pPr lvl="0">
              <a:spcBef>
                <a:spcPts val="0"/>
              </a:spcBef>
              <a:buNone/>
            </a:pPr>
            <a:r>
              <a:rPr lang="es-419" sz="2400" u="sng"/>
              <a:t>Compuesta por:</a:t>
            </a:r>
            <a:r>
              <a:rPr lang="es-419" sz="2400"/>
              <a:t>  2 Posiciones del tablero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2400" u="sng"/>
              <a:t>Costo:</a:t>
            </a:r>
            <a:r>
              <a:rPr lang="es-419" sz="2400"/>
              <a:t> 12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2400" u="sng"/>
              <a:t>Cantidad de reglas</a:t>
            </a:r>
            <a:r>
              <a:rPr lang="es-419" sz="2400"/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CodeCogsEqn (2).gif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725" y="2996824"/>
            <a:ext cx="634374" cy="6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Swap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2400" u="sng"/>
              <a:t>Restricciones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El tablero debe poseer todas sus posiciones ocupadas</a:t>
            </a:r>
            <a:br>
              <a:rPr lang="es-419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No se pueden intercambiar valores fijados en el tablero inicial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Problema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Swap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2400" u="sng"/>
              <a:t>Tablero Inicial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Se carga el tablero con los valores iniciales fijos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Para cada posición, se tiene una lista de los posibles valores que puede tomar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Cuando se inserta un valor, se elimina como posible valor de todos los casilleros de la fila y columna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Se llena el tablero sin conflictos de duplicidad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Reglas - Swap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2250"/>
            <a:ext cx="2713579" cy="27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1719871" y="1371128"/>
            <a:ext cx="353700" cy="3536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719871" y="3651379"/>
            <a:ext cx="353700" cy="353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369562" y="2748112"/>
            <a:ext cx="353700" cy="353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2609803" y="2748112"/>
            <a:ext cx="353700" cy="353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369562" y="2261296"/>
            <a:ext cx="353700" cy="353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609803" y="2261296"/>
            <a:ext cx="353700" cy="353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796" y="1352250"/>
            <a:ext cx="2713579" cy="27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893" y="1352250"/>
            <a:ext cx="2728406" cy="271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4609506" y="3651383"/>
            <a:ext cx="353700" cy="353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511108" y="2748112"/>
            <a:ext cx="353700" cy="353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236727" y="2748112"/>
            <a:ext cx="353700" cy="353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Heurísticas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s-419" sz="2400"/>
              <a:t>h sólo para regla Swap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s-419" sz="2400"/>
              <a:t>Profundidad conocida para regla Put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s-419" sz="2400"/>
              <a:t>Heurísticas (no h) para regla Put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Heurísticas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9090"/>
              <a:buChar char="●"/>
            </a:pPr>
            <a:r>
              <a:rPr i="1" lang="es-419" sz="2200"/>
              <a:t>h*(n</a:t>
            </a:r>
            <a:r>
              <a:rPr baseline="-25000" i="1" lang="es-419" sz="2200"/>
              <a:t>0 </a:t>
            </a:r>
            <a:r>
              <a:rPr i="1" lang="es-419" sz="2200"/>
              <a:t>) = g*(n</a:t>
            </a:r>
            <a:r>
              <a:rPr baseline="-25000" i="1" lang="es-419" sz="2200"/>
              <a:t>g</a:t>
            </a:r>
            <a:r>
              <a:rPr i="1" lang="es-419" sz="2200"/>
              <a:t> ) = g(n</a:t>
            </a:r>
            <a:r>
              <a:rPr baseline="-25000" i="1" lang="es-419" sz="2200"/>
              <a:t>g</a:t>
            </a:r>
            <a:r>
              <a:rPr i="1" lang="es-419" sz="2200"/>
              <a:t> ) = #swaps * costoSwap</a:t>
            </a:r>
          </a:p>
          <a:p>
            <a:pPr indent="-381000" lvl="0" marL="457200" rtl="0">
              <a:spcBef>
                <a:spcPts val="0"/>
              </a:spcBef>
              <a:buSzPct val="109090"/>
              <a:buChar char="●"/>
            </a:pPr>
            <a:r>
              <a:rPr i="1" lang="es-419" sz="2200"/>
              <a:t>h*(n) = # swaps para solucionar todos los conflictos * costoSwap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i="1" lang="es-419" sz="2000"/>
              <a:t>⇒   </a:t>
            </a:r>
            <a:r>
              <a:rPr lang="es-419" sz="2400"/>
              <a:t>h* desconocida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Heurística - Admisible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Buscar h’ /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i="1" lang="es-419" sz="2400"/>
              <a:t>h’(n) ≤ h*(n)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9090"/>
            </a:pPr>
            <a:r>
              <a:rPr i="1" lang="es-419" sz="2200"/>
              <a:t># ideal swaps para solucionar todos los conflictos </a:t>
            </a:r>
            <a:r>
              <a:rPr i="1" lang="es-419" sz="2400"/>
              <a:t>≤</a:t>
            </a:r>
            <a:r>
              <a:rPr i="1" lang="es-419" sz="2200"/>
              <a:t> # swaps para solucionar todos los conflictos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Heurística - Admisible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685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  <a:buChar char="●"/>
            </a:pPr>
            <a:r>
              <a:rPr lang="es-419" sz="2200"/>
              <a:t>Cantidad máxima de conflictos en un swap: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>
              <a:spcBef>
                <a:spcPts val="0"/>
              </a:spcBef>
              <a:buSzPct val="100000"/>
              <a:buChar char="●"/>
            </a:pPr>
            <a:r>
              <a:rPr lang="es-419" sz="2200"/>
              <a:t>#MCRS = 12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-419" sz="2000"/>
              <a:t># ideal swaps para solucionar todos los conflictos = 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419" sz="2000"/>
              <a:t>⌈#conflictos / #MCRS⌉</a:t>
            </a:r>
          </a:p>
        </p:txBody>
      </p:sp>
      <p:graphicFrame>
        <p:nvGraphicFramePr>
          <p:cNvPr id="217" name="Shape 217"/>
          <p:cNvGraphicFramePr/>
          <p:nvPr/>
        </p:nvGraphicFramePr>
        <p:xfrm>
          <a:off x="952500" y="20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{2852C3EE-AB10-4A5E-8ABD-3843A671DDB3}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683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accent3"/>
                        </a:buClr>
                        <a:buSzPct val="100000"/>
                        <a:buFont typeface="Proxima Nova"/>
                      </a:pPr>
                      <a:r>
                        <a:rPr lang="es-419" sz="2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Repetidos</a:t>
                      </a:r>
                    </a:p>
                    <a:p>
                      <a:pPr indent="-3683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accent3"/>
                        </a:buClr>
                        <a:buSzPct val="100000"/>
                        <a:buFont typeface="Proxima Nova"/>
                      </a:pPr>
                      <a:r>
                        <a:rPr lang="es-419" sz="2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Filas: 2</a:t>
                      </a:r>
                    </a:p>
                    <a:p>
                      <a:pPr indent="-3683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accent3"/>
                        </a:buClr>
                        <a:buSzPct val="100000"/>
                        <a:buFont typeface="Proxima Nova"/>
                      </a:pPr>
                      <a:r>
                        <a:rPr lang="es-419" sz="2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Columnas: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683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accent3"/>
                        </a:buClr>
                        <a:buSzPct val="100000"/>
                        <a:buFont typeface="Proxima Nova"/>
                      </a:pPr>
                      <a:r>
                        <a:rPr lang="es-419" sz="2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Visibilidad</a:t>
                      </a:r>
                    </a:p>
                    <a:p>
                      <a:pPr indent="-3683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accent3"/>
                        </a:buClr>
                        <a:buSzPct val="100000"/>
                        <a:buFont typeface="Proxima Nova"/>
                      </a:pPr>
                      <a:r>
                        <a:rPr lang="es-419" sz="2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Filas: 4</a:t>
                      </a:r>
                    </a:p>
                    <a:p>
                      <a:pPr indent="-3683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accent3"/>
                        </a:buClr>
                        <a:buSzPct val="100000"/>
                        <a:buFont typeface="Proxima Nova"/>
                      </a:pPr>
                      <a:r>
                        <a:rPr lang="es-419" sz="2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Columnas: 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Heurística - Admisible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8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-419" sz="2000"/>
              <a:t>h’(n) = # ideal swaps para solucionar todos los conflictos * costoSwap </a:t>
            </a:r>
          </a:p>
          <a:p>
            <a:pPr lvl="0">
              <a:spcBef>
                <a:spcPts val="0"/>
              </a:spcBef>
              <a:buNone/>
            </a:pPr>
            <a:r>
              <a:rPr i="1" lang="es-419" sz="2000"/>
              <a:t>h*(n) = # swaps para solucionar todos los conflictos * costoSwap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2400"/>
          </a:p>
          <a:p>
            <a:pPr lvl="0" rtl="0" algn="ctr">
              <a:spcBef>
                <a:spcPts val="0"/>
              </a:spcBef>
              <a:buNone/>
            </a:pPr>
            <a:r>
              <a:rPr i="1" lang="es-419" sz="2000"/>
              <a:t>⁂  </a:t>
            </a:r>
            <a:r>
              <a:rPr i="1" lang="es-419" sz="2400"/>
              <a:t>h’(n) ≤ h*(n)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Heurística - Admisible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s-419" sz="2000"/>
              <a:t>h(n) = #conflictos / #MCRS * costoSwap </a:t>
            </a:r>
            <a:r>
              <a:rPr i="1" lang="es-419" sz="2400"/>
              <a:t>≤</a:t>
            </a:r>
            <a:r>
              <a:rPr i="1" lang="es-419" sz="2000"/>
              <a:t> </a:t>
            </a:r>
          </a:p>
          <a:p>
            <a:pPr lvl="0" algn="l">
              <a:spcBef>
                <a:spcPts val="0"/>
              </a:spcBef>
              <a:buNone/>
            </a:pPr>
            <a:r>
              <a:rPr i="1" lang="es-419" sz="2000"/>
              <a:t>⌈#conflictos / #MCRS⌉ * costoSwap = h’(n) </a:t>
            </a:r>
          </a:p>
          <a:p>
            <a:pPr indent="-355600" lvl="0" marL="457200">
              <a:spcBef>
                <a:spcPts val="0"/>
              </a:spcBef>
              <a:buSzPct val="100000"/>
              <a:buChar char="●"/>
            </a:pPr>
            <a:r>
              <a:rPr i="1" lang="es-419" sz="2000"/>
              <a:t>Si costoSwap = #MCRS ⇒ h(n) = #conflictos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s-419" sz="2000"/>
              <a:t>⁂  </a:t>
            </a:r>
            <a:r>
              <a:rPr i="1" lang="es-419" sz="2400"/>
              <a:t>h(n) ≤ h’(n)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s-419" sz="2000"/>
              <a:t>⁂  Por transitividad, </a:t>
            </a:r>
            <a:r>
              <a:rPr i="1" lang="es-419" sz="2400"/>
              <a:t>h(n) ≤ h’(n) ≤ h*(n)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s-419" sz="2400"/>
              <a:t>⇒ h es admisible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Heurística - No Admisible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2400" u="sng"/>
              <a:t>Experimento:</a:t>
            </a:r>
            <a:r>
              <a:rPr lang="es-419" sz="2400"/>
              <a:t> </a:t>
            </a:r>
            <a:r>
              <a:rPr lang="es-419" sz="2400"/>
              <a:t>Comprobación estadística de #conflictos que se resuelven por swap</a:t>
            </a:r>
          </a:p>
          <a:p>
            <a:pPr lvl="0">
              <a:spcBef>
                <a:spcPts val="0"/>
              </a:spcBef>
              <a:buNone/>
            </a:pPr>
            <a:r>
              <a:rPr lang="es-419" sz="2400" u="sng"/>
              <a:t>Resultados: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Primeros pasos aprox. hasta x conflictos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Se estanca h/ hallar solución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2400" u="sng"/>
              <a:t>Decisión:</a:t>
            </a:r>
            <a:r>
              <a:rPr lang="es-419" sz="2400"/>
              <a:t> #conflictos resueltos por swap =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Heurística - No Admisible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s-419" sz="2400"/>
              <a:t>h(n) = #conflictos * costoSwap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-419" sz="2400"/>
              <a:t>¿Por qué no es admisible?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s-419" sz="2400"/>
              <a:t>Caso real en que 1 swap resuelve 12 conflictos y el problema es resuelto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Edificios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-419" sz="2400"/>
              <a:t>Tablero de N x 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-419" sz="2400"/>
              <a:t>Completar los casilleros con valores incluidos en [1, N]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-419" sz="2400"/>
              <a:t>La cantidad de pisos del edificio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-419" sz="2400"/>
              <a:t>No pueden existir duplicados en fila y columna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-419" sz="2400"/>
              <a:t>Restricción</a:t>
            </a:r>
            <a:r>
              <a:rPr lang="es-419" sz="2400"/>
              <a:t> de visibilidad</a:t>
            </a:r>
          </a:p>
          <a:p>
            <a:pPr indent="-38100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-419" sz="2400"/>
              <a:t>La cantidad de edificios que puedo ver desde el borde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Resultados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0612"/>
            <a:ext cx="7345999" cy="45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Resultados - 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483775" y="2445550"/>
            <a:ext cx="30723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Costo total = #espacios vacíos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Profundidad = Costo Total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674" y="420987"/>
            <a:ext cx="6956650" cy="43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Resultados - Swap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49" y="379725"/>
            <a:ext cx="6988875" cy="432144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Resultados - Swap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Conclusiones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Conclusiones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419" sz="2400"/>
              <a:t>Utilizando la regla Put: </a:t>
            </a: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419" sz="2400"/>
              <a:t>Utilizar la estrategia DFS es más eficiente en cuanto a cantidad de nodos explotados para cualquiera de los tamaños probados, con respecto al BFS. </a:t>
            </a: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419" sz="2400"/>
              <a:t>Al tratarse de un problema cuya solución se encuentra siempre a la misma profundidad a partir del estado inicial, no justifica aplicar IDDFS pues su performance será siempre inferior o igual a la que ofrece un DFS.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Conclusiones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419" sz="2400"/>
              <a:t>Utilizando la regla Swap:</a:t>
            </a: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419" sz="2400"/>
              <a:t>Los métodos de búsqueda no informados son muy poco performantes.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419" sz="2400"/>
              <a:t>Si h devuelve un valor muy alejado de h*, A* presenta un excesivo uso de memoria debido al alto factor de ramificación, y un excesivo consumo de procesamiento al tener que mantener los nodos ordenados por f creciente.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Conclusiones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419" sz="2400"/>
              <a:t>Utilizar una h no admisible, cuyos valores fueron obtenidos estadísticamente, permite mejorar la performance de memoria de A*, aunque se pierda la certeza de encontrar la solución óptima.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Edificios - Ejemplo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987" y="1017725"/>
            <a:ext cx="3450025" cy="34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Implementación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Visibilidad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Un </a:t>
            </a:r>
            <a:r>
              <a:rPr lang="es-419" sz="2400"/>
              <a:t>vector built-in de tamaño N por cada borde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Cada valor indica la cantidad de edificios visibles desde su </a:t>
            </a:r>
            <a:r>
              <a:rPr lang="es-419" sz="2400"/>
              <a:t>posición y con respecto al borde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Tablero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Matriz built-in de N x 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Visibilidad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Lista con casilleros fijados en el estado inicial</a:t>
            </a:r>
          </a:p>
          <a:p>
            <a:pPr lvl="0" rtl="0" algn="ctr">
              <a:spcBef>
                <a:spcPts val="0"/>
              </a:spcBef>
              <a:buNone/>
            </a:pPr>
            <a:br>
              <a:rPr lang="es-419" sz="2500"/>
            </a:br>
            <a:r>
              <a:rPr lang="es-419" sz="2500"/>
              <a:t>Se genera un nuevo tablero al aplicar cualquier regla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Estado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Tablero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Primer posición vacía para cada fila y columna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Problema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s-419" sz="2400"/>
              <a:t>isGoal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s-419" sz="2400"/>
              <a:t>Matriz completa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s-419" sz="2400"/>
              <a:t>No existan conflictos de duplicidad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s-419" sz="2400"/>
              <a:t>No existan conflictos de visibilidad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s-419" sz="2400"/>
              <a:t>getHValue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s-419" sz="2400"/>
              <a:t>Admisibles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s-419" sz="2400"/>
              <a:t>No Admisibles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