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4" r:id="rId2"/>
    <p:sldId id="277" r:id="rId3"/>
    <p:sldId id="276" r:id="rId4"/>
    <p:sldId id="279" r:id="rId5"/>
    <p:sldId id="278" r:id="rId6"/>
    <p:sldId id="282" r:id="rId7"/>
    <p:sldId id="285" r:id="rId8"/>
    <p:sldId id="280" r:id="rId9"/>
    <p:sldId id="283" r:id="rId10"/>
    <p:sldId id="273" r:id="rId11"/>
    <p:sldId id="284" r:id="rId12"/>
    <p:sldId id="286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Relationship Id="rId4" Type="http://schemas.openxmlformats.org/officeDocument/2006/relationships/image" Target="../media/image30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F8024-888B-4FE5-8025-40A8420302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ADFDB-8DE7-4C5D-A839-D7835FB77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498D-E56F-4643-A2E0-92BB1A278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27/01/2022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CDF89-5B92-48F8-A6AF-4BFDA735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E701-5D76-492C-8E0B-CCA48A9D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04424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513EC-AFE2-466B-9D65-5F8626754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24946-B446-4F63-8ED3-6F91A2410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0AEEE-2312-413A-BE1C-F97845168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27/01/2022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48B08-DF1A-4A0F-AE0F-D17E917AB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DF2EC-C607-476D-B98B-570956674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34119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E2A84-E530-44D9-8CA9-5C19264C5B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B5B020-97E6-4930-A613-182A1CB460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18749-3A34-4007-B936-84824A25E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27/01/2022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AF936-B56B-4AEA-BEB4-2F201527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38E357-59CE-4BDB-8444-C931A1983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841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3B638-885D-43C9-92C9-37B096F7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2E4A4-6F80-45A6-8185-1E9323A3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3D009-7759-4465-8EB7-3E03E5E61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27/01/2022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48741-D9FC-4CFF-B52D-41EF627A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3820E1-CCFE-4478-BA40-F0AAB62ED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50247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90C07-EA31-4E28-87B7-FB2C44CBF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502AC-62B6-4DC0-8CEF-7E00F3163F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F9A99-AD23-4297-AC70-6FF5C2E3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27/01/2022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B1A7B-30AF-47B7-B588-1EA39AB47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C395B-C226-4B1B-A13D-22A22394A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85603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E2B1-D82C-4685-A110-13583995B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85F95-EB0A-415B-9FCA-9EB4419B44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FD4EA-7806-496B-8CB4-41B8BC5AB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E26D1-15BE-4B59-8FA1-D4C2308D1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27/01/2022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06B4B-C55A-463A-B375-88CD535A2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ABEB7-E8DA-4CC2-9803-09769D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20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C21A-2D02-4046-B829-B7BC6132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7F23A-2202-45CA-A41F-B696AEB037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00434-9E02-4E20-850F-C66CC6F97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D7FCD8-9166-4BBB-911D-994CAB25C6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916AC-B09D-4B89-8A28-F92B6EF263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05CD95-FDF6-436C-87D9-E5CC9677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27/01/2022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43715-0357-4B07-BD19-CDBD19E2C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651EE-F974-4281-8A38-310C02111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04395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D2FCD-BD07-4DD4-BC9B-40530250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A96E3B-B89D-45FC-9C06-14C60C3C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27/01/2022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5BD8EE-2AF6-45F6-9FE6-7952A7E4C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7C94E-F871-4904-BB49-B6BF5547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513766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00A704-3E36-4F50-BCAD-5AD51AF28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27/01/2022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0FDC7-F869-452A-BABB-4B626E55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BA4F39-2DA1-427F-A9B8-925534F21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8318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5D240-72FF-4141-9A0C-FAF67786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73E9A-34A6-44A7-B600-D3B75ACAA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E0BF8-D8DE-4333-A664-B14461281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1239D-453B-4057-ABA3-EE319235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27/01/2022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D31637-3F68-46BE-B1EC-679D2C4A5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CAE14-4A35-4864-80E7-C6BD6B37D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56547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0FCDA-5292-4081-9E23-CD9D5C0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3CDDB2-2EB2-4DC5-8B2F-1242481EA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0658E5-22DA-4CA3-A697-3C64583B6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54DC-9919-4504-8EA7-D1C2FC3AE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FE6FA-254E-4693-BB05-0FEE8925D8E4}" type="datetimeFigureOut">
              <a:rPr lang="en-NZ" smtClean="0"/>
              <a:t>27/01/2022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53FEA-D0DC-4B8B-B3E3-C581DA5CF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6096D-EE48-4BA1-80EC-876221DD2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78575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D7252B-2427-4B2F-A439-AAB9DE9A8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EE923-6619-4E03-A2F5-2D577E40C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0C3C3-5BB5-4DA3-B9C1-0EB5CF950B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FE6FA-254E-4693-BB05-0FEE8925D8E4}" type="datetimeFigureOut">
              <a:rPr lang="en-NZ" smtClean="0"/>
              <a:t>27/01/2022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95DE0-01F8-4C01-A33B-364527BA3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FB3C0-82C3-443C-9CE5-D661821AB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61B7C-F78B-47BC-954B-1020B6B018E3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09400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12" Type="http://schemas.openxmlformats.org/officeDocument/2006/relationships/image" Target="../media/image2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emf"/><Relationship Id="rId11" Type="http://schemas.openxmlformats.org/officeDocument/2006/relationships/oleObject" Target="../embeddings/oleObject7.bin"/><Relationship Id="rId5" Type="http://schemas.openxmlformats.org/officeDocument/2006/relationships/oleObject" Target="../embeddings/oleObject4.bin"/><Relationship Id="rId10" Type="http://schemas.openxmlformats.org/officeDocument/2006/relationships/image" Target="../media/image23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8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7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1.emf"/><Relationship Id="rId11" Type="http://schemas.openxmlformats.org/officeDocument/2006/relationships/image" Target="../media/image19.png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30.emf"/><Relationship Id="rId4" Type="http://schemas.openxmlformats.org/officeDocument/2006/relationships/image" Target="../media/image20.e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2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31.emf"/><Relationship Id="rId4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911FA0-C61A-40F1-B8B4-53EFE8AAE8EF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CC-05 methods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836CA-4682-4A9A-9036-C0885E0EABCD}"/>
              </a:ext>
            </a:extLst>
          </p:cNvPr>
          <p:cNvSpPr txBox="1"/>
          <p:nvPr/>
        </p:nvSpPr>
        <p:spPr>
          <a:xfrm>
            <a:off x="395287" y="628650"/>
            <a:ext cx="11401425" cy="54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54C cells were grown for 4 days in T175 (p22). Cells were ~85% confluent before trypsinisation in T175 flasks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54C cells (2.5x 10</a:t>
            </a:r>
            <a:r>
              <a:rPr lang="en-NZ" baseline="30000" dirty="0">
                <a:latin typeface="Comic Sans MS" panose="030F0702030302020204" pitchFamily="66" charset="0"/>
              </a:rPr>
              <a:t>5</a:t>
            </a:r>
            <a:r>
              <a:rPr lang="en-NZ" dirty="0">
                <a:latin typeface="Comic Sans MS" panose="030F0702030302020204" pitchFamily="66" charset="0"/>
              </a:rPr>
              <a:t> cells/5 mL) were plated in </a:t>
            </a:r>
            <a:r>
              <a:rPr lang="en-NZ" dirty="0">
                <a:highlight>
                  <a:srgbClr val="FFFF00"/>
                </a:highlight>
                <a:latin typeface="Comic Sans MS" panose="030F0702030302020204" pitchFamily="66" charset="0"/>
              </a:rPr>
              <a:t>p60 dishes </a:t>
            </a:r>
            <a:r>
              <a:rPr lang="en-NZ" dirty="0">
                <a:latin typeface="Comic Sans MS" panose="030F0702030302020204" pitchFamily="66" charset="0"/>
              </a:rPr>
              <a:t>incubated for </a:t>
            </a:r>
            <a:r>
              <a:rPr lang="en-NZ" dirty="0">
                <a:highlight>
                  <a:srgbClr val="FFFF00"/>
                </a:highlight>
                <a:latin typeface="Comic Sans MS" panose="030F0702030302020204" pitchFamily="66" charset="0"/>
              </a:rPr>
              <a:t>20 h </a:t>
            </a:r>
            <a:r>
              <a:rPr lang="en-NZ" dirty="0">
                <a:latin typeface="Comic Sans MS" panose="030F0702030302020204" pitchFamily="66" charset="0"/>
              </a:rPr>
              <a:t>under oxia.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On the next day (20 h after plating) cells were </a:t>
            </a:r>
            <a:r>
              <a:rPr lang="en-NZ" dirty="0">
                <a:highlight>
                  <a:srgbClr val="FFFF00"/>
                </a:highlight>
                <a:latin typeface="Comic Sans MS" panose="030F0702030302020204" pitchFamily="66" charset="0"/>
              </a:rPr>
              <a:t>~25% confluent in p60 dishes (before drug treatment).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irradiated at 0 and 6Gy 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 cycle assay (n=3 per treatment)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100 </a:t>
            </a:r>
            <a:r>
              <a:rPr lang="en-NZ" dirty="0" err="1">
                <a:latin typeface="Comic Sans MS" panose="030F0702030302020204" pitchFamily="66" charset="0"/>
              </a:rPr>
              <a:t>uM</a:t>
            </a:r>
            <a:r>
              <a:rPr lang="en-NZ" dirty="0">
                <a:latin typeface="Comic Sans MS" panose="030F0702030302020204" pitchFamily="66" charset="0"/>
              </a:rPr>
              <a:t> </a:t>
            </a:r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solution was made in media and incubated in water bath (in 50 mL falcon tubes) before RT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0 h sample: Immediately after RT, media was removed and added 5 mL of 100 </a:t>
            </a:r>
            <a:r>
              <a:rPr lang="en-NZ" dirty="0" err="1">
                <a:latin typeface="Comic Sans MS" panose="030F0702030302020204" pitchFamily="66" charset="0"/>
              </a:rPr>
              <a:t>uM</a:t>
            </a:r>
            <a:r>
              <a:rPr lang="en-NZ" dirty="0">
                <a:latin typeface="Comic Sans MS" panose="030F0702030302020204" pitchFamily="66" charset="0"/>
              </a:rPr>
              <a:t> </a:t>
            </a:r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in media. Plates were incubated at 37 °C for 0.5 h or 1 h before fixing cells (70% EtOH)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0.5, 1, 2, 3, 4, 24 h </a:t>
            </a:r>
            <a:r>
              <a:rPr lang="en-NZ" u="sng" dirty="0">
                <a:latin typeface="Comic Sans MS" panose="030F0702030302020204" pitchFamily="66" charset="0"/>
              </a:rPr>
              <a:t>after RT</a:t>
            </a:r>
            <a:r>
              <a:rPr lang="en-NZ" dirty="0">
                <a:latin typeface="Comic Sans MS" panose="030F0702030302020204" pitchFamily="66" charset="0"/>
              </a:rPr>
              <a:t>, media was replaced with 100 </a:t>
            </a:r>
            <a:r>
              <a:rPr lang="en-NZ" dirty="0" err="1">
                <a:latin typeface="Comic Sans MS" panose="030F0702030302020204" pitchFamily="66" charset="0"/>
              </a:rPr>
              <a:t>uM</a:t>
            </a:r>
            <a:r>
              <a:rPr lang="en-NZ" dirty="0">
                <a:latin typeface="Comic Sans MS" panose="030F0702030302020204" pitchFamily="66" charset="0"/>
              </a:rPr>
              <a:t> </a:t>
            </a:r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and incubated for 0.5 h at 37 °C before fixing cells</a:t>
            </a:r>
          </a:p>
          <a:p>
            <a:pPr marL="742950" lvl="1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treated with PI just before FCM analysis</a:t>
            </a: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endParaRPr lang="en-NZ" dirty="0">
              <a:latin typeface="Comic Sans MS" panose="030F0702030302020204" pitchFamily="66" charset="0"/>
            </a:endParaRPr>
          </a:p>
          <a:p>
            <a:pPr marL="285750" indent="-285750">
              <a:lnSpc>
                <a:spcPct val="114000"/>
              </a:lnSpc>
              <a:buFont typeface="Arial" panose="020B0604020202020204" pitchFamily="34" charset="0"/>
              <a:buChar char="•"/>
            </a:pPr>
            <a:r>
              <a:rPr lang="en-NZ" dirty="0">
                <a:latin typeface="Comic Sans MS" panose="030F0702030302020204" pitchFamily="66" charset="0"/>
              </a:rPr>
              <a:t>Cells were ~50% confluent at 24 h in p60 dishes after RT</a:t>
            </a:r>
          </a:p>
          <a:p>
            <a:pPr lvl="1">
              <a:lnSpc>
                <a:spcPct val="114000"/>
              </a:lnSpc>
            </a:pPr>
            <a:endParaRPr lang="en-NZ" dirty="0">
              <a:latin typeface="Comic Sans MS" panose="030F0702030302020204" pitchFamily="66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8B16FCC-899A-4643-A5AF-9C5B45918A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515711"/>
              </p:ext>
            </p:extLst>
          </p:nvPr>
        </p:nvGraphicFramePr>
        <p:xfrm>
          <a:off x="7997504" y="4836312"/>
          <a:ext cx="4125148" cy="183261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31287">
                  <a:extLst>
                    <a:ext uri="{9D8B030D-6E8A-4147-A177-3AD203B41FA5}">
                      <a16:colId xmlns:a16="http://schemas.microsoft.com/office/drawing/2014/main" val="2084537144"/>
                    </a:ext>
                  </a:extLst>
                </a:gridCol>
                <a:gridCol w="1031287">
                  <a:extLst>
                    <a:ext uri="{9D8B030D-6E8A-4147-A177-3AD203B41FA5}">
                      <a16:colId xmlns:a16="http://schemas.microsoft.com/office/drawing/2014/main" val="4056861832"/>
                    </a:ext>
                  </a:extLst>
                </a:gridCol>
                <a:gridCol w="1031287">
                  <a:extLst>
                    <a:ext uri="{9D8B030D-6E8A-4147-A177-3AD203B41FA5}">
                      <a16:colId xmlns:a16="http://schemas.microsoft.com/office/drawing/2014/main" val="1070843868"/>
                    </a:ext>
                  </a:extLst>
                </a:gridCol>
                <a:gridCol w="1031287">
                  <a:extLst>
                    <a:ext uri="{9D8B030D-6E8A-4147-A177-3AD203B41FA5}">
                      <a16:colId xmlns:a16="http://schemas.microsoft.com/office/drawing/2014/main" val="106151834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Samples:</a:t>
                      </a:r>
                    </a:p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 after RT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Radiation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EdU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fixing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0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12:35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13:20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31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15:15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15:59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16:29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2847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12:55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14:06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14:39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3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13:43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15:59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16:29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925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12:55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16:08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16:38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5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 h 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12:35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16:50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17:29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269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 h 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13:43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14:00</a:t>
                      </a:r>
                    </a:p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(next day)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14:30</a:t>
                      </a:r>
                    </a:p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(next day)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849490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CF4AE05-275E-4B06-BC12-DB5D949DA201}"/>
              </a:ext>
            </a:extLst>
          </p:cNvPr>
          <p:cNvSpPr txBox="1"/>
          <p:nvPr/>
        </p:nvSpPr>
        <p:spPr>
          <a:xfrm>
            <a:off x="9152389" y="4484661"/>
            <a:ext cx="2823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>
                <a:latin typeface="Comic Sans MS" panose="030F0702030302020204" pitchFamily="66" charset="0"/>
              </a:rPr>
              <a:t>Treatment time (</a:t>
            </a:r>
            <a:r>
              <a:rPr lang="en-NZ" dirty="0" err="1">
                <a:latin typeface="Comic Sans MS" panose="030F0702030302020204" pitchFamily="66" charset="0"/>
              </a:rPr>
              <a:t>hh:mm</a:t>
            </a:r>
            <a:r>
              <a:rPr lang="en-NZ" dirty="0">
                <a:latin typeface="Comic Sans MS" panose="030F07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7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D609A1-D60E-4097-8E60-B07A2E2917D5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Future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5492C4-59A3-4FF1-9CD0-445DF45F4417}"/>
              </a:ext>
            </a:extLst>
          </p:cNvPr>
          <p:cNvSpPr txBox="1"/>
          <p:nvPr/>
        </p:nvSpPr>
        <p:spPr>
          <a:xfrm>
            <a:off x="192946" y="578841"/>
            <a:ext cx="10852651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latin typeface="Comic Sans MS" panose="030F0702030302020204" pitchFamily="66" charset="0"/>
              </a:rPr>
              <a:t>I will do cell cycle + clonogenic assay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2.5 x 10</a:t>
            </a:r>
            <a:r>
              <a:rPr lang="en-NZ" sz="1600" baseline="30000" dirty="0">
                <a:latin typeface="Comic Sans MS" panose="030F0702030302020204" pitchFamily="66" charset="0"/>
              </a:rPr>
              <a:t>5 </a:t>
            </a:r>
            <a:r>
              <a:rPr lang="en-NZ" sz="1600" dirty="0">
                <a:latin typeface="Comic Sans MS" panose="030F0702030302020204" pitchFamily="66" charset="0"/>
              </a:rPr>
              <a:t>cells/p60/5mL on day 0 (treatment on the next day)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±SN39536? Add drug 30 min before 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 err="1">
                <a:latin typeface="Comic Sans MS" panose="030F0702030302020204" pitchFamily="66" charset="0"/>
              </a:rPr>
              <a:t>EdU</a:t>
            </a:r>
            <a:r>
              <a:rPr lang="en-NZ" sz="1600" dirty="0">
                <a:latin typeface="Comic Sans MS" panose="030F0702030302020204" pitchFamily="66" charset="0"/>
              </a:rPr>
              <a:t> addition?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30 min treatment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Can’t replace media if SN39536 is added before RT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I added 100 </a:t>
            </a:r>
            <a:r>
              <a:rPr lang="en-NZ" sz="1600" dirty="0" err="1">
                <a:latin typeface="Comic Sans MS" panose="030F0702030302020204" pitchFamily="66" charset="0"/>
              </a:rPr>
              <a:t>uL</a:t>
            </a:r>
            <a:r>
              <a:rPr lang="en-NZ" sz="1600" dirty="0">
                <a:latin typeface="Comic Sans MS" panose="030F0702030302020204" pitchFamily="66" charset="0"/>
              </a:rPr>
              <a:t> </a:t>
            </a:r>
            <a:r>
              <a:rPr lang="en-NZ" sz="1600" dirty="0" err="1">
                <a:latin typeface="Comic Sans MS" panose="030F0702030302020204" pitchFamily="66" charset="0"/>
              </a:rPr>
              <a:t>EdU</a:t>
            </a:r>
            <a:r>
              <a:rPr lang="en-NZ" sz="1600" dirty="0">
                <a:latin typeface="Comic Sans MS" panose="030F0702030302020204" pitchFamily="66" charset="0"/>
              </a:rPr>
              <a:t> to 5 mL media in CC-04 (no need to replace media)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Clonogenic assay: 18 h after 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Radiation: 0, 2, 4, 6, 8 Gy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Time points: 0, 8, 12, 18, 24 h (later time points needed to confirm G2 accumulation at 18 h post-RT (CA-121))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NZ" sz="1600" dirty="0">
                <a:latin typeface="Comic Sans MS" panose="030F0702030302020204" pitchFamily="66" charset="0"/>
              </a:rPr>
              <a:t>1.25 x 10</a:t>
            </a:r>
            <a:r>
              <a:rPr lang="en-NZ" sz="1600" baseline="30000" dirty="0">
                <a:latin typeface="Comic Sans MS" panose="030F0702030302020204" pitchFamily="66" charset="0"/>
              </a:rPr>
              <a:t>5</a:t>
            </a:r>
            <a:r>
              <a:rPr lang="en-NZ" sz="1600" dirty="0">
                <a:latin typeface="Comic Sans MS" panose="030F0702030302020204" pitchFamily="66" charset="0"/>
              </a:rPr>
              <a:t> cells/p60 for 0, 12, 18, 24 h </a:t>
            </a:r>
          </a:p>
        </p:txBody>
      </p:sp>
    </p:spTree>
    <p:extLst>
      <p:ext uri="{BB962C8B-B14F-4D97-AF65-F5344CB8AC3E}">
        <p14:creationId xmlns:p14="http://schemas.microsoft.com/office/powerpoint/2010/main" val="1578054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50D2113-4F4B-46F0-BA7F-0EDF1A56C7D5}"/>
              </a:ext>
            </a:extLst>
          </p:cNvPr>
          <p:cNvSpPr/>
          <p:nvPr/>
        </p:nvSpPr>
        <p:spPr>
          <a:xfrm>
            <a:off x="-1" y="0"/>
            <a:ext cx="121920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400" b="1" dirty="0">
                <a:latin typeface="Comic Sans MS" panose="030F0702030302020204" pitchFamily="66" charset="0"/>
              </a:rPr>
              <a:t>Future plan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EEBF2D-48C3-44C0-86F9-B436034E5345}"/>
              </a:ext>
            </a:extLst>
          </p:cNvPr>
          <p:cNvSpPr txBox="1"/>
          <p:nvPr/>
        </p:nvSpPr>
        <p:spPr>
          <a:xfrm>
            <a:off x="514934" y="931179"/>
            <a:ext cx="638828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latin typeface="Comic Sans MS" panose="030F0702030302020204" pitchFamily="66" charset="0"/>
              </a:rPr>
              <a:t>Mitotic selection?</a:t>
            </a:r>
          </a:p>
          <a:p>
            <a:pPr marL="285750" indent="-285750">
              <a:buFontTx/>
              <a:buChar char="-"/>
            </a:pPr>
            <a:r>
              <a:rPr lang="en-NZ" sz="1600" dirty="0">
                <a:latin typeface="Comic Sans MS" panose="030F0702030302020204" pitchFamily="66" charset="0"/>
              </a:rPr>
              <a:t>Pathway 6 becomes activated when DNA-PK is fully inhibited?</a:t>
            </a:r>
          </a:p>
          <a:p>
            <a:pPr marL="285750" indent="-285750">
              <a:buFontTx/>
              <a:buChar char="-"/>
            </a:pPr>
            <a:r>
              <a:rPr lang="en-NZ" sz="1600" dirty="0" err="1">
                <a:latin typeface="Comic Sans MS" panose="030F0702030302020204" pitchFamily="66" charset="0"/>
              </a:rPr>
              <a:t>Radiosensitistaion</a:t>
            </a:r>
            <a:r>
              <a:rPr lang="en-NZ" sz="1600" dirty="0">
                <a:latin typeface="Comic Sans MS" panose="030F0702030302020204" pitchFamily="66" charset="0"/>
              </a:rPr>
              <a:t> of G1 cells after RT ± SN39536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NZ" sz="1600" dirty="0">
              <a:latin typeface="Comic Sans MS" panose="030F07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49B143-4FE2-4CC3-BDA4-41B0D30FB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2417" y="3135385"/>
            <a:ext cx="3400425" cy="30670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AA41E4-96B9-423B-B5E3-4359C3A3AF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887" y="1164108"/>
            <a:ext cx="3764319" cy="189953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B189E38-C62B-473D-A065-CB6B1BE056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943" y="3596873"/>
            <a:ext cx="2097249" cy="20665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8E62275-6E5B-4528-AB86-ECDF8F7E3247}"/>
              </a:ext>
            </a:extLst>
          </p:cNvPr>
          <p:cNvSpPr txBox="1"/>
          <p:nvPr/>
        </p:nvSpPr>
        <p:spPr>
          <a:xfrm>
            <a:off x="1862079" y="2799462"/>
            <a:ext cx="199300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sz="1800" dirty="0"/>
              <a:t>1 x 10</a:t>
            </a:r>
            <a:r>
              <a:rPr lang="en-NZ" sz="1800" baseline="30000" dirty="0"/>
              <a:t>6</a:t>
            </a:r>
            <a:r>
              <a:rPr lang="en-NZ" sz="1800" dirty="0"/>
              <a:t> cells/well (24-well plates)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Day 1</a:t>
            </a:r>
            <a:endParaRPr lang="en-NZ" sz="1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C8C027A-C9FF-40F9-A4BB-D92F859719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55084" y="3596872"/>
            <a:ext cx="2176599" cy="214477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C43EAFF-9C03-48EC-A5F0-64BF29B62504}"/>
              </a:ext>
            </a:extLst>
          </p:cNvPr>
          <p:cNvSpPr txBox="1"/>
          <p:nvPr/>
        </p:nvSpPr>
        <p:spPr>
          <a:xfrm>
            <a:off x="4494413" y="3353460"/>
            <a:ext cx="17414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NZ" dirty="0"/>
              <a:t>Day 2</a:t>
            </a:r>
            <a:endParaRPr lang="en-NZ" sz="1800" dirty="0"/>
          </a:p>
        </p:txBody>
      </p:sp>
    </p:spTree>
    <p:extLst>
      <p:ext uri="{BB962C8B-B14F-4D97-AF65-F5344CB8AC3E}">
        <p14:creationId xmlns:p14="http://schemas.microsoft.com/office/powerpoint/2010/main" val="3998883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EB7606A-E9F2-46FE-99F7-5A75D0A9D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568583"/>
              </p:ext>
            </p:extLst>
          </p:nvPr>
        </p:nvGraphicFramePr>
        <p:xfrm>
          <a:off x="221087" y="421880"/>
          <a:ext cx="11970913" cy="5953306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592872">
                  <a:extLst>
                    <a:ext uri="{9D8B030D-6E8A-4147-A177-3AD203B41FA5}">
                      <a16:colId xmlns:a16="http://schemas.microsoft.com/office/drawing/2014/main" val="1191363724"/>
                    </a:ext>
                  </a:extLst>
                </a:gridCol>
                <a:gridCol w="2399859">
                  <a:extLst>
                    <a:ext uri="{9D8B030D-6E8A-4147-A177-3AD203B41FA5}">
                      <a16:colId xmlns:a16="http://schemas.microsoft.com/office/drawing/2014/main" val="188407011"/>
                    </a:ext>
                  </a:extLst>
                </a:gridCol>
                <a:gridCol w="814385">
                  <a:extLst>
                    <a:ext uri="{9D8B030D-6E8A-4147-A177-3AD203B41FA5}">
                      <a16:colId xmlns:a16="http://schemas.microsoft.com/office/drawing/2014/main" val="1542168791"/>
                    </a:ext>
                  </a:extLst>
                </a:gridCol>
                <a:gridCol w="822121">
                  <a:extLst>
                    <a:ext uri="{9D8B030D-6E8A-4147-A177-3AD203B41FA5}">
                      <a16:colId xmlns:a16="http://schemas.microsoft.com/office/drawing/2014/main" val="1945331633"/>
                    </a:ext>
                  </a:extLst>
                </a:gridCol>
                <a:gridCol w="855677">
                  <a:extLst>
                    <a:ext uri="{9D8B030D-6E8A-4147-A177-3AD203B41FA5}">
                      <a16:colId xmlns:a16="http://schemas.microsoft.com/office/drawing/2014/main" val="718866615"/>
                    </a:ext>
                  </a:extLst>
                </a:gridCol>
                <a:gridCol w="3493272">
                  <a:extLst>
                    <a:ext uri="{9D8B030D-6E8A-4147-A177-3AD203B41FA5}">
                      <a16:colId xmlns:a16="http://schemas.microsoft.com/office/drawing/2014/main" val="34024091"/>
                    </a:ext>
                  </a:extLst>
                </a:gridCol>
                <a:gridCol w="991987">
                  <a:extLst>
                    <a:ext uri="{9D8B030D-6E8A-4147-A177-3AD203B41FA5}">
                      <a16:colId xmlns:a16="http://schemas.microsoft.com/office/drawing/2014/main" val="2101779268"/>
                    </a:ext>
                  </a:extLst>
                </a:gridCol>
                <a:gridCol w="2000740">
                  <a:extLst>
                    <a:ext uri="{9D8B030D-6E8A-4147-A177-3AD203B41FA5}">
                      <a16:colId xmlns:a16="http://schemas.microsoft.com/office/drawing/2014/main" val="715607823"/>
                    </a:ext>
                  </a:extLst>
                </a:gridCol>
              </a:tblGrid>
              <a:tr h="34810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 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Plated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G1 (%) ± SE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S (%) ± SE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G2 (%) ± SE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Comments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Cells/mL/cm2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Confluence in T175 flasks before trypsinisation + plating, passage number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7374"/>
                  </a:ext>
                </a:extLst>
              </a:tr>
              <a:tr h="56321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CA-120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(24w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Plates)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10</a:t>
                      </a:r>
                      <a:r>
                        <a:rPr lang="en-NZ" sz="1100" baseline="30000" dirty="0">
                          <a:effectLst/>
                          <a:latin typeface="+mn-lt"/>
                        </a:rPr>
                        <a:t>5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cells/0.5 mL in 24-well plates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(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2 x 10</a:t>
                      </a:r>
                      <a:r>
                        <a:rPr lang="en-NZ" sz="1100" b="1" baseline="30000" dirty="0">
                          <a:effectLst/>
                          <a:latin typeface="+mn-lt"/>
                        </a:rPr>
                        <a:t>5 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cell/ml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RT at </a:t>
                      </a:r>
                      <a:r>
                        <a:rPr lang="en-NZ" sz="1100" dirty="0">
                          <a:effectLst/>
                          <a:highlight>
                            <a:srgbClr val="00FF00"/>
                          </a:highlight>
                          <a:latin typeface="+mn-lt"/>
                          <a:ea typeface="Malgun Gothic" panose="020B0503020000020004" pitchFamily="34" charset="-127"/>
                        </a:rPr>
                        <a:t>5 h after plating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57.4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0.9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29.1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0.3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10.4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1.7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50 </a:t>
                      </a:r>
                      <a:r>
                        <a:rPr lang="en-NZ" sz="1100" dirty="0" err="1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uL</a:t>
                      </a: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 of 1mM </a:t>
                      </a:r>
                      <a:r>
                        <a:rPr lang="en-NZ" sz="1100" dirty="0" err="1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EdU</a:t>
                      </a: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 added (final 100 </a:t>
                      </a:r>
                      <a:r>
                        <a:rPr lang="en-NZ" sz="1100" dirty="0" err="1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uM</a:t>
                      </a: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) for 1 h before RT.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Forgot to add </a:t>
                      </a:r>
                      <a:r>
                        <a:rPr lang="en-NZ" sz="1100" dirty="0" err="1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EdU</a:t>
                      </a: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 at 18 h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Clonogenic assay was done at the same time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1.05 x 10</a:t>
                      </a:r>
                      <a:r>
                        <a:rPr lang="en-NZ" sz="1100" baseline="300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85% confluent,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P21 (~2months in culture)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2.8 m cells seeded 4 days before </a:t>
                      </a:r>
                      <a:r>
                        <a:rPr lang="en-NZ" sz="1100" dirty="0" err="1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expt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60502"/>
                  </a:ext>
                </a:extLst>
              </a:tr>
              <a:tr h="337928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CA-121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(24w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Plates)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10</a:t>
                      </a:r>
                      <a:r>
                        <a:rPr lang="en-NZ" sz="1100" baseline="30000" dirty="0">
                          <a:effectLst/>
                          <a:latin typeface="+mn-lt"/>
                        </a:rPr>
                        <a:t>5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cells/0.5 mL in 24-well plates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(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2 x 10</a:t>
                      </a:r>
                      <a:r>
                        <a:rPr lang="en-NZ" sz="1100" b="1" baseline="30000" dirty="0">
                          <a:effectLst/>
                          <a:latin typeface="+mn-lt"/>
                        </a:rPr>
                        <a:t>5 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cell/ml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RT at </a:t>
                      </a:r>
                      <a:r>
                        <a:rPr lang="en-NZ" sz="1100" dirty="0">
                          <a:effectLst/>
                          <a:highlight>
                            <a:srgbClr val="00FF00"/>
                          </a:highlight>
                          <a:latin typeface="+mn-lt"/>
                          <a:ea typeface="Malgun Gothic" panose="020B0503020000020004" pitchFamily="34" charset="-127"/>
                        </a:rPr>
                        <a:t>5 h after plating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55.9 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0.1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28.2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0.1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10.9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 0.7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 </a:t>
                      </a: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50 </a:t>
                      </a:r>
                      <a:r>
                        <a:rPr lang="en-NZ" sz="1100" dirty="0" err="1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uL</a:t>
                      </a: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 of 1mM </a:t>
                      </a:r>
                      <a:r>
                        <a:rPr lang="en-NZ" sz="1100" dirty="0" err="1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EdU</a:t>
                      </a: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 added (final 100 </a:t>
                      </a:r>
                      <a:r>
                        <a:rPr lang="en-NZ" sz="1100" dirty="0" err="1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uM</a:t>
                      </a: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) for 1 h before RT.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G2 accumulation 18 h after RT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Clonogenic assay was done at the same time (RT only)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1.05 x 10</a:t>
                      </a:r>
                      <a:r>
                        <a:rPr lang="en-NZ" sz="1100" baseline="300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90% confluent,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p23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5838790"/>
                  </a:ext>
                </a:extLst>
              </a:tr>
              <a:tr h="189744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18 h after RT (85% confluent)</a:t>
                      </a:r>
                    </a:p>
                    <a:p>
                      <a:pPr marL="0" marR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NZ" sz="1100" dirty="0">
                          <a:effectLst/>
                          <a:highlight>
                            <a:srgbClr val="00FF00"/>
                          </a:highlight>
                          <a:latin typeface="+mn-lt"/>
                          <a:ea typeface="Malgun Gothic" panose="020B0503020000020004" pitchFamily="34" charset="-127"/>
                        </a:rPr>
                        <a:t>     (23 h after plating)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3.6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1.5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0.6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0091996"/>
                  </a:ext>
                </a:extLst>
              </a:tr>
              <a:tr h="377190">
                <a:tc rowSpan="7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CA-122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(24w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Plates)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1.9cm</a:t>
                      </a:r>
                      <a:r>
                        <a:rPr lang="en-NZ" sz="1100" baseline="300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</a:t>
                      </a: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 per well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5 x 10</a:t>
                      </a:r>
                      <a:r>
                        <a:rPr lang="en-NZ" sz="1100" baseline="30000" dirty="0">
                          <a:effectLst/>
                          <a:latin typeface="+mn-lt"/>
                        </a:rPr>
                        <a:t>4 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cells/0.5 mL in 24-well plates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(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10</a:t>
                      </a:r>
                      <a:r>
                        <a:rPr lang="en-NZ" sz="1100" b="1" baseline="30000" dirty="0">
                          <a:effectLst/>
                          <a:latin typeface="+mn-lt"/>
                        </a:rPr>
                        <a:t>5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 cells/ml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Cell cycle analysis </a:t>
                      </a:r>
                      <a:r>
                        <a:rPr lang="en-NZ" sz="1100" dirty="0">
                          <a:effectLst/>
                          <a:highlight>
                            <a:srgbClr val="00FF00"/>
                          </a:highlight>
                          <a:latin typeface="+mn-lt"/>
                          <a:ea typeface="Malgun Gothic" panose="020B0503020000020004" pitchFamily="34" charset="-127"/>
                        </a:rPr>
                        <a:t>24 h after plating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40.9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38.8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17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N=1 (cells from 2 wells were pooled due to insufficient number of cells for FCM analysis, another 2 wells used for clonogenic assay)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FCM results on the next slide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5.26 x 10</a:t>
                      </a:r>
                      <a:r>
                        <a:rPr lang="en-NZ" sz="1100" baseline="300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7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80-85% confluent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6609990"/>
                  </a:ext>
                </a:extLst>
              </a:tr>
              <a:tr h="125730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1.05 x 10</a:t>
                      </a:r>
                      <a:r>
                        <a:rPr lang="en-NZ" sz="1100" baseline="300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8360882"/>
                  </a:ext>
                </a:extLst>
              </a:tr>
              <a:tr h="25146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10</a:t>
                      </a:r>
                      <a:r>
                        <a:rPr lang="en-NZ" sz="1100" baseline="30000" dirty="0">
                          <a:effectLst/>
                          <a:latin typeface="+mn-lt"/>
                        </a:rPr>
                        <a:t>5 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cells/0.5 mL in 24-well plates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(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2 x 10</a:t>
                      </a:r>
                      <a:r>
                        <a:rPr lang="en-NZ" sz="1100" b="1" baseline="30000" dirty="0">
                          <a:effectLst/>
                          <a:latin typeface="+mn-lt"/>
                        </a:rPr>
                        <a:t>5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 cells/ml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) </a:t>
                      </a:r>
                      <a:r>
                        <a:rPr lang="en-NZ" sz="1100" dirty="0">
                          <a:effectLst/>
                          <a:highlight>
                            <a:srgbClr val="00FF00"/>
                          </a:highlight>
                          <a:latin typeface="+mn-lt"/>
                          <a:ea typeface="Malgun Gothic" panose="020B0503020000020004" pitchFamily="34" charset="-127"/>
                        </a:rPr>
                        <a:t>24 h after plating</a:t>
                      </a:r>
                      <a:endParaRPr lang="en-NZ" sz="1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35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25.5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12.5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576397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5.26 x 10</a:t>
                      </a:r>
                      <a:r>
                        <a:rPr lang="en-NZ" sz="1100" baseline="300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5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463442"/>
                  </a:ext>
                </a:extLst>
              </a:tr>
              <a:tr h="293370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5 x 10</a:t>
                      </a:r>
                      <a:r>
                        <a:rPr lang="en-NZ" sz="1100" baseline="30000" dirty="0">
                          <a:effectLst/>
                          <a:latin typeface="+mn-lt"/>
                        </a:rPr>
                        <a:t>5 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cells/0.5 mL in 24-well plates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(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10</a:t>
                      </a:r>
                      <a:r>
                        <a:rPr lang="en-NZ" sz="1100" b="1" baseline="30000" dirty="0">
                          <a:effectLst/>
                          <a:latin typeface="+mn-lt"/>
                        </a:rPr>
                        <a:t>6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 cells/ml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) </a:t>
                      </a:r>
                      <a:r>
                        <a:rPr lang="en-NZ" sz="1100" dirty="0">
                          <a:effectLst/>
                          <a:highlight>
                            <a:srgbClr val="00FF00"/>
                          </a:highlight>
                          <a:latin typeface="+mn-lt"/>
                          <a:ea typeface="Malgun Gothic" panose="020B0503020000020004" pitchFamily="34" charset="-127"/>
                        </a:rPr>
                        <a:t>24 h after plating</a:t>
                      </a:r>
                      <a:endParaRPr lang="en-NZ" sz="1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78.2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6.04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9.28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558563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1.05 x 10</a:t>
                      </a:r>
                      <a:r>
                        <a:rPr lang="en-NZ" sz="1100" baseline="300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6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78448"/>
                  </a:ext>
                </a:extLst>
              </a:tr>
              <a:tr h="302587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10</a:t>
                      </a:r>
                      <a:r>
                        <a:rPr lang="en-NZ" sz="1100" baseline="30000" dirty="0">
                          <a:effectLst/>
                          <a:latin typeface="+mn-lt"/>
                        </a:rPr>
                        <a:t>6 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cells/0.5 mL in 24-well plates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(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2 x 10</a:t>
                      </a:r>
                      <a:r>
                        <a:rPr lang="en-NZ" sz="1100" b="1" baseline="30000" dirty="0">
                          <a:effectLst/>
                          <a:latin typeface="+mn-lt"/>
                        </a:rPr>
                        <a:t>6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 cells/ml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)</a:t>
                      </a:r>
                      <a:r>
                        <a:rPr lang="en-NZ" sz="1100" dirty="0">
                          <a:effectLst/>
                          <a:highlight>
                            <a:srgbClr val="00FF00"/>
                          </a:highlight>
                          <a:latin typeface="+mn-lt"/>
                          <a:ea typeface="Malgun Gothic" panose="020B0503020000020004" pitchFamily="34" charset="-127"/>
                        </a:rPr>
                        <a:t> 24 h after plating</a:t>
                      </a:r>
                      <a:endParaRPr lang="en-NZ" sz="1100" dirty="0">
                        <a:effectLst/>
                        <a:latin typeface="+mn-lt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81.4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2.36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12.3</a:t>
                      </a: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3417851"/>
                  </a:ext>
                </a:extLst>
              </a:tr>
              <a:tr h="450571"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CC-04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(P60 dishes)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 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21.29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cm</a:t>
                      </a:r>
                      <a:r>
                        <a:rPr lang="en-NZ" sz="1100" baseline="300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5 x 10</a:t>
                      </a:r>
                      <a:r>
                        <a:rPr lang="en-NZ" sz="1100" baseline="30000" dirty="0">
                          <a:effectLst/>
                          <a:latin typeface="+mn-lt"/>
                        </a:rPr>
                        <a:t>5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cells/5 mL/p60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(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10</a:t>
                      </a:r>
                      <a:r>
                        <a:rPr lang="en-NZ" sz="1100" b="1" baseline="30000" dirty="0">
                          <a:effectLst/>
                          <a:latin typeface="+mn-lt"/>
                        </a:rPr>
                        <a:t>5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 cells/mL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Irradiated </a:t>
                      </a:r>
                      <a:r>
                        <a:rPr lang="en-NZ" sz="1100" dirty="0"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24 h after plating 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highlight>
                            <a:srgbClr val="FFFF00"/>
                          </a:highlight>
                          <a:latin typeface="+mn-lt"/>
                        </a:rPr>
                        <a:t>~50% confluent at the time of RT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42.5 ± 1.5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47.4 ± 1.3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9.6 ± 0.3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 </a:t>
                      </a:r>
                      <a:r>
                        <a:rPr lang="en-NZ" sz="1100" dirty="0" err="1">
                          <a:effectLst/>
                          <a:latin typeface="+mn-lt"/>
                        </a:rPr>
                        <a:t>EdU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(100uL of 5mM, final </a:t>
                      </a:r>
                      <a:r>
                        <a:rPr lang="en-NZ" sz="1100" dirty="0" err="1">
                          <a:effectLst/>
                          <a:latin typeface="+mn-lt"/>
                        </a:rPr>
                        <a:t>conc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100 </a:t>
                      </a:r>
                      <a:r>
                        <a:rPr lang="en-NZ" sz="1100" dirty="0" err="1">
                          <a:effectLst/>
                          <a:latin typeface="+mn-lt"/>
                        </a:rPr>
                        <a:t>uM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) added 1 h before RT 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&lt;0.1%DMSO added to cells 1 h before RT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 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4.70 x 10</a:t>
                      </a:r>
                      <a:r>
                        <a:rPr lang="en-NZ" sz="1100" baseline="300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70%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p18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5m cells plated 2 days before </a:t>
                      </a:r>
                      <a:r>
                        <a:rPr lang="en-NZ" sz="1100" dirty="0" err="1">
                          <a:effectLst/>
                          <a:latin typeface="+mn-lt"/>
                        </a:rPr>
                        <a:t>expt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8915780"/>
                  </a:ext>
                </a:extLst>
              </a:tr>
              <a:tr h="260841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 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Replicate (zero time after 6 Gy, irradiated </a:t>
                      </a:r>
                      <a:r>
                        <a:rPr lang="en-NZ" sz="1100" dirty="0"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24 h after plating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)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42.7 ± 1.5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47.6 ± 1.3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9.0 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0.1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 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5008066"/>
                  </a:ext>
                </a:extLst>
              </a:tr>
              <a:tr h="450571"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CC-05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(P60 dishes)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21.29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cm</a:t>
                      </a:r>
                      <a:r>
                        <a:rPr lang="en-NZ" sz="1100" baseline="300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 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2.5 x 10</a:t>
                      </a:r>
                      <a:r>
                        <a:rPr lang="en-NZ" sz="1100" baseline="30000" dirty="0">
                          <a:effectLst/>
                          <a:latin typeface="+mn-lt"/>
                        </a:rPr>
                        <a:t>5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cells/5ml/p60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(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5x10</a:t>
                      </a:r>
                      <a:r>
                        <a:rPr lang="en-NZ" sz="1100" b="1" baseline="30000" dirty="0">
                          <a:effectLst/>
                          <a:latin typeface="+mn-lt"/>
                        </a:rPr>
                        <a:t>4</a:t>
                      </a:r>
                      <a:r>
                        <a:rPr lang="en-NZ" sz="1100" b="1" dirty="0">
                          <a:effectLst/>
                          <a:latin typeface="+mn-lt"/>
                        </a:rPr>
                        <a:t> cells/mL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Irradiated </a:t>
                      </a:r>
                      <a:r>
                        <a:rPr lang="en-NZ" sz="1100" dirty="0"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24 h after plating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~25% confluent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38.1 ± 0.8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37.7  ± 0.7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21.1 ± 0.6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Lowest seeding density, so probably most reliable log-phase estimate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Pre-warmed </a:t>
                      </a:r>
                      <a:r>
                        <a:rPr lang="en-NZ" sz="1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EdU</a:t>
                      </a:r>
                      <a:r>
                        <a:rPr lang="en-NZ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 added (5 mL of 100 </a:t>
                      </a:r>
                      <a:r>
                        <a:rPr lang="en-NZ" sz="11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uM</a:t>
                      </a:r>
                      <a:r>
                        <a:rPr lang="en-NZ" sz="11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) to cells straight after RT for 30 min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2.35 x 10</a:t>
                      </a:r>
                      <a:r>
                        <a:rPr lang="en-NZ" sz="1100" baseline="300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90%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p22 (from Way)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2.5 m cells seeded 4 days before </a:t>
                      </a:r>
                      <a:r>
                        <a:rPr lang="en-NZ" sz="1100" dirty="0" err="1">
                          <a:effectLst/>
                          <a:latin typeface="+mn-lt"/>
                        </a:rPr>
                        <a:t>expt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8298237"/>
                  </a:ext>
                </a:extLst>
              </a:tr>
              <a:tr h="378233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</a:rPr>
                        <a:t> </a:t>
                      </a:r>
                      <a:endParaRPr lang="en-NZ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Replicate (zero time after 6 Gy, </a:t>
                      </a:r>
                      <a:r>
                        <a:rPr lang="en-NZ" sz="1100" dirty="0">
                          <a:effectLst/>
                          <a:highlight>
                            <a:srgbClr val="00FF00"/>
                          </a:highlight>
                          <a:latin typeface="+mn-lt"/>
                        </a:rPr>
                        <a:t>24 h after plating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)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34.0 ± 0.9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40.9 ± 0.1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</a:rPr>
                        <a:t>22.7 ± 0.5</a:t>
                      </a:r>
                      <a:endParaRPr lang="en-NZ" sz="1100" dirty="0">
                        <a:effectLst/>
                        <a:latin typeface="+mn-lt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31001"/>
                  </a:ext>
                </a:extLst>
              </a:tr>
              <a:tr h="378233"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24 h after RT (</a:t>
                      </a:r>
                      <a:r>
                        <a:rPr lang="en-NZ" sz="1100" dirty="0">
                          <a:effectLst/>
                          <a:highlight>
                            <a:srgbClr val="00FF00"/>
                          </a:highlight>
                          <a:latin typeface="+mn-lt"/>
                          <a:ea typeface="Malgun Gothic" panose="020B0503020000020004" pitchFamily="34" charset="-127"/>
                        </a:rPr>
                        <a:t>48 h after plating</a:t>
                      </a:r>
                      <a:r>
                        <a:rPr lang="en-NZ" sz="1100" dirty="0">
                          <a:effectLst/>
                          <a:latin typeface="+mn-lt"/>
                          <a:ea typeface="Malgun Gothic" panose="020B0503020000020004" pitchFamily="34" charset="-127"/>
                        </a:rPr>
                        <a:t>, 0 Gy)</a:t>
                      </a:r>
                    </a:p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NZ" sz="1100" dirty="0">
                          <a:effectLst/>
                          <a:highlight>
                            <a:srgbClr val="FFFF00"/>
                          </a:highlight>
                          <a:latin typeface="+mn-lt"/>
                          <a:ea typeface="Malgun Gothic" panose="020B0503020000020004" pitchFamily="34" charset="-127"/>
                        </a:rPr>
                        <a:t> 50% confluent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44.8 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0.1</a:t>
                      </a:r>
                      <a:endParaRPr lang="en-NZ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42.4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0.2</a:t>
                      </a:r>
                      <a:endParaRPr lang="en-NZ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11.5</a:t>
                      </a:r>
                      <a:r>
                        <a:rPr lang="en-NZ" sz="1100" dirty="0">
                          <a:effectLst/>
                          <a:latin typeface="+mn-lt"/>
                        </a:rPr>
                        <a:t> ± 0.1 </a:t>
                      </a:r>
                      <a:endParaRPr lang="en-NZ" sz="11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171450" marR="0" indent="-17145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NZ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tc vMerge="1"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NZ" sz="1100" dirty="0">
                        <a:effectLst/>
                        <a:latin typeface="Calibri" panose="020F0502020204030204" pitchFamily="34" charset="0"/>
                        <a:ea typeface="Malgun Gothic" panose="020B0503020000020004" pitchFamily="34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3956073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91A9FDE-E7D3-4452-8945-E11470026278}"/>
              </a:ext>
            </a:extLst>
          </p:cNvPr>
          <p:cNvSpPr txBox="1"/>
          <p:nvPr/>
        </p:nvSpPr>
        <p:spPr>
          <a:xfrm>
            <a:off x="3120705" y="3099423"/>
            <a:ext cx="27895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800" dirty="0"/>
              <a:t>Cells lost during wash; 2000 single cells collected; not accurate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E439B2-A323-4E12-8705-573B02F60E89}"/>
              </a:ext>
            </a:extLst>
          </p:cNvPr>
          <p:cNvSpPr txBox="1"/>
          <p:nvPr/>
        </p:nvSpPr>
        <p:spPr>
          <a:xfrm>
            <a:off x="159391" y="6325299"/>
            <a:ext cx="7068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It takes longer for cells to attach in P60 dishes compared to 24-well plates</a:t>
            </a:r>
          </a:p>
        </p:txBody>
      </p:sp>
    </p:spTree>
    <p:extLst>
      <p:ext uri="{BB962C8B-B14F-4D97-AF65-F5344CB8AC3E}">
        <p14:creationId xmlns:p14="http://schemas.microsoft.com/office/powerpoint/2010/main" val="376123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9E878F0A-114B-4DD4-827C-6B19E01CCDD9}"/>
              </a:ext>
            </a:extLst>
          </p:cNvPr>
          <p:cNvGraphicFramePr>
            <a:graphicFrameLocks noGrp="1"/>
          </p:cNvGraphicFramePr>
          <p:nvPr/>
        </p:nvGraphicFramePr>
        <p:xfrm>
          <a:off x="30293" y="280649"/>
          <a:ext cx="12075021" cy="643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1094">
                  <a:extLst>
                    <a:ext uri="{9D8B030D-6E8A-4147-A177-3AD203B41FA5}">
                      <a16:colId xmlns:a16="http://schemas.microsoft.com/office/drawing/2014/main" val="4149818295"/>
                    </a:ext>
                  </a:extLst>
                </a:gridCol>
                <a:gridCol w="2329649">
                  <a:extLst>
                    <a:ext uri="{9D8B030D-6E8A-4147-A177-3AD203B41FA5}">
                      <a16:colId xmlns:a16="http://schemas.microsoft.com/office/drawing/2014/main" val="702545891"/>
                    </a:ext>
                  </a:extLst>
                </a:gridCol>
                <a:gridCol w="2722098">
                  <a:extLst>
                    <a:ext uri="{9D8B030D-6E8A-4147-A177-3AD203B41FA5}">
                      <a16:colId xmlns:a16="http://schemas.microsoft.com/office/drawing/2014/main" val="2991756530"/>
                    </a:ext>
                  </a:extLst>
                </a:gridCol>
                <a:gridCol w="3281547">
                  <a:extLst>
                    <a:ext uri="{9D8B030D-6E8A-4147-A177-3AD203B41FA5}">
                      <a16:colId xmlns:a16="http://schemas.microsoft.com/office/drawing/2014/main" val="509779891"/>
                    </a:ext>
                  </a:extLst>
                </a:gridCol>
                <a:gridCol w="3100633">
                  <a:extLst>
                    <a:ext uri="{9D8B030D-6E8A-4147-A177-3AD203B41FA5}">
                      <a16:colId xmlns:a16="http://schemas.microsoft.com/office/drawing/2014/main" val="349082514"/>
                    </a:ext>
                  </a:extLst>
                </a:gridCol>
              </a:tblGrid>
              <a:tr h="666686">
                <a:tc>
                  <a:txBody>
                    <a:bodyPr/>
                    <a:lstStyle/>
                    <a:p>
                      <a:r>
                        <a:rPr lang="en-US" dirty="0"/>
                        <a:t>Days</a:t>
                      </a:r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sz="1600" dirty="0"/>
                        <a:t>5 x 10</a:t>
                      </a:r>
                      <a:r>
                        <a:rPr lang="en-NZ" sz="1600" baseline="30000" dirty="0"/>
                        <a:t>4</a:t>
                      </a:r>
                      <a:r>
                        <a:rPr lang="en-NZ" sz="1600" dirty="0"/>
                        <a:t> cells/well/0.5mL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dirty="0"/>
                        <a:t>1 x 10</a:t>
                      </a:r>
                      <a:r>
                        <a:rPr lang="en-NZ" sz="1600" baseline="30000" dirty="0"/>
                        <a:t>5</a:t>
                      </a:r>
                      <a:r>
                        <a:rPr lang="en-NZ" sz="1600" dirty="0"/>
                        <a:t> cells/w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dirty="0"/>
                        <a:t>5 x 10</a:t>
                      </a:r>
                      <a:r>
                        <a:rPr lang="en-NZ" sz="1600" baseline="30000" dirty="0"/>
                        <a:t>5</a:t>
                      </a:r>
                      <a:r>
                        <a:rPr lang="en-NZ" sz="1600" dirty="0"/>
                        <a:t> cells/w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600" dirty="0"/>
                        <a:t>1 x 10</a:t>
                      </a:r>
                      <a:r>
                        <a:rPr lang="en-NZ" sz="1600" baseline="30000" dirty="0"/>
                        <a:t>6</a:t>
                      </a:r>
                      <a:r>
                        <a:rPr lang="en-NZ" sz="1600" dirty="0"/>
                        <a:t> cells/w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8322600"/>
                  </a:ext>
                </a:extLst>
              </a:tr>
              <a:tr h="2889158">
                <a:tc>
                  <a:txBody>
                    <a:bodyPr/>
                    <a:lstStyle/>
                    <a:p>
                      <a:r>
                        <a:rPr lang="en-NZ" dirty="0"/>
                        <a:t>D-1</a:t>
                      </a:r>
                    </a:p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64586"/>
                  </a:ext>
                </a:extLst>
              </a:tr>
              <a:tr h="2874700">
                <a:tc>
                  <a:txBody>
                    <a:bodyPr/>
                    <a:lstStyle/>
                    <a:p>
                      <a:r>
                        <a:rPr lang="en-NZ" dirty="0"/>
                        <a:t>D-2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1763507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852E01D8-79CB-41FD-ACA8-B32613A4595D}"/>
              </a:ext>
            </a:extLst>
          </p:cNvPr>
          <p:cNvSpPr txBox="1"/>
          <p:nvPr/>
        </p:nvSpPr>
        <p:spPr>
          <a:xfrm>
            <a:off x="0" y="216"/>
            <a:ext cx="12192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NZ" b="1" dirty="0">
                <a:latin typeface="Comic Sans MS" panose="030F0702030302020204" pitchFamily="66" charset="0"/>
              </a:rPr>
              <a:t>[CA-122] cell cycle data (no rad, 24-well plates)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F17620-BE5A-49E8-9B02-CDF685DA7E75}"/>
              </a:ext>
            </a:extLst>
          </p:cNvPr>
          <p:cNvSpPr txBox="1"/>
          <p:nvPr/>
        </p:nvSpPr>
        <p:spPr>
          <a:xfrm>
            <a:off x="9269562" y="62289"/>
            <a:ext cx="784830" cy="184666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Median </a:t>
            </a:r>
            <a:r>
              <a:rPr lang="en-US" sz="1200" b="1" dirty="0" err="1">
                <a:solidFill>
                  <a:srgbClr val="00B050"/>
                </a:solidFill>
              </a:rPr>
              <a:t>EdU</a:t>
            </a:r>
            <a:endParaRPr lang="en-NZ" sz="1200" b="1" dirty="0">
              <a:solidFill>
                <a:srgbClr val="00B05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53A386-13F5-4351-B3D6-205264A26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577" y="1083022"/>
            <a:ext cx="2233863" cy="24403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02F8D8-23AD-4BA3-A61E-23BB0E60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83022"/>
            <a:ext cx="2322047" cy="22995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FA523E4-5E33-4F42-AAB2-E19FCAE8C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9562" y="1083022"/>
            <a:ext cx="2364830" cy="21314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1A5795-DF98-423E-9E7D-090871AE71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77" y="3937136"/>
            <a:ext cx="2087548" cy="254311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D76A7F3-2E19-476A-8AF7-27BAE8BB4D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475" y="4041602"/>
            <a:ext cx="2233863" cy="233418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327D541-ADAC-41A0-8169-A60634D186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7197" y="1458770"/>
            <a:ext cx="1999463" cy="197023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9E788E4E-BCB5-4740-8757-827EABF71F0E}"/>
              </a:ext>
            </a:extLst>
          </p:cNvPr>
          <p:cNvSpPr txBox="1"/>
          <p:nvPr/>
        </p:nvSpPr>
        <p:spPr>
          <a:xfrm>
            <a:off x="3694125" y="1303424"/>
            <a:ext cx="1532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Cells lost during wash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0EB7370-F40D-44BA-BE89-4910A924322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84184" y="3996685"/>
            <a:ext cx="2233863" cy="2483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33A4F89-D6B8-4571-9414-43C2677001A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27861" y="3961269"/>
            <a:ext cx="2364831" cy="254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52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1607069C-ED69-4849-8B63-41149C89C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306664"/>
              </p:ext>
            </p:extLst>
          </p:nvPr>
        </p:nvGraphicFramePr>
        <p:xfrm>
          <a:off x="-1" y="369331"/>
          <a:ext cx="12113704" cy="64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40">
                  <a:extLst>
                    <a:ext uri="{9D8B030D-6E8A-4147-A177-3AD203B41FA5}">
                      <a16:colId xmlns:a16="http://schemas.microsoft.com/office/drawing/2014/main" val="819414360"/>
                    </a:ext>
                  </a:extLst>
                </a:gridCol>
                <a:gridCol w="2342824">
                  <a:extLst>
                    <a:ext uri="{9D8B030D-6E8A-4147-A177-3AD203B41FA5}">
                      <a16:colId xmlns:a16="http://schemas.microsoft.com/office/drawing/2014/main" val="242180522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86427314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835620833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658528016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588554410"/>
                    </a:ext>
                  </a:extLst>
                </a:gridCol>
              </a:tblGrid>
              <a:tr h="25145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0.5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1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2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3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96929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Control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89726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6 Gy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004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5F67098-8351-4C28-8926-1977F2B16557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30 min </a:t>
            </a:r>
            <a:r>
              <a:rPr lang="en-US" dirty="0" err="1">
                <a:latin typeface="Comic Sans MS" panose="030F0702030302020204" pitchFamily="66" charset="0"/>
              </a:rPr>
              <a:t>EdU</a:t>
            </a:r>
            <a:r>
              <a:rPr lang="en-US" dirty="0">
                <a:latin typeface="Comic Sans MS" panose="030F0702030302020204" pitchFamily="66" charset="0"/>
              </a:rPr>
              <a:t> treatment (showing 1 sample/treatment but I did n=3)</a:t>
            </a:r>
            <a:endParaRPr lang="en-NZ" dirty="0">
              <a:latin typeface="Comic Sans MS" panose="030F0702030302020204" pitchFamily="66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7CEA20-58FA-4D19-BB6C-8EA82B19D2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96" y="4083995"/>
            <a:ext cx="2281807" cy="2246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9B0FB36-02F0-4CDF-99AD-A73070B44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0505" y="4083995"/>
            <a:ext cx="2214694" cy="218008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50C790-869E-4A15-8C93-3E2D6A0489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1135" y="4083995"/>
            <a:ext cx="2281807" cy="224615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B4A8CA9-465C-4845-964E-344C47422B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2532" y="1158511"/>
            <a:ext cx="2281807" cy="224615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2539F9E-DB5C-4C8F-A7B5-4001D8F13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0909" y="1163968"/>
            <a:ext cx="2200849" cy="216646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4AEC1A-C3B8-466B-BE32-E3E146F6A1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2970" y="1157153"/>
            <a:ext cx="2214693" cy="218008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FA25BF4-D850-42E8-96BD-6EDED89CFD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60610" y="1224576"/>
            <a:ext cx="2214694" cy="218008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A276DFB-C7E4-4786-BA8E-B134718A66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801135" y="1274122"/>
            <a:ext cx="2046914" cy="201493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02E8016-C7C7-4C12-90C6-F0BCDA8B615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0908" y="4083995"/>
            <a:ext cx="2200849" cy="216646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2C325B4-A66B-45A4-B08B-CE52320E64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2868" y="4137671"/>
            <a:ext cx="2105637" cy="207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53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11">
            <a:extLst>
              <a:ext uri="{FF2B5EF4-FFF2-40B4-BE49-F238E27FC236}">
                <a16:creationId xmlns:a16="http://schemas.microsoft.com/office/drawing/2014/main" id="{D2D81D11-D4D2-48FF-B5C2-0B18BBA48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26717"/>
              </p:ext>
            </p:extLst>
          </p:nvPr>
        </p:nvGraphicFramePr>
        <p:xfrm>
          <a:off x="-1" y="369331"/>
          <a:ext cx="12113704" cy="6410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940">
                  <a:extLst>
                    <a:ext uri="{9D8B030D-6E8A-4147-A177-3AD203B41FA5}">
                      <a16:colId xmlns:a16="http://schemas.microsoft.com/office/drawing/2014/main" val="819414360"/>
                    </a:ext>
                  </a:extLst>
                </a:gridCol>
                <a:gridCol w="2342824">
                  <a:extLst>
                    <a:ext uri="{9D8B030D-6E8A-4147-A177-3AD203B41FA5}">
                      <a16:colId xmlns:a16="http://schemas.microsoft.com/office/drawing/2014/main" val="242180522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864273145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835620833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658528016"/>
                    </a:ext>
                  </a:extLst>
                </a:gridCol>
                <a:gridCol w="2372735">
                  <a:extLst>
                    <a:ext uri="{9D8B030D-6E8A-4147-A177-3AD203B41FA5}">
                      <a16:colId xmlns:a16="http://schemas.microsoft.com/office/drawing/2014/main" val="1588554410"/>
                    </a:ext>
                  </a:extLst>
                </a:gridCol>
              </a:tblGrid>
              <a:tr h="251454">
                <a:tc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0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4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Comic Sans MS" panose="030F0702030302020204" pitchFamily="66" charset="0"/>
                        </a:rPr>
                        <a:t>24 h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NZ" sz="1600" dirty="0">
                          <a:latin typeface="Comic Sans MS" panose="030F0702030302020204" pitchFamily="66" charset="0"/>
                        </a:rPr>
                        <a:t>0 h – 60 min </a:t>
                      </a:r>
                      <a:r>
                        <a:rPr lang="en-NZ" sz="1600" dirty="0" err="1">
                          <a:latin typeface="Comic Sans MS" panose="030F0702030302020204" pitchFamily="66" charset="0"/>
                        </a:rPr>
                        <a:t>EdU</a:t>
                      </a:r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NZ" sz="1600" dirty="0">
                        <a:latin typeface="Comic Sans MS" panose="030F0702030302020204" pitchFamily="66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9296929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Control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3489726"/>
                  </a:ext>
                </a:extLst>
              </a:tr>
              <a:tr h="302245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latin typeface="Comic Sans MS" panose="030F0702030302020204" pitchFamily="66" charset="0"/>
                        </a:rPr>
                        <a:t>6 Gy</a:t>
                      </a:r>
                      <a:endParaRPr lang="en-NZ" sz="1600" b="1" dirty="0">
                        <a:latin typeface="Comic Sans MS" panose="030F0702030302020204" pitchFamily="66" charset="0"/>
                      </a:endParaRPr>
                    </a:p>
                  </a:txBody>
                  <a:tcPr vert="vert270" anchor="ctr"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22004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08F90A55-11EA-40C8-B682-68F62228C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930" y="4083995"/>
            <a:ext cx="2188367" cy="21541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1E04B6-604D-4E1C-8C4B-713D5F9465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1337" y="4083995"/>
            <a:ext cx="2188368" cy="2154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1AAA6D7-6AE5-4DD7-8002-C40C58290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212" y="1181103"/>
            <a:ext cx="2188368" cy="2154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1BD5BD-CAB4-4BA2-8CC9-B5C994EADF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929" y="1181103"/>
            <a:ext cx="2188368" cy="2154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F47A697-3B59-4F21-B0A7-A9D7718335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2543" y="1250724"/>
            <a:ext cx="2046914" cy="201493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0D6498A-4A7A-424F-B4AE-BF68DEA902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28212" y="4061234"/>
            <a:ext cx="2188368" cy="2154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C362ED-0F89-4C81-BD37-AD3373E701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0909" y="1163968"/>
            <a:ext cx="2200849" cy="216646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9C7D2C9-3684-48C1-AB3F-E2E557431B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0908" y="4083995"/>
            <a:ext cx="2200849" cy="216646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EFB2F27-A149-4F7A-8A69-0594844770C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30 min </a:t>
            </a:r>
            <a:r>
              <a:rPr lang="en-US" dirty="0" err="1">
                <a:latin typeface="Comic Sans MS" panose="030F0702030302020204" pitchFamily="66" charset="0"/>
              </a:rPr>
              <a:t>EdU</a:t>
            </a:r>
            <a:r>
              <a:rPr lang="en-US" dirty="0">
                <a:latin typeface="Comic Sans MS" panose="030F0702030302020204" pitchFamily="66" charset="0"/>
              </a:rPr>
              <a:t> treatment (showing 1 sample/treatment but I did n=3)</a:t>
            </a:r>
            <a:endParaRPr lang="en-NZ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83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3">
            <a:extLst>
              <a:ext uri="{FF2B5EF4-FFF2-40B4-BE49-F238E27FC236}">
                <a16:creationId xmlns:a16="http://schemas.microsoft.com/office/drawing/2014/main" id="{25E675F4-05DE-4205-A559-E50DA2ABA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41627"/>
              </p:ext>
            </p:extLst>
          </p:nvPr>
        </p:nvGraphicFramePr>
        <p:xfrm>
          <a:off x="581638" y="1106411"/>
          <a:ext cx="7221063" cy="55041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6318">
                  <a:extLst>
                    <a:ext uri="{9D8B030D-6E8A-4147-A177-3AD203B41FA5}">
                      <a16:colId xmlns:a16="http://schemas.microsoft.com/office/drawing/2014/main" val="1988938157"/>
                    </a:ext>
                  </a:extLst>
                </a:gridCol>
                <a:gridCol w="3314487">
                  <a:extLst>
                    <a:ext uri="{9D8B030D-6E8A-4147-A177-3AD203B41FA5}">
                      <a16:colId xmlns:a16="http://schemas.microsoft.com/office/drawing/2014/main" val="525197402"/>
                    </a:ext>
                  </a:extLst>
                </a:gridCol>
                <a:gridCol w="3540258">
                  <a:extLst>
                    <a:ext uri="{9D8B030D-6E8A-4147-A177-3AD203B41FA5}">
                      <a16:colId xmlns:a16="http://schemas.microsoft.com/office/drawing/2014/main" val="1830584330"/>
                    </a:ext>
                  </a:extLst>
                </a:gridCol>
              </a:tblGrid>
              <a:tr h="36861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8437828"/>
                  </a:ext>
                </a:extLst>
              </a:tr>
              <a:tr h="3226231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latin typeface="Comic Sans MS" panose="030F0702030302020204" pitchFamily="66" charset="0"/>
                        </a:rPr>
                        <a:t>Cell cycle %</a:t>
                      </a:r>
                    </a:p>
                  </a:txBody>
                  <a:tcPr vert="vert27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62156"/>
                  </a:ext>
                </a:extLst>
              </a:tr>
              <a:tr h="1909273">
                <a:tc>
                  <a:txBody>
                    <a:bodyPr/>
                    <a:lstStyle/>
                    <a:p>
                      <a:pPr algn="ctr"/>
                      <a:r>
                        <a:rPr lang="en-NZ" b="1" dirty="0">
                          <a:latin typeface="Comic Sans MS" panose="030F0702030302020204" pitchFamily="66" charset="0"/>
                        </a:rPr>
                        <a:t>Med </a:t>
                      </a:r>
                      <a:r>
                        <a:rPr lang="en-NZ" b="1" dirty="0" err="1">
                          <a:latin typeface="Comic Sans MS" panose="030F0702030302020204" pitchFamily="66" charset="0"/>
                        </a:rPr>
                        <a:t>EdU</a:t>
                      </a:r>
                      <a:r>
                        <a:rPr lang="en-NZ" b="1" dirty="0">
                          <a:latin typeface="Comic Sans MS" panose="030F0702030302020204" pitchFamily="66" charset="0"/>
                        </a:rPr>
                        <a:t> value</a:t>
                      </a:r>
                    </a:p>
                  </a:txBody>
                  <a:tcPr vert="vert27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67142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C9140BB-2497-42B7-B629-F6F23D641315}"/>
              </a:ext>
            </a:extLst>
          </p:cNvPr>
          <p:cNvSpPr txBox="1"/>
          <p:nvPr/>
        </p:nvSpPr>
        <p:spPr>
          <a:xfrm>
            <a:off x="894209" y="371798"/>
            <a:ext cx="5072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was added at 0 h (immediately after RT)</a:t>
            </a:r>
          </a:p>
          <a:p>
            <a:r>
              <a:rPr lang="en-NZ" dirty="0" err="1">
                <a:latin typeface="Comic Sans MS" panose="030F0702030302020204" pitchFamily="66" charset="0"/>
              </a:rPr>
              <a:t>EdU</a:t>
            </a:r>
            <a:r>
              <a:rPr lang="en-NZ" dirty="0">
                <a:latin typeface="Comic Sans MS" panose="030F0702030302020204" pitchFamily="66" charset="0"/>
              </a:rPr>
              <a:t> treatment for 30 min vs 60 min at 37 °C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79B9AAA-7F18-49E6-9709-C8542FE7EF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4889941"/>
              </p:ext>
            </p:extLst>
          </p:nvPr>
        </p:nvGraphicFramePr>
        <p:xfrm>
          <a:off x="1413064" y="5462981"/>
          <a:ext cx="2564236" cy="609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17988">
                  <a:extLst>
                    <a:ext uri="{9D8B030D-6E8A-4147-A177-3AD203B41FA5}">
                      <a16:colId xmlns:a16="http://schemas.microsoft.com/office/drawing/2014/main" val="3937337829"/>
                    </a:ext>
                  </a:extLst>
                </a:gridCol>
                <a:gridCol w="664130">
                  <a:extLst>
                    <a:ext uri="{9D8B030D-6E8A-4147-A177-3AD203B41FA5}">
                      <a16:colId xmlns:a16="http://schemas.microsoft.com/office/drawing/2014/main" val="4100734344"/>
                    </a:ext>
                  </a:extLst>
                </a:gridCol>
                <a:gridCol w="641059">
                  <a:extLst>
                    <a:ext uri="{9D8B030D-6E8A-4147-A177-3AD203B41FA5}">
                      <a16:colId xmlns:a16="http://schemas.microsoft.com/office/drawing/2014/main" val="3926626065"/>
                    </a:ext>
                  </a:extLst>
                </a:gridCol>
                <a:gridCol w="641059">
                  <a:extLst>
                    <a:ext uri="{9D8B030D-6E8A-4147-A177-3AD203B41FA5}">
                      <a16:colId xmlns:a16="http://schemas.microsoft.com/office/drawing/2014/main" val="1260410129"/>
                    </a:ext>
                  </a:extLst>
                </a:gridCol>
              </a:tblGrid>
              <a:tr h="119847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1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200" b="1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6380977"/>
                  </a:ext>
                </a:extLst>
              </a:tr>
              <a:tr h="119847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effectLst/>
                          <a:latin typeface="Comic Sans MS" panose="030F0702030302020204" pitchFamily="66" charset="0"/>
                        </a:rPr>
                        <a:t>24322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523000</a:t>
                      </a:r>
                      <a:endParaRPr lang="en-NZ" sz="12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effectLst/>
                          <a:latin typeface="Comic Sans MS" panose="030F0702030302020204" pitchFamily="66" charset="0"/>
                        </a:rPr>
                        <a:t>41145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4123842"/>
                  </a:ext>
                </a:extLst>
              </a:tr>
              <a:tr h="225019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>
                          <a:effectLst/>
                          <a:latin typeface="Comic Sans MS" panose="030F0702030302020204" pitchFamily="66" charset="0"/>
                        </a:rPr>
                        <a:t>31187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1140000</a:t>
                      </a:r>
                      <a:endParaRPr lang="en-NZ" sz="12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effectLst/>
                          <a:latin typeface="Comic Sans MS" panose="030F0702030302020204" pitchFamily="66" charset="0"/>
                        </a:rPr>
                        <a:t>54410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7835754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3E49C1F-A0B5-4A15-A099-BCA4BC7CD8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657327"/>
              </p:ext>
            </p:extLst>
          </p:nvPr>
        </p:nvGraphicFramePr>
        <p:xfrm>
          <a:off x="4747231" y="5492637"/>
          <a:ext cx="2438400" cy="577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27285486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8999747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4090147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21969719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1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200" b="1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2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2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103966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effectLst/>
                          <a:latin typeface="Comic Sans MS" panose="030F0702030302020204" pitchFamily="66" charset="0"/>
                        </a:rPr>
                        <a:t>26764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496333</a:t>
                      </a:r>
                      <a:endParaRPr lang="en-NZ" sz="12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effectLst/>
                          <a:latin typeface="Comic Sans MS" panose="030F0702030302020204" pitchFamily="66" charset="0"/>
                        </a:rPr>
                        <a:t>44114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865199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60 min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>
                          <a:effectLst/>
                          <a:latin typeface="Comic Sans MS" panose="030F0702030302020204" pitchFamily="66" charset="0"/>
                        </a:rPr>
                        <a:t>34426</a:t>
                      </a:r>
                      <a:endParaRPr lang="en-NZ" sz="12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939000</a:t>
                      </a:r>
                      <a:endParaRPr lang="en-NZ" sz="12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200" u="none" strike="noStrike" dirty="0">
                          <a:effectLst/>
                          <a:latin typeface="Comic Sans MS" panose="030F0702030302020204" pitchFamily="66" charset="0"/>
                        </a:rPr>
                        <a:t>59409</a:t>
                      </a:r>
                      <a:endParaRPr lang="en-NZ" sz="12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8837437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227FA34D-92C5-4658-8FB5-CA25F8C54067}"/>
              </a:ext>
            </a:extLst>
          </p:cNvPr>
          <p:cNvSpPr txBox="1"/>
          <p:nvPr/>
        </p:nvSpPr>
        <p:spPr>
          <a:xfrm>
            <a:off x="2331784" y="4995721"/>
            <a:ext cx="6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 Gy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D3C5E0-3485-458E-A697-42ACB1498828}"/>
              </a:ext>
            </a:extLst>
          </p:cNvPr>
          <p:cNvSpPr txBox="1"/>
          <p:nvPr/>
        </p:nvSpPr>
        <p:spPr>
          <a:xfrm>
            <a:off x="5518036" y="4995721"/>
            <a:ext cx="6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6 Gy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BA842E5-65E5-4A3D-AB84-A9F37F6BF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0560" y="1488538"/>
            <a:ext cx="1209675" cy="11144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464F3AA-6797-456A-ABF0-9E00932F4EE2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>
                <a:latin typeface="Comic Sans MS" panose="030F0702030302020204" pitchFamily="66" charset="0"/>
              </a:rPr>
              <a:t>EdU</a:t>
            </a:r>
            <a:r>
              <a:rPr lang="en-US" b="1" dirty="0">
                <a:latin typeface="Comic Sans MS" panose="030F0702030302020204" pitchFamily="66" charset="0"/>
              </a:rPr>
              <a:t> treatment for 30 min vs 60 min</a:t>
            </a:r>
            <a:endParaRPr lang="en-NZ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13D81196-026D-48D0-936B-A7A780CC12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864711"/>
              </p:ext>
            </p:extLst>
          </p:nvPr>
        </p:nvGraphicFramePr>
        <p:xfrm>
          <a:off x="4213350" y="1061501"/>
          <a:ext cx="2290763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4" name="Prism 8" r:id="rId4" imgW="2291544" imgH="3082919" progId="Prism8.Document">
                  <p:embed/>
                </p:oleObj>
              </mc:Choice>
              <mc:Fallback>
                <p:oleObj name="Prism 8" r:id="rId4" imgW="2291544" imgH="308291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13350" y="1061501"/>
                        <a:ext cx="2290763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>
            <a:extLst>
              <a:ext uri="{FF2B5EF4-FFF2-40B4-BE49-F238E27FC236}">
                <a16:creationId xmlns:a16="http://schemas.microsoft.com/office/drawing/2014/main" id="{F42F2226-CA8A-4808-B5EC-7F61762D1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1037688"/>
              </p:ext>
            </p:extLst>
          </p:nvPr>
        </p:nvGraphicFramePr>
        <p:xfrm>
          <a:off x="1395691" y="1076755"/>
          <a:ext cx="2290763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5" name="Prism 8" r:id="rId6" imgW="2291544" imgH="3082919" progId="Prism8.Document">
                  <p:embed/>
                </p:oleObj>
              </mc:Choice>
              <mc:Fallback>
                <p:oleObj name="Prism 8" r:id="rId6" imgW="2291544" imgH="308291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395691" y="1076755"/>
                        <a:ext cx="2290763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8D6CDE7F-F4E6-4AD5-9F4A-1ADF50551DBE}"/>
              </a:ext>
            </a:extLst>
          </p:cNvPr>
          <p:cNvSpPr txBox="1"/>
          <p:nvPr/>
        </p:nvSpPr>
        <p:spPr>
          <a:xfrm>
            <a:off x="7802701" y="5288954"/>
            <a:ext cx="38076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latin typeface="Comic Sans MS" panose="030F0702030302020204" pitchFamily="66" charset="0"/>
              </a:rPr>
              <a:t>Median </a:t>
            </a:r>
            <a:r>
              <a:rPr lang="en-NZ" sz="1400" dirty="0" err="1">
                <a:latin typeface="Comic Sans MS" panose="030F0702030302020204" pitchFamily="66" charset="0"/>
              </a:rPr>
              <a:t>EdU</a:t>
            </a:r>
            <a:r>
              <a:rPr lang="en-NZ" sz="1400" dirty="0">
                <a:latin typeface="Comic Sans MS" panose="030F0702030302020204" pitchFamily="66" charset="0"/>
              </a:rPr>
              <a:t> in S-phase cells after 60 min </a:t>
            </a:r>
            <a:r>
              <a:rPr lang="en-NZ" sz="1400" dirty="0" err="1">
                <a:latin typeface="Comic Sans MS" panose="030F0702030302020204" pitchFamily="66" charset="0"/>
              </a:rPr>
              <a:t>EdU</a:t>
            </a:r>
            <a:r>
              <a:rPr lang="en-NZ" sz="1400" dirty="0">
                <a:latin typeface="Comic Sans MS" panose="030F0702030302020204" pitchFamily="66" charset="0"/>
              </a:rPr>
              <a:t> treatment is ~2-fold higher than 30 min treatment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BEB280-2DB8-4238-A724-22D7E4BA0F7C}"/>
              </a:ext>
            </a:extLst>
          </p:cNvPr>
          <p:cNvSpPr txBox="1"/>
          <p:nvPr/>
        </p:nvSpPr>
        <p:spPr>
          <a:xfrm>
            <a:off x="3033545" y="3791078"/>
            <a:ext cx="1198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/>
              <a:t>(</a:t>
            </a:r>
            <a:r>
              <a:rPr lang="en-NZ" sz="1200" dirty="0" err="1"/>
              <a:t>EdU</a:t>
            </a:r>
            <a:r>
              <a:rPr lang="en-NZ" sz="1200" dirty="0"/>
              <a:t> treatment)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86B2FF-CC53-4DB2-85B8-8C5C0B017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049041"/>
              </p:ext>
            </p:extLst>
          </p:nvPr>
        </p:nvGraphicFramePr>
        <p:xfrm>
          <a:off x="1091038" y="4088760"/>
          <a:ext cx="3048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35067919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37343963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755756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2160017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1189977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effectLst/>
                        </a:rPr>
                        <a:t>Sub-G1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effectLst/>
                        </a:rPr>
                        <a:t>G1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effectLst/>
                        </a:rPr>
                        <a:t>G2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3105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30 min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38.1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37.7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21.1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26731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60 min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1.5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36.9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41.0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19.6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762929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511F2C-6B2F-49F8-9EAF-3E22AC833D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869630"/>
              </p:ext>
            </p:extLst>
          </p:nvPr>
        </p:nvGraphicFramePr>
        <p:xfrm>
          <a:off x="4496126" y="4088760"/>
          <a:ext cx="3048000" cy="571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86654013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68613774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76873983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4959556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1073024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>
                          <a:effectLst/>
                        </a:rPr>
                        <a:t>Sub-G1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>
                          <a:effectLst/>
                        </a:rPr>
                        <a:t>G1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effectLst/>
                        </a:rPr>
                        <a:t>G2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91982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30 min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1.5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34.0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40.9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22.7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707138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u="none" strike="noStrike">
                          <a:effectLst/>
                        </a:rPr>
                        <a:t>60 min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1.8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33.2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43.1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21.4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046307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9605F13-7D57-4DCF-A405-9D54B7E17363}"/>
              </a:ext>
            </a:extLst>
          </p:cNvPr>
          <p:cNvSpPr txBox="1"/>
          <p:nvPr/>
        </p:nvSpPr>
        <p:spPr>
          <a:xfrm>
            <a:off x="7797998" y="4144426"/>
            <a:ext cx="37284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200" dirty="0">
                <a:latin typeface="Comic Sans MS" panose="030F0702030302020204" pitchFamily="66" charset="0"/>
              </a:rPr>
              <a:t>Slight increase in S-phase cells (%) after 60 min treatment than 30 min treatment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1D356-90D4-42A8-ABFB-FAA7701403FC}"/>
              </a:ext>
            </a:extLst>
          </p:cNvPr>
          <p:cNvSpPr txBox="1"/>
          <p:nvPr/>
        </p:nvSpPr>
        <p:spPr>
          <a:xfrm>
            <a:off x="1374671" y="3975744"/>
            <a:ext cx="559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%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01C897-C3F6-4C64-888B-7BA850A4A627}"/>
              </a:ext>
            </a:extLst>
          </p:cNvPr>
          <p:cNvSpPr txBox="1"/>
          <p:nvPr/>
        </p:nvSpPr>
        <p:spPr>
          <a:xfrm>
            <a:off x="4764343" y="4003132"/>
            <a:ext cx="5599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000658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B0857729-7CDF-4DE3-B7AF-1C3C6C41FD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545432"/>
              </p:ext>
            </p:extLst>
          </p:nvPr>
        </p:nvGraphicFramePr>
        <p:xfrm>
          <a:off x="6315282" y="664857"/>
          <a:ext cx="32067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1" name="Prism 8" r:id="rId3" imgW="3206288" imgH="3082919" progId="Prism8.Document">
                  <p:embed/>
                </p:oleObj>
              </mc:Choice>
              <mc:Fallback>
                <p:oleObj name="Prism 8" r:id="rId3" imgW="3206288" imgH="3082919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315282" y="664857"/>
                        <a:ext cx="3206750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94D732BF-D68B-465C-A491-6FD4F6D558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0672421"/>
              </p:ext>
            </p:extLst>
          </p:nvPr>
        </p:nvGraphicFramePr>
        <p:xfrm>
          <a:off x="140980" y="318782"/>
          <a:ext cx="3403600" cy="349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2" name="Prism 8" r:id="rId5" imgW="3402922" imgH="3494575" progId="Prism8.Document">
                  <p:embed/>
                </p:oleObj>
              </mc:Choice>
              <mc:Fallback>
                <p:oleObj name="Prism 8" r:id="rId5" imgW="3402922" imgH="349457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0980" y="318782"/>
                        <a:ext cx="3403600" cy="349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D5EF13-0672-47D7-8858-C735AF045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83022"/>
              </p:ext>
            </p:extLst>
          </p:nvPr>
        </p:nvGraphicFramePr>
        <p:xfrm>
          <a:off x="3395517" y="1939375"/>
          <a:ext cx="2438400" cy="166497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84537144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405686183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070843868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06151834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815916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G2/M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0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38.1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37.7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21.1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531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39.8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39.0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18.4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2847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37.6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16.8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3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1.8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37.6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16.1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925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36.1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43.2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18.0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5767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38.0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44.7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14.6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47269945"/>
                  </a:ext>
                </a:extLst>
              </a:tr>
              <a:tr h="129752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1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1.1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44.8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42.4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11.5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8494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46A4F4D-09EA-41B0-B01B-8AA44281FE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69390"/>
              </p:ext>
            </p:extLst>
          </p:nvPr>
        </p:nvGraphicFramePr>
        <p:xfrm>
          <a:off x="9491517" y="1879349"/>
          <a:ext cx="2438400" cy="16783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87680">
                  <a:extLst>
                    <a:ext uri="{9D8B030D-6E8A-4147-A177-3AD203B41FA5}">
                      <a16:colId xmlns:a16="http://schemas.microsoft.com/office/drawing/2014/main" val="203359279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1823465310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00321326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576588692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36062342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 h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G2/M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278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34.0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40.9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22.7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8159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0.9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36.6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40.7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21.0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8486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36.3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43.9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17.3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951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30.5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45.4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20.7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27.8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45.0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24.5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96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27.9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27.0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41664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1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2.5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70.5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15.4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11.7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25147158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CFF59AF-8930-41DD-80A7-85933A7D7663}"/>
              </a:ext>
            </a:extLst>
          </p:cNvPr>
          <p:cNvCxnSpPr/>
          <p:nvPr/>
        </p:nvCxnSpPr>
        <p:spPr>
          <a:xfrm flipV="1">
            <a:off x="0" y="3682767"/>
            <a:ext cx="12192000" cy="65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47ADF1D-0455-425D-B848-C26EDFC9E101}"/>
              </a:ext>
            </a:extLst>
          </p:cNvPr>
          <p:cNvCxnSpPr/>
          <p:nvPr/>
        </p:nvCxnSpPr>
        <p:spPr>
          <a:xfrm flipV="1">
            <a:off x="6096000" y="293615"/>
            <a:ext cx="0" cy="3429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E4445B37-F1B0-4C24-AED9-AA930A5033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14688"/>
              </p:ext>
            </p:extLst>
          </p:nvPr>
        </p:nvGraphicFramePr>
        <p:xfrm>
          <a:off x="7247064" y="3740456"/>
          <a:ext cx="3124200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3" name="Prism 8" r:id="rId7" imgW="3123817" imgH="3027815" progId="Prism8.Document">
                  <p:embed/>
                </p:oleObj>
              </mc:Choice>
              <mc:Fallback>
                <p:oleObj name="Prism 8" r:id="rId7" imgW="3123817" imgH="3027815" progId="Prism8.Document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CD255ABF-D8D8-4F44-A97A-FDF4847E58A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247064" y="3740456"/>
                        <a:ext cx="3124200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16D6E1B2-8392-4F69-B085-6A167918FDA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6619487"/>
              </p:ext>
            </p:extLst>
          </p:nvPr>
        </p:nvGraphicFramePr>
        <p:xfrm>
          <a:off x="811258" y="3740454"/>
          <a:ext cx="3214687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4" name="Prism 8" r:id="rId9" imgW="3215292" imgH="3027815" progId="Prism8.Document">
                  <p:embed/>
                </p:oleObj>
              </mc:Choice>
              <mc:Fallback>
                <p:oleObj name="Prism 8" r:id="rId9" imgW="3215292" imgH="3027815" progId="Prism8.Document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D549A58-DE56-4DC8-929D-E4DBC9C0604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1258" y="3740454"/>
                        <a:ext cx="3214687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8489A4A2-CF49-428F-8400-D3C3424FF66D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omic Sans MS" panose="030F0702030302020204" pitchFamily="66" charset="0"/>
              </a:rPr>
              <a:t>Cell cycle % (</a:t>
            </a:r>
            <a:r>
              <a:rPr lang="en-US" b="1" dirty="0" err="1">
                <a:latin typeface="Comic Sans MS" panose="030F0702030302020204" pitchFamily="66" charset="0"/>
              </a:rPr>
              <a:t>EdU</a:t>
            </a:r>
            <a:r>
              <a:rPr lang="en-US" b="1" dirty="0">
                <a:latin typeface="Comic Sans MS" panose="030F0702030302020204" pitchFamily="66" charset="0"/>
              </a:rPr>
              <a:t> treatment: </a:t>
            </a:r>
            <a:r>
              <a:rPr lang="en-US" b="1" u="sng" dirty="0">
                <a:solidFill>
                  <a:srgbClr val="FF0000"/>
                </a:solidFill>
                <a:latin typeface="Comic Sans MS" panose="030F0702030302020204" pitchFamily="66" charset="0"/>
              </a:rPr>
              <a:t>30 min</a:t>
            </a:r>
            <a:r>
              <a:rPr lang="en-US" b="1" dirty="0">
                <a:latin typeface="Comic Sans MS" panose="030F0702030302020204" pitchFamily="66" charset="0"/>
              </a:rPr>
              <a:t>)</a:t>
            </a:r>
            <a:endParaRPr lang="en-NZ" b="1" dirty="0">
              <a:latin typeface="Comic Sans MS" panose="030F0702030302020204" pitchFamily="66" charset="0"/>
            </a:endParaRPr>
          </a:p>
        </p:txBody>
      </p:sp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CF50DE15-BB03-42DA-B806-2EBE5CE93E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5061305"/>
              </p:ext>
            </p:extLst>
          </p:nvPr>
        </p:nvGraphicFramePr>
        <p:xfrm>
          <a:off x="4025945" y="3700651"/>
          <a:ext cx="3214687" cy="302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55" name="Prism 8" r:id="rId11" imgW="3215292" imgH="3027815" progId="Prism8.Document">
                  <p:embed/>
                </p:oleObj>
              </mc:Choice>
              <mc:Fallback>
                <p:oleObj name="Prism 8" r:id="rId11" imgW="3215292" imgH="3027815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025945" y="3700651"/>
                        <a:ext cx="3214687" cy="302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12A3935C-9EF4-45C0-A8EB-8A5AF0A5036E}"/>
              </a:ext>
            </a:extLst>
          </p:cNvPr>
          <p:cNvSpPr txBox="1"/>
          <p:nvPr/>
        </p:nvSpPr>
        <p:spPr>
          <a:xfrm>
            <a:off x="3526559" y="1065816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Cells were ~50% confluent in p60 dishes 24 h after RT.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1600D9-9B94-424C-8F0B-4442E894B378}"/>
              </a:ext>
            </a:extLst>
          </p:cNvPr>
          <p:cNvSpPr txBox="1"/>
          <p:nvPr/>
        </p:nvSpPr>
        <p:spPr>
          <a:xfrm>
            <a:off x="9522032" y="1120784"/>
            <a:ext cx="2438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24 h: higher G1 % but lower S and G2 %</a:t>
            </a:r>
          </a:p>
          <a:p>
            <a:r>
              <a:rPr lang="en-NZ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(consistent with </a:t>
            </a:r>
            <a:r>
              <a:rPr lang="en-NZ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prev</a:t>
            </a:r>
            <a:r>
              <a:rPr lang="en-NZ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NZ" sz="1400" dirty="0" err="1">
                <a:solidFill>
                  <a:srgbClr val="FF0000"/>
                </a:solidFill>
                <a:latin typeface="Comic Sans MS" panose="030F0702030302020204" pitchFamily="66" charset="0"/>
              </a:rPr>
              <a:t>expt</a:t>
            </a:r>
            <a:r>
              <a:rPr lang="en-NZ" sz="1400" dirty="0">
                <a:solidFill>
                  <a:srgbClr val="FF00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C38960-508F-44FB-A409-364B47B15A0C}"/>
              </a:ext>
            </a:extLst>
          </p:cNvPr>
          <p:cNvSpPr txBox="1"/>
          <p:nvPr/>
        </p:nvSpPr>
        <p:spPr>
          <a:xfrm>
            <a:off x="9491517" y="4043307"/>
            <a:ext cx="2558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</a:rPr>
              <a:t>Need to repeat this </a:t>
            </a:r>
            <a:r>
              <a:rPr lang="en-NZ" sz="1400" dirty="0" err="1">
                <a:solidFill>
                  <a:srgbClr val="FF0000"/>
                </a:solidFill>
              </a:rPr>
              <a:t>expt</a:t>
            </a:r>
            <a:r>
              <a:rPr lang="en-NZ" sz="1400" dirty="0">
                <a:solidFill>
                  <a:srgbClr val="FF0000"/>
                </a:solidFill>
              </a:rPr>
              <a:t> with later time points (8, 18 h)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6CE2A75-63FC-4FF6-9436-0D3550EFA902}"/>
              </a:ext>
            </a:extLst>
          </p:cNvPr>
          <p:cNvSpPr/>
          <p:nvPr/>
        </p:nvSpPr>
        <p:spPr>
          <a:xfrm>
            <a:off x="1498831" y="785021"/>
            <a:ext cx="68789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C2DBDE-AB62-454D-90F1-EDF1B672594C}"/>
              </a:ext>
            </a:extLst>
          </p:cNvPr>
          <p:cNvSpPr/>
          <p:nvPr/>
        </p:nvSpPr>
        <p:spPr>
          <a:xfrm>
            <a:off x="7697440" y="702535"/>
            <a:ext cx="687898" cy="3693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2523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D6E21E-C59F-48C7-A94B-E31C0A1BBE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618952"/>
              </p:ext>
            </p:extLst>
          </p:nvPr>
        </p:nvGraphicFramePr>
        <p:xfrm>
          <a:off x="4767656" y="1070508"/>
          <a:ext cx="2572624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3156">
                  <a:extLst>
                    <a:ext uri="{9D8B030D-6E8A-4147-A177-3AD203B41FA5}">
                      <a16:colId xmlns:a16="http://schemas.microsoft.com/office/drawing/2014/main" val="1768227363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427497314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3168839399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24260061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6124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24322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523000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41145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25775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29890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616000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50615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478092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31874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590000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54201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202057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26077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631333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44340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9783292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763667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41452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48889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27071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929667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46173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464588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34731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591000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57414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04817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566C1E-572B-4200-8BD2-CDC5628FD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6593825"/>
              </p:ext>
            </p:extLst>
          </p:nvPr>
        </p:nvGraphicFramePr>
        <p:xfrm>
          <a:off x="8223920" y="1070508"/>
          <a:ext cx="2572624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43156">
                  <a:extLst>
                    <a:ext uri="{9D8B030D-6E8A-4147-A177-3AD203B41FA5}">
                      <a16:colId xmlns:a16="http://schemas.microsoft.com/office/drawing/2014/main" val="1528035474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2650244856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1161548269"/>
                    </a:ext>
                  </a:extLst>
                </a:gridCol>
                <a:gridCol w="643156">
                  <a:extLst>
                    <a:ext uri="{9D8B030D-6E8A-4147-A177-3AD203B41FA5}">
                      <a16:colId xmlns:a16="http://schemas.microsoft.com/office/drawing/2014/main" val="346160107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N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18679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26764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496333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44114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303552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27634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425333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46717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19124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28239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421295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47227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22431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24813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547667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42024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811280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22446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642500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38703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84967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26598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953333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45759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015573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40576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683000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64434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7240258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80EC800-02CB-4703-ADA7-F5D547963B00}"/>
              </a:ext>
            </a:extLst>
          </p:cNvPr>
          <p:cNvSpPr txBox="1"/>
          <p:nvPr/>
        </p:nvSpPr>
        <p:spPr>
          <a:xfrm>
            <a:off x="4935436" y="627719"/>
            <a:ext cx="6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 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F5A6F9-2398-4ED9-A905-86502519BA78}"/>
              </a:ext>
            </a:extLst>
          </p:cNvPr>
          <p:cNvSpPr txBox="1"/>
          <p:nvPr/>
        </p:nvSpPr>
        <p:spPr>
          <a:xfrm>
            <a:off x="8223920" y="627719"/>
            <a:ext cx="6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6 Gy</a:t>
            </a:r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1FE0572B-0861-4BF3-90BD-AC1D0F4AF6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674950"/>
              </p:ext>
            </p:extLst>
          </p:nvPr>
        </p:nvGraphicFramePr>
        <p:xfrm>
          <a:off x="3237710" y="3822973"/>
          <a:ext cx="3209925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3" name="Prism 8" r:id="rId3" imgW="3210610" imgH="2939577" progId="Prism8.Document">
                  <p:embed/>
                </p:oleObj>
              </mc:Choice>
              <mc:Fallback>
                <p:oleObj name="Prism 8" r:id="rId3" imgW="3210610" imgH="2939577" progId="Prism8.Document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E42CCA3C-D5B2-41A1-8596-186263E058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7710" y="3822973"/>
                        <a:ext cx="3209925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F33857-2D0A-467D-BA2D-FB899756413D}"/>
              </a:ext>
            </a:extLst>
          </p:cNvPr>
          <p:cNvCxnSpPr>
            <a:cxnSpLocks/>
          </p:cNvCxnSpPr>
          <p:nvPr/>
        </p:nvCxnSpPr>
        <p:spPr>
          <a:xfrm flipH="1">
            <a:off x="4689118" y="4395259"/>
            <a:ext cx="866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B1493EE-6A05-4F0B-8B28-2917E77336AC}"/>
              </a:ext>
            </a:extLst>
          </p:cNvPr>
          <p:cNvSpPr txBox="1"/>
          <p:nvPr/>
        </p:nvSpPr>
        <p:spPr>
          <a:xfrm>
            <a:off x="4959111" y="417618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**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E65AA1-0B76-42FC-8551-850312789E07}"/>
              </a:ext>
            </a:extLst>
          </p:cNvPr>
          <p:cNvCxnSpPr/>
          <p:nvPr/>
        </p:nvCxnSpPr>
        <p:spPr>
          <a:xfrm flipH="1">
            <a:off x="4368937" y="4514103"/>
            <a:ext cx="1090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6BD25F2-7D76-4900-9CC0-5982EBCD1DBD}"/>
              </a:ext>
            </a:extLst>
          </p:cNvPr>
          <p:cNvSpPr txBox="1"/>
          <p:nvPr/>
        </p:nvSpPr>
        <p:spPr>
          <a:xfrm>
            <a:off x="4352158" y="446004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**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5986E1-384F-4EF9-B579-A1DDF63E90F6}"/>
              </a:ext>
            </a:extLst>
          </p:cNvPr>
          <p:cNvCxnSpPr/>
          <p:nvPr/>
        </p:nvCxnSpPr>
        <p:spPr>
          <a:xfrm>
            <a:off x="4368937" y="4514910"/>
            <a:ext cx="0" cy="367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D23E1A-288D-4A6B-83AE-03C25227FE75}"/>
              </a:ext>
            </a:extLst>
          </p:cNvPr>
          <p:cNvCxnSpPr/>
          <p:nvPr/>
        </p:nvCxnSpPr>
        <p:spPr>
          <a:xfrm>
            <a:off x="4689117" y="4396066"/>
            <a:ext cx="0" cy="367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515EE7A5-4294-457E-9F84-67BA1538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42030"/>
              </p:ext>
            </p:extLst>
          </p:nvPr>
        </p:nvGraphicFramePr>
        <p:xfrm>
          <a:off x="6647683" y="4577689"/>
          <a:ext cx="1828800" cy="152811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139956284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9236325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8935056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53652291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543960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110.9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95.6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108.0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02079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92.6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69.4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92.5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524982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74.4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71.5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87.1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79115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96.1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87.7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96.0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52261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93.4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84.3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93.6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11692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98.4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102.7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99.2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9252009"/>
                  </a:ext>
                </a:extLst>
              </a:tr>
              <a:tr h="194611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109.5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118.2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106.4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39738183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57999D0-C2DE-41D8-92D6-81FA854F7152}"/>
              </a:ext>
            </a:extLst>
          </p:cNvPr>
          <p:cNvSpPr txBox="1"/>
          <p:nvPr/>
        </p:nvSpPr>
        <p:spPr>
          <a:xfrm>
            <a:off x="9361876" y="4166266"/>
            <a:ext cx="2657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Median </a:t>
            </a:r>
            <a:r>
              <a:rPr lang="en-NZ" dirty="0" err="1"/>
              <a:t>EdU</a:t>
            </a:r>
            <a:r>
              <a:rPr lang="en-NZ" dirty="0"/>
              <a:t> % (6 Gy/ 0Gy)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206388-2644-4BC6-BAF9-CD32B8A64353}"/>
              </a:ext>
            </a:extLst>
          </p:cNvPr>
          <p:cNvCxnSpPr/>
          <p:nvPr/>
        </p:nvCxnSpPr>
        <p:spPr>
          <a:xfrm flipV="1">
            <a:off x="0" y="3363985"/>
            <a:ext cx="12192000" cy="650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E89232F-0DA8-4042-B32B-81945F031E3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Median </a:t>
            </a:r>
            <a:r>
              <a:rPr lang="en-US" dirty="0" err="1">
                <a:latin typeface="Comic Sans MS" panose="030F0702030302020204" pitchFamily="66" charset="0"/>
              </a:rPr>
              <a:t>EdU</a:t>
            </a:r>
            <a:r>
              <a:rPr lang="en-US" dirty="0">
                <a:latin typeface="Comic Sans MS" panose="030F0702030302020204" pitchFamily="66" charset="0"/>
              </a:rPr>
              <a:t> values</a:t>
            </a:r>
            <a:endParaRPr lang="en-NZ" dirty="0">
              <a:latin typeface="Comic Sans MS" panose="030F0702030302020204" pitchFamily="66" charset="0"/>
            </a:endParaRPr>
          </a:p>
        </p:txBody>
      </p:sp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D6B0F2BF-C56E-4F53-AD30-8A80E1446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241600"/>
              </p:ext>
            </p:extLst>
          </p:nvPr>
        </p:nvGraphicFramePr>
        <p:xfrm>
          <a:off x="438049" y="495300"/>
          <a:ext cx="3887787" cy="298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4" name="Prism 8" r:id="rId5" imgW="3887665" imgH="2985317" progId="Prism8.Document">
                  <p:embed/>
                </p:oleObj>
              </mc:Choice>
              <mc:Fallback>
                <p:oleObj name="Prism 8" r:id="rId5" imgW="3887665" imgH="2985317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8049" y="495300"/>
                        <a:ext cx="3887787" cy="2986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6A65CE6-B3BD-4D1F-BCAB-EDFD74808FCE}"/>
              </a:ext>
            </a:extLst>
          </p:cNvPr>
          <p:cNvSpPr txBox="1"/>
          <p:nvPr/>
        </p:nvSpPr>
        <p:spPr>
          <a:xfrm>
            <a:off x="4667562" y="2792976"/>
            <a:ext cx="35563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I’m not sure why med </a:t>
            </a:r>
            <a:r>
              <a:rPr lang="en-NZ" sz="1200" dirty="0" err="1">
                <a:solidFill>
                  <a:srgbClr val="FF0000"/>
                </a:solidFill>
              </a:rPr>
              <a:t>EdU</a:t>
            </a:r>
            <a:r>
              <a:rPr lang="en-NZ" sz="1200" dirty="0">
                <a:solidFill>
                  <a:srgbClr val="FF0000"/>
                </a:solidFill>
              </a:rPr>
              <a:t> value increases over time…</a:t>
            </a:r>
          </a:p>
          <a:p>
            <a:r>
              <a:rPr lang="en-NZ" sz="1200" dirty="0">
                <a:solidFill>
                  <a:srgbClr val="FF0000"/>
                </a:solidFill>
              </a:rPr>
              <a:t>I didn’t see this trend in last </a:t>
            </a:r>
            <a:r>
              <a:rPr lang="en-NZ" sz="1200" dirty="0" err="1">
                <a:solidFill>
                  <a:srgbClr val="FF0000"/>
                </a:solidFill>
              </a:rPr>
              <a:t>expt</a:t>
            </a:r>
            <a:r>
              <a:rPr lang="en-NZ" sz="1200" dirty="0">
                <a:solidFill>
                  <a:srgbClr val="FF0000"/>
                </a:solidFill>
              </a:rPr>
              <a:t> (CC-04)..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41DD58-24F7-4AEC-B098-298757C3E157}"/>
              </a:ext>
            </a:extLst>
          </p:cNvPr>
          <p:cNvSpPr txBox="1"/>
          <p:nvPr/>
        </p:nvSpPr>
        <p:spPr>
          <a:xfrm>
            <a:off x="3112517" y="6549309"/>
            <a:ext cx="76840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600" dirty="0">
                <a:solidFill>
                  <a:srgbClr val="FF0000"/>
                </a:solidFill>
              </a:rPr>
              <a:t>Max inhibition of </a:t>
            </a:r>
            <a:r>
              <a:rPr lang="en-NZ" sz="1600" dirty="0" err="1">
                <a:solidFill>
                  <a:srgbClr val="FF0000"/>
                </a:solidFill>
              </a:rPr>
              <a:t>EdU</a:t>
            </a:r>
            <a:r>
              <a:rPr lang="en-NZ" sz="1600" dirty="0">
                <a:solidFill>
                  <a:srgbClr val="FF0000"/>
                </a:solidFill>
              </a:rPr>
              <a:t> incorporation in S-phase cells was observed at 0.5 and 1 h after RT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84D438-D59E-4E68-B813-5737A2B47A8A}"/>
              </a:ext>
            </a:extLst>
          </p:cNvPr>
          <p:cNvSpPr txBox="1"/>
          <p:nvPr/>
        </p:nvSpPr>
        <p:spPr>
          <a:xfrm>
            <a:off x="0" y="3463518"/>
            <a:ext cx="5331909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sz="1600" dirty="0">
                <a:latin typeface="Comic Sans MS" panose="030F0702030302020204" pitchFamily="66" charset="0"/>
              </a:rPr>
              <a:t>Median Edu at 6 Gy normalised to median </a:t>
            </a:r>
            <a:r>
              <a:rPr lang="en-NZ" sz="1600" dirty="0" err="1">
                <a:latin typeface="Comic Sans MS" panose="030F0702030302020204" pitchFamily="66" charset="0"/>
              </a:rPr>
              <a:t>EdU</a:t>
            </a:r>
            <a:r>
              <a:rPr lang="en-NZ" sz="1600" dirty="0">
                <a:latin typeface="Comic Sans MS" panose="030F0702030302020204" pitchFamily="66" charset="0"/>
              </a:rPr>
              <a:t> at 0 Gy</a:t>
            </a:r>
          </a:p>
        </p:txBody>
      </p:sp>
    </p:spTree>
    <p:extLst>
      <p:ext uri="{BB962C8B-B14F-4D97-AF65-F5344CB8AC3E}">
        <p14:creationId xmlns:p14="http://schemas.microsoft.com/office/powerpoint/2010/main" val="1921252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17ED0367-D960-49E7-9984-FD2B8967D2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102776"/>
              </p:ext>
            </p:extLst>
          </p:nvPr>
        </p:nvGraphicFramePr>
        <p:xfrm>
          <a:off x="162885" y="856615"/>
          <a:ext cx="3209925" cy="294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Prism 8" r:id="rId3" imgW="3210610" imgH="2939577" progId="Prism8.Document">
                  <p:embed/>
                </p:oleObj>
              </mc:Choice>
              <mc:Fallback>
                <p:oleObj name="Prism 8" r:id="rId3" imgW="3210610" imgH="2939577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2885" y="856615"/>
                        <a:ext cx="3209925" cy="294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5B67D5-3667-4690-8FBD-4F8DEAFAB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949572"/>
              </p:ext>
            </p:extLst>
          </p:nvPr>
        </p:nvGraphicFramePr>
        <p:xfrm>
          <a:off x="5971510" y="1157876"/>
          <a:ext cx="2120976" cy="141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0244">
                  <a:extLst>
                    <a:ext uri="{9D8B030D-6E8A-4147-A177-3AD203B41FA5}">
                      <a16:colId xmlns:a16="http://schemas.microsoft.com/office/drawing/2014/main" val="3445499702"/>
                    </a:ext>
                  </a:extLst>
                </a:gridCol>
                <a:gridCol w="530244">
                  <a:extLst>
                    <a:ext uri="{9D8B030D-6E8A-4147-A177-3AD203B41FA5}">
                      <a16:colId xmlns:a16="http://schemas.microsoft.com/office/drawing/2014/main" val="2966283221"/>
                    </a:ext>
                  </a:extLst>
                </a:gridCol>
                <a:gridCol w="530244">
                  <a:extLst>
                    <a:ext uri="{9D8B030D-6E8A-4147-A177-3AD203B41FA5}">
                      <a16:colId xmlns:a16="http://schemas.microsoft.com/office/drawing/2014/main" val="2013159821"/>
                    </a:ext>
                  </a:extLst>
                </a:gridCol>
                <a:gridCol w="530244">
                  <a:extLst>
                    <a:ext uri="{9D8B030D-6E8A-4147-A177-3AD203B41FA5}">
                      <a16:colId xmlns:a16="http://schemas.microsoft.com/office/drawing/2014/main" val="923742756"/>
                    </a:ext>
                  </a:extLst>
                </a:gridCol>
              </a:tblGrid>
              <a:tr h="12013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>
                          <a:effectLst/>
                        </a:rPr>
                        <a:t>S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038524"/>
                  </a:ext>
                </a:extLst>
              </a:tr>
              <a:tr h="12013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601000*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416000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630000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3591615"/>
                  </a:ext>
                </a:extLst>
              </a:tr>
              <a:tr h="12013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635000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654000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559000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41004974"/>
                  </a:ext>
                </a:extLst>
              </a:tr>
              <a:tr h="12013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603000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629000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538000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6293372"/>
                  </a:ext>
                </a:extLst>
              </a:tr>
              <a:tr h="12013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618000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732000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544000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4152853"/>
                  </a:ext>
                </a:extLst>
              </a:tr>
              <a:tr h="12013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714000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833000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744000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0907639"/>
                  </a:ext>
                </a:extLst>
              </a:tr>
              <a:tr h="120133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888000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983000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918000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20756459"/>
                  </a:ext>
                </a:extLst>
              </a:tr>
              <a:tr h="172991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610000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531000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632000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8985167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E8D396-A905-4EC9-A6EA-ECF4D7C483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410200"/>
              </p:ext>
            </p:extLst>
          </p:nvPr>
        </p:nvGraphicFramePr>
        <p:xfrm>
          <a:off x="8166629" y="1157876"/>
          <a:ext cx="1828800" cy="14173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13121079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6022909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57672720"/>
                    </a:ext>
                  </a:extLst>
                </a:gridCol>
              </a:tblGrid>
              <a:tr h="117303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>
                          <a:effectLst/>
                        </a:rPr>
                        <a:t>S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215953"/>
                  </a:ext>
                </a:extLst>
              </a:tr>
              <a:tr h="117303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537000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490000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462000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1657911"/>
                  </a:ext>
                </a:extLst>
              </a:tr>
              <a:tr h="117303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452000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405000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419000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9628116"/>
                  </a:ext>
                </a:extLst>
              </a:tr>
              <a:tr h="117303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473000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409000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380886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42291521"/>
                  </a:ext>
                </a:extLst>
              </a:tr>
              <a:tr h="117303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545000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571000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527000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804724"/>
                  </a:ext>
                </a:extLst>
              </a:tr>
              <a:tr h="117303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712000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573000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**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6801505"/>
                  </a:ext>
                </a:extLst>
              </a:tr>
              <a:tr h="117303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967000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969000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924000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89140098"/>
                  </a:ext>
                </a:extLst>
              </a:tr>
              <a:tr h="117303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757000</a:t>
                      </a:r>
                      <a:endParaRPr lang="en-NZ" sz="11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672000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694000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0614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6C34A8E-8AB2-485C-8658-EA8F65F19D7B}"/>
              </a:ext>
            </a:extLst>
          </p:cNvPr>
          <p:cNvSpPr txBox="1"/>
          <p:nvPr/>
        </p:nvSpPr>
        <p:spPr>
          <a:xfrm>
            <a:off x="6485948" y="748628"/>
            <a:ext cx="6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0 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D316D-8FFE-478E-8CE6-5391B0EFC2C1}"/>
              </a:ext>
            </a:extLst>
          </p:cNvPr>
          <p:cNvSpPr txBox="1"/>
          <p:nvPr/>
        </p:nvSpPr>
        <p:spPr>
          <a:xfrm>
            <a:off x="8166629" y="748628"/>
            <a:ext cx="601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6 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A3E443-50AC-42FC-9496-C9C1EDAA72B9}"/>
              </a:ext>
            </a:extLst>
          </p:cNvPr>
          <p:cNvSpPr txBox="1"/>
          <p:nvPr/>
        </p:nvSpPr>
        <p:spPr>
          <a:xfrm>
            <a:off x="5971510" y="2758423"/>
            <a:ext cx="6027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200" dirty="0">
                <a:solidFill>
                  <a:srgbClr val="FF0000"/>
                </a:solidFill>
              </a:rPr>
              <a:t>* New value added (higher G1 and G2 </a:t>
            </a:r>
            <a:r>
              <a:rPr lang="en-NZ" sz="1200" dirty="0" err="1">
                <a:solidFill>
                  <a:srgbClr val="FF0000"/>
                </a:solidFill>
              </a:rPr>
              <a:t>EdU</a:t>
            </a:r>
            <a:r>
              <a:rPr lang="en-NZ" sz="1200" dirty="0">
                <a:solidFill>
                  <a:srgbClr val="FF0000"/>
                </a:solidFill>
              </a:rPr>
              <a:t> value; that’s why it wasn’t included in the analysis)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978ACA-3516-48DF-A907-72609A52EE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254625"/>
              </p:ext>
            </p:extLst>
          </p:nvPr>
        </p:nvGraphicFramePr>
        <p:xfrm>
          <a:off x="5971510" y="3035422"/>
          <a:ext cx="5486400" cy="3676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376796609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264185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947135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731340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7668460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413530269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652489464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931880356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2112184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53847024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 dirty="0">
                          <a:effectLst/>
                        </a:rPr>
                        <a:t>G1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>
                          <a:effectLst/>
                        </a:rPr>
                        <a:t>S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NZ" sz="1100" u="none" strike="noStrike">
                          <a:effectLst/>
                        </a:rPr>
                        <a:t>G2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N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576325"/>
                  </a:ext>
                </a:extLst>
              </a:tr>
              <a:tr h="130379"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 h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*72779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21643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27000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*601000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416000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630000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*100859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</a:rPr>
                        <a:t>36945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45344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3888547"/>
                  </a:ext>
                </a:extLst>
              </a:tr>
            </a:tbl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4E14CDE-8FC3-4F0A-A4BA-F5830E0E4685}"/>
              </a:ext>
            </a:extLst>
          </p:cNvPr>
          <p:cNvSpPr/>
          <p:nvPr/>
        </p:nvSpPr>
        <p:spPr>
          <a:xfrm>
            <a:off x="6550350" y="1460389"/>
            <a:ext cx="2004969" cy="1719743"/>
          </a:xfrm>
          <a:custGeom>
            <a:avLst/>
            <a:gdLst>
              <a:gd name="connsiteX0" fmla="*/ 0 w 2004969"/>
              <a:gd name="connsiteY0" fmla="*/ 0 h 1719743"/>
              <a:gd name="connsiteX1" fmla="*/ 50334 w 2004969"/>
              <a:gd name="connsiteY1" fmla="*/ 125835 h 1719743"/>
              <a:gd name="connsiteX2" fmla="*/ 167780 w 2004969"/>
              <a:gd name="connsiteY2" fmla="*/ 276837 h 1719743"/>
              <a:gd name="connsiteX3" fmla="*/ 352338 w 2004969"/>
              <a:gd name="connsiteY3" fmla="*/ 453005 h 1719743"/>
              <a:gd name="connsiteX4" fmla="*/ 436228 w 2004969"/>
              <a:gd name="connsiteY4" fmla="*/ 503339 h 1719743"/>
              <a:gd name="connsiteX5" fmla="*/ 545284 w 2004969"/>
              <a:gd name="connsiteY5" fmla="*/ 562062 h 1719743"/>
              <a:gd name="connsiteX6" fmla="*/ 629174 w 2004969"/>
              <a:gd name="connsiteY6" fmla="*/ 587229 h 1719743"/>
              <a:gd name="connsiteX7" fmla="*/ 763398 w 2004969"/>
              <a:gd name="connsiteY7" fmla="*/ 662730 h 1719743"/>
              <a:gd name="connsiteX8" fmla="*/ 864066 w 2004969"/>
              <a:gd name="connsiteY8" fmla="*/ 738231 h 1719743"/>
              <a:gd name="connsiteX9" fmla="*/ 1065402 w 2004969"/>
              <a:gd name="connsiteY9" fmla="*/ 864066 h 1719743"/>
              <a:gd name="connsiteX10" fmla="*/ 1233182 w 2004969"/>
              <a:gd name="connsiteY10" fmla="*/ 956345 h 1719743"/>
              <a:gd name="connsiteX11" fmla="*/ 1300294 w 2004969"/>
              <a:gd name="connsiteY11" fmla="*/ 1006679 h 1719743"/>
              <a:gd name="connsiteX12" fmla="*/ 1375795 w 2004969"/>
              <a:gd name="connsiteY12" fmla="*/ 1065402 h 1719743"/>
              <a:gd name="connsiteX13" fmla="*/ 1426128 w 2004969"/>
              <a:gd name="connsiteY13" fmla="*/ 1098958 h 1719743"/>
              <a:gd name="connsiteX14" fmla="*/ 1459684 w 2004969"/>
              <a:gd name="connsiteY14" fmla="*/ 1115736 h 1719743"/>
              <a:gd name="connsiteX15" fmla="*/ 1484851 w 2004969"/>
              <a:gd name="connsiteY15" fmla="*/ 1140903 h 1719743"/>
              <a:gd name="connsiteX16" fmla="*/ 1543574 w 2004969"/>
              <a:gd name="connsiteY16" fmla="*/ 1166070 h 1719743"/>
              <a:gd name="connsiteX17" fmla="*/ 1627464 w 2004969"/>
              <a:gd name="connsiteY17" fmla="*/ 1216404 h 1719743"/>
              <a:gd name="connsiteX18" fmla="*/ 1711354 w 2004969"/>
              <a:gd name="connsiteY18" fmla="*/ 1275127 h 1719743"/>
              <a:gd name="connsiteX19" fmla="*/ 1778466 w 2004969"/>
              <a:gd name="connsiteY19" fmla="*/ 1300294 h 1719743"/>
              <a:gd name="connsiteX20" fmla="*/ 1828800 w 2004969"/>
              <a:gd name="connsiteY20" fmla="*/ 1333850 h 1719743"/>
              <a:gd name="connsiteX21" fmla="*/ 1862356 w 2004969"/>
              <a:gd name="connsiteY21" fmla="*/ 1359016 h 1719743"/>
              <a:gd name="connsiteX22" fmla="*/ 1937857 w 2004969"/>
              <a:gd name="connsiteY22" fmla="*/ 1459684 h 1719743"/>
              <a:gd name="connsiteX23" fmla="*/ 1946246 w 2004969"/>
              <a:gd name="connsiteY23" fmla="*/ 1493240 h 1719743"/>
              <a:gd name="connsiteX24" fmla="*/ 1937857 w 2004969"/>
              <a:gd name="connsiteY24" fmla="*/ 1627464 h 1719743"/>
              <a:gd name="connsiteX25" fmla="*/ 1921079 w 2004969"/>
              <a:gd name="connsiteY25" fmla="*/ 1677798 h 1719743"/>
              <a:gd name="connsiteX26" fmla="*/ 1912690 w 2004969"/>
              <a:gd name="connsiteY26" fmla="*/ 1702965 h 1719743"/>
              <a:gd name="connsiteX27" fmla="*/ 1895912 w 2004969"/>
              <a:gd name="connsiteY27" fmla="*/ 1677798 h 1719743"/>
              <a:gd name="connsiteX28" fmla="*/ 1887523 w 2004969"/>
              <a:gd name="connsiteY28" fmla="*/ 1652631 h 1719743"/>
              <a:gd name="connsiteX29" fmla="*/ 1912690 w 2004969"/>
              <a:gd name="connsiteY29" fmla="*/ 1719743 h 1719743"/>
              <a:gd name="connsiteX30" fmla="*/ 1971413 w 2004969"/>
              <a:gd name="connsiteY30" fmla="*/ 1711354 h 1719743"/>
              <a:gd name="connsiteX31" fmla="*/ 1988191 w 2004969"/>
              <a:gd name="connsiteY31" fmla="*/ 1686187 h 1719743"/>
              <a:gd name="connsiteX32" fmla="*/ 2004969 w 2004969"/>
              <a:gd name="connsiteY32" fmla="*/ 1677798 h 1719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2004969" h="1719743">
                <a:moveTo>
                  <a:pt x="0" y="0"/>
                </a:moveTo>
                <a:cubicBezTo>
                  <a:pt x="16778" y="41945"/>
                  <a:pt x="22599" y="90175"/>
                  <a:pt x="50334" y="125835"/>
                </a:cubicBezTo>
                <a:cubicBezTo>
                  <a:pt x="89483" y="176169"/>
                  <a:pt x="122690" y="231747"/>
                  <a:pt x="167780" y="276837"/>
                </a:cubicBezTo>
                <a:cubicBezTo>
                  <a:pt x="200155" y="309212"/>
                  <a:pt x="304232" y="417558"/>
                  <a:pt x="352338" y="453005"/>
                </a:cubicBezTo>
                <a:cubicBezTo>
                  <a:pt x="378591" y="472349"/>
                  <a:pt x="407838" y="487293"/>
                  <a:pt x="436228" y="503339"/>
                </a:cubicBezTo>
                <a:cubicBezTo>
                  <a:pt x="472171" y="523655"/>
                  <a:pt x="507971" y="544387"/>
                  <a:pt x="545284" y="562062"/>
                </a:cubicBezTo>
                <a:cubicBezTo>
                  <a:pt x="568110" y="572875"/>
                  <a:pt x="603524" y="580816"/>
                  <a:pt x="629174" y="587229"/>
                </a:cubicBezTo>
                <a:cubicBezTo>
                  <a:pt x="734921" y="666539"/>
                  <a:pt x="537051" y="521263"/>
                  <a:pt x="763398" y="662730"/>
                </a:cubicBezTo>
                <a:cubicBezTo>
                  <a:pt x="798967" y="684961"/>
                  <a:pt x="829166" y="714964"/>
                  <a:pt x="864066" y="738231"/>
                </a:cubicBezTo>
                <a:cubicBezTo>
                  <a:pt x="929916" y="782131"/>
                  <a:pt x="996057" y="825926"/>
                  <a:pt x="1065402" y="864066"/>
                </a:cubicBezTo>
                <a:cubicBezTo>
                  <a:pt x="1121329" y="894826"/>
                  <a:pt x="1183341" y="916472"/>
                  <a:pt x="1233182" y="956345"/>
                </a:cubicBezTo>
                <a:cubicBezTo>
                  <a:pt x="1401586" y="1091069"/>
                  <a:pt x="1193454" y="926549"/>
                  <a:pt x="1300294" y="1006679"/>
                </a:cubicBezTo>
                <a:cubicBezTo>
                  <a:pt x="1325800" y="1025809"/>
                  <a:pt x="1349267" y="1047716"/>
                  <a:pt x="1375795" y="1065402"/>
                </a:cubicBezTo>
                <a:cubicBezTo>
                  <a:pt x="1392573" y="1076587"/>
                  <a:pt x="1408837" y="1088583"/>
                  <a:pt x="1426128" y="1098958"/>
                </a:cubicBezTo>
                <a:cubicBezTo>
                  <a:pt x="1436851" y="1105392"/>
                  <a:pt x="1449508" y="1108467"/>
                  <a:pt x="1459684" y="1115736"/>
                </a:cubicBezTo>
                <a:cubicBezTo>
                  <a:pt x="1469338" y="1122632"/>
                  <a:pt x="1474678" y="1134799"/>
                  <a:pt x="1484851" y="1140903"/>
                </a:cubicBezTo>
                <a:cubicBezTo>
                  <a:pt x="1503112" y="1151860"/>
                  <a:pt x="1524753" y="1156106"/>
                  <a:pt x="1543574" y="1166070"/>
                </a:cubicBezTo>
                <a:cubicBezTo>
                  <a:pt x="1572395" y="1181328"/>
                  <a:pt x="1600122" y="1198632"/>
                  <a:pt x="1627464" y="1216404"/>
                </a:cubicBezTo>
                <a:cubicBezTo>
                  <a:pt x="1656083" y="1235006"/>
                  <a:pt x="1681516" y="1258550"/>
                  <a:pt x="1711354" y="1275127"/>
                </a:cubicBezTo>
                <a:cubicBezTo>
                  <a:pt x="1732239" y="1286730"/>
                  <a:pt x="1757096" y="1289609"/>
                  <a:pt x="1778466" y="1300294"/>
                </a:cubicBezTo>
                <a:cubicBezTo>
                  <a:pt x="1796502" y="1309312"/>
                  <a:pt x="1812668" y="1321752"/>
                  <a:pt x="1828800" y="1333850"/>
                </a:cubicBezTo>
                <a:cubicBezTo>
                  <a:pt x="1839985" y="1342239"/>
                  <a:pt x="1851834" y="1349809"/>
                  <a:pt x="1862356" y="1359016"/>
                </a:cubicBezTo>
                <a:cubicBezTo>
                  <a:pt x="1893661" y="1386408"/>
                  <a:pt x="1923039" y="1420169"/>
                  <a:pt x="1937857" y="1459684"/>
                </a:cubicBezTo>
                <a:cubicBezTo>
                  <a:pt x="1941905" y="1470479"/>
                  <a:pt x="1943450" y="1482055"/>
                  <a:pt x="1946246" y="1493240"/>
                </a:cubicBezTo>
                <a:cubicBezTo>
                  <a:pt x="1943450" y="1537981"/>
                  <a:pt x="1943914" y="1583046"/>
                  <a:pt x="1937857" y="1627464"/>
                </a:cubicBezTo>
                <a:cubicBezTo>
                  <a:pt x="1935467" y="1644987"/>
                  <a:pt x="1926672" y="1661020"/>
                  <a:pt x="1921079" y="1677798"/>
                </a:cubicBezTo>
                <a:lnTo>
                  <a:pt x="1912690" y="1702965"/>
                </a:lnTo>
                <a:cubicBezTo>
                  <a:pt x="1907097" y="1694576"/>
                  <a:pt x="1900421" y="1686816"/>
                  <a:pt x="1895912" y="1677798"/>
                </a:cubicBezTo>
                <a:cubicBezTo>
                  <a:pt x="1891957" y="1669889"/>
                  <a:pt x="1887523" y="1643788"/>
                  <a:pt x="1887523" y="1652631"/>
                </a:cubicBezTo>
                <a:cubicBezTo>
                  <a:pt x="1887523" y="1675475"/>
                  <a:pt x="1903145" y="1700653"/>
                  <a:pt x="1912690" y="1719743"/>
                </a:cubicBezTo>
                <a:cubicBezTo>
                  <a:pt x="1932264" y="1716947"/>
                  <a:pt x="1953344" y="1719385"/>
                  <a:pt x="1971413" y="1711354"/>
                </a:cubicBezTo>
                <a:cubicBezTo>
                  <a:pt x="1980626" y="1707259"/>
                  <a:pt x="1981062" y="1693316"/>
                  <a:pt x="1988191" y="1686187"/>
                </a:cubicBezTo>
                <a:cubicBezTo>
                  <a:pt x="1992612" y="1681766"/>
                  <a:pt x="1999376" y="1680594"/>
                  <a:pt x="2004969" y="1677798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89B917B-49CB-4C40-BD32-61B8FC364C97}"/>
              </a:ext>
            </a:extLst>
          </p:cNvPr>
          <p:cNvCxnSpPr>
            <a:cxnSpLocks/>
          </p:cNvCxnSpPr>
          <p:nvPr/>
        </p:nvCxnSpPr>
        <p:spPr>
          <a:xfrm>
            <a:off x="9798287" y="2136213"/>
            <a:ext cx="394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AF1F159-DE40-41AB-A8A6-F97B9F880359}"/>
              </a:ext>
            </a:extLst>
          </p:cNvPr>
          <p:cNvSpPr txBox="1"/>
          <p:nvPr/>
        </p:nvSpPr>
        <p:spPr>
          <a:xfrm>
            <a:off x="10192570" y="2010378"/>
            <a:ext cx="16626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>
                <a:solidFill>
                  <a:srgbClr val="0070C0"/>
                </a:solidFill>
              </a:rPr>
              <a:t>Not </a:t>
            </a:r>
            <a:r>
              <a:rPr lang="en-NZ" sz="1100" dirty="0" err="1">
                <a:solidFill>
                  <a:srgbClr val="0070C0"/>
                </a:solidFill>
              </a:rPr>
              <a:t>stained..not</a:t>
            </a:r>
            <a:r>
              <a:rPr lang="en-NZ" sz="1100" dirty="0">
                <a:solidFill>
                  <a:srgbClr val="0070C0"/>
                </a:solidFill>
              </a:rPr>
              <a:t> sure why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E91069E-6ECF-454F-932E-EEE882FB55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169164"/>
              </p:ext>
            </p:extLst>
          </p:nvPr>
        </p:nvGraphicFramePr>
        <p:xfrm>
          <a:off x="1244498" y="4190243"/>
          <a:ext cx="3544887" cy="275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Prism 8" r:id="rId5" imgW="3544816" imgH="2753378" progId="Prism8.Document">
                  <p:embed/>
                </p:oleObj>
              </mc:Choice>
              <mc:Fallback>
                <p:oleObj name="Prism 8" r:id="rId5" imgW="3544816" imgH="2753378" progId="Prism8.Documen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44498" y="4190243"/>
                        <a:ext cx="3544887" cy="2752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DECF1C9E-E175-4854-AD2D-18A7B8D8E9A0}"/>
              </a:ext>
            </a:extLst>
          </p:cNvPr>
          <p:cNvSpPr txBox="1"/>
          <p:nvPr/>
        </p:nvSpPr>
        <p:spPr>
          <a:xfrm>
            <a:off x="4503349" y="4913131"/>
            <a:ext cx="6828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When median </a:t>
            </a:r>
            <a:r>
              <a:rPr lang="en-NZ" dirty="0" err="1"/>
              <a:t>EdU</a:t>
            </a:r>
            <a:r>
              <a:rPr lang="en-NZ" dirty="0"/>
              <a:t> values were analysed by 1-way ANOVA</a:t>
            </a:r>
          </a:p>
          <a:p>
            <a:r>
              <a:rPr lang="en-NZ" dirty="0"/>
              <a:t>there was a significant difference at 0.5 and 1 h between 0 and 6 Gy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DC00B4-AA59-4D5C-8E4C-A2605521CFCA}"/>
              </a:ext>
            </a:extLst>
          </p:cNvPr>
          <p:cNvCxnSpPr>
            <a:cxnSpLocks/>
          </p:cNvCxnSpPr>
          <p:nvPr/>
        </p:nvCxnSpPr>
        <p:spPr>
          <a:xfrm flipH="1">
            <a:off x="1607060" y="1480738"/>
            <a:ext cx="86661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0014DC4-00ED-4FEE-8C97-EE850C4194FA}"/>
              </a:ext>
            </a:extLst>
          </p:cNvPr>
          <p:cNvSpPr txBox="1"/>
          <p:nvPr/>
        </p:nvSpPr>
        <p:spPr>
          <a:xfrm>
            <a:off x="1877053" y="126166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**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CC29A4-215B-47F0-80EC-A0537314DCA1}"/>
              </a:ext>
            </a:extLst>
          </p:cNvPr>
          <p:cNvCxnSpPr/>
          <p:nvPr/>
        </p:nvCxnSpPr>
        <p:spPr>
          <a:xfrm flipH="1">
            <a:off x="1286879" y="1599582"/>
            <a:ext cx="109056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455F14-1F90-40B7-9996-0AD76EC4D738}"/>
              </a:ext>
            </a:extLst>
          </p:cNvPr>
          <p:cNvSpPr txBox="1"/>
          <p:nvPr/>
        </p:nvSpPr>
        <p:spPr>
          <a:xfrm>
            <a:off x="1270100" y="154552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**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7C991BE-D1A9-4DCC-8698-AD0A48F6A45C}"/>
              </a:ext>
            </a:extLst>
          </p:cNvPr>
          <p:cNvCxnSpPr/>
          <p:nvPr/>
        </p:nvCxnSpPr>
        <p:spPr>
          <a:xfrm>
            <a:off x="1286879" y="1600389"/>
            <a:ext cx="0" cy="367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C55E5A2-FBF7-4969-AEE1-2C8E77122F3D}"/>
              </a:ext>
            </a:extLst>
          </p:cNvPr>
          <p:cNvCxnSpPr/>
          <p:nvPr/>
        </p:nvCxnSpPr>
        <p:spPr>
          <a:xfrm>
            <a:off x="1607059" y="1481545"/>
            <a:ext cx="0" cy="3677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AF77B4F-B338-4C27-9CEA-1EB808753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974921"/>
              </p:ext>
            </p:extLst>
          </p:nvPr>
        </p:nvGraphicFramePr>
        <p:xfrm>
          <a:off x="2988090" y="1339110"/>
          <a:ext cx="1103526" cy="1714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1763">
                  <a:extLst>
                    <a:ext uri="{9D8B030D-6E8A-4147-A177-3AD203B41FA5}">
                      <a16:colId xmlns:a16="http://schemas.microsoft.com/office/drawing/2014/main" val="1617876951"/>
                    </a:ext>
                  </a:extLst>
                </a:gridCol>
                <a:gridCol w="551763">
                  <a:extLst>
                    <a:ext uri="{9D8B030D-6E8A-4147-A177-3AD203B41FA5}">
                      <a16:colId xmlns:a16="http://schemas.microsoft.com/office/drawing/2014/main" val="338044807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N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average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46599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93.5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3051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0.5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69.4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162671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71.4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16551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87.7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143721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84.3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989475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102.7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26502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120.2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599895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</a:rPr>
                        <a:t>82.9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7282730"/>
                  </a:ext>
                </a:extLst>
              </a:tr>
            </a:tbl>
          </a:graphicData>
        </a:graphic>
      </p:graphicFrame>
      <p:sp>
        <p:nvSpPr>
          <p:cNvPr id="23" name="Double Bracket 22">
            <a:extLst>
              <a:ext uri="{FF2B5EF4-FFF2-40B4-BE49-F238E27FC236}">
                <a16:creationId xmlns:a16="http://schemas.microsoft.com/office/drawing/2014/main" id="{12AA234C-1418-4053-BAA5-9C0F7EBAB0A6}"/>
              </a:ext>
            </a:extLst>
          </p:cNvPr>
          <p:cNvSpPr/>
          <p:nvPr/>
        </p:nvSpPr>
        <p:spPr>
          <a:xfrm>
            <a:off x="5652885" y="666101"/>
            <a:ext cx="6520441" cy="313056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CD06CEE-D43F-4408-B061-308E98881D7C}"/>
              </a:ext>
            </a:extLst>
          </p:cNvPr>
          <p:cNvSpPr/>
          <p:nvPr/>
        </p:nvSpPr>
        <p:spPr>
          <a:xfrm flipH="1">
            <a:off x="4154036" y="1957319"/>
            <a:ext cx="1580028" cy="3577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10CCD9-11AB-4736-95E7-52EAE9127CD1}"/>
              </a:ext>
            </a:extLst>
          </p:cNvPr>
          <p:cNvSpPr txBox="1"/>
          <p:nvPr/>
        </p:nvSpPr>
        <p:spPr>
          <a:xfrm>
            <a:off x="4078658" y="1418114"/>
            <a:ext cx="166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Z" dirty="0"/>
              <a:t>6 </a:t>
            </a:r>
            <a:r>
              <a:rPr lang="en-NZ" dirty="0" err="1"/>
              <a:t>gy</a:t>
            </a:r>
            <a:r>
              <a:rPr lang="en-NZ" dirty="0"/>
              <a:t> /0 </a:t>
            </a:r>
            <a:r>
              <a:rPr lang="en-NZ" dirty="0" err="1"/>
              <a:t>gy</a:t>
            </a:r>
            <a:r>
              <a:rPr lang="en-NZ" dirty="0"/>
              <a:t> *100</a:t>
            </a:r>
          </a:p>
          <a:p>
            <a:pPr algn="ctr"/>
            <a:r>
              <a:rPr lang="en-NZ" dirty="0"/>
              <a:t>average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B3BB65-0189-4419-AD71-14830BBE141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mic Sans MS" panose="030F0702030302020204" pitchFamily="66" charset="0"/>
              </a:rPr>
              <a:t>Median </a:t>
            </a:r>
            <a:r>
              <a:rPr lang="en-US" dirty="0" err="1">
                <a:latin typeface="Comic Sans MS" panose="030F0702030302020204" pitchFamily="66" charset="0"/>
              </a:rPr>
              <a:t>EdU</a:t>
            </a:r>
            <a:r>
              <a:rPr lang="en-US" dirty="0">
                <a:latin typeface="Comic Sans MS" panose="030F0702030302020204" pitchFamily="66" charset="0"/>
              </a:rPr>
              <a:t> values</a:t>
            </a:r>
            <a:endParaRPr lang="en-NZ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051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D0BA05DA-8333-41BD-B23A-587F807C9A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4296396"/>
              </p:ext>
            </p:extLst>
          </p:nvPr>
        </p:nvGraphicFramePr>
        <p:xfrm>
          <a:off x="6432728" y="482114"/>
          <a:ext cx="3206750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2" name="Prism 8" r:id="rId3" imgW="3206288" imgH="3082919" progId="Prism8.Document">
                  <p:embed/>
                </p:oleObj>
              </mc:Choice>
              <mc:Fallback>
                <p:oleObj name="Prism 8" r:id="rId3" imgW="3206288" imgH="3082919" progId="Prism8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B0857729-7CDF-4DE3-B7AF-1C3C6C41FD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32728" y="482114"/>
                        <a:ext cx="3206750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82C2AB1-FA68-4464-BEB9-B2B94801FB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8800517"/>
              </p:ext>
            </p:extLst>
          </p:nvPr>
        </p:nvGraphicFramePr>
        <p:xfrm>
          <a:off x="623504" y="228592"/>
          <a:ext cx="3403600" cy="3494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3" name="Prism 8" r:id="rId5" imgW="3402922" imgH="3494575" progId="Prism8.Document">
                  <p:embed/>
                </p:oleObj>
              </mc:Choice>
              <mc:Fallback>
                <p:oleObj name="Prism 8" r:id="rId5" imgW="3402922" imgH="3494575" progId="Prism8.Document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94D732BF-D68B-465C-A491-6FD4F6D558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23504" y="228592"/>
                        <a:ext cx="3403600" cy="3494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3D79861-E0AD-402A-9C7B-20A3D29F0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7872417"/>
              </p:ext>
            </p:extLst>
          </p:nvPr>
        </p:nvGraphicFramePr>
        <p:xfrm>
          <a:off x="3459061" y="1348855"/>
          <a:ext cx="2211895" cy="166873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379">
                  <a:extLst>
                    <a:ext uri="{9D8B030D-6E8A-4147-A177-3AD203B41FA5}">
                      <a16:colId xmlns:a16="http://schemas.microsoft.com/office/drawing/2014/main" val="2084537144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4056861832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1070843868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1061518340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3815916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0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38.1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37.7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21.1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31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39.8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39.0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18.4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2847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37.6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16.8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311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1.8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37.6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16.1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39256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36.1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43.2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18.0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04857679"/>
                  </a:ext>
                </a:extLst>
              </a:tr>
              <a:tr h="18093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38.0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44.7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14.6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7269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44.8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42.4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11.5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849490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243A7F-AA5A-40D2-9AC0-F4D96ABDD1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04514"/>
              </p:ext>
            </p:extLst>
          </p:nvPr>
        </p:nvGraphicFramePr>
        <p:xfrm>
          <a:off x="9639478" y="1269696"/>
          <a:ext cx="2121885" cy="167830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24377">
                  <a:extLst>
                    <a:ext uri="{9D8B030D-6E8A-4147-A177-3AD203B41FA5}">
                      <a16:colId xmlns:a16="http://schemas.microsoft.com/office/drawing/2014/main" val="2033592792"/>
                    </a:ext>
                  </a:extLst>
                </a:gridCol>
                <a:gridCol w="424377">
                  <a:extLst>
                    <a:ext uri="{9D8B030D-6E8A-4147-A177-3AD203B41FA5}">
                      <a16:colId xmlns:a16="http://schemas.microsoft.com/office/drawing/2014/main" val="1823465310"/>
                    </a:ext>
                  </a:extLst>
                </a:gridCol>
                <a:gridCol w="424377">
                  <a:extLst>
                    <a:ext uri="{9D8B030D-6E8A-4147-A177-3AD203B41FA5}">
                      <a16:colId xmlns:a16="http://schemas.microsoft.com/office/drawing/2014/main" val="300321326"/>
                    </a:ext>
                  </a:extLst>
                </a:gridCol>
                <a:gridCol w="424377">
                  <a:extLst>
                    <a:ext uri="{9D8B030D-6E8A-4147-A177-3AD203B41FA5}">
                      <a16:colId xmlns:a16="http://schemas.microsoft.com/office/drawing/2014/main" val="3576588692"/>
                    </a:ext>
                  </a:extLst>
                </a:gridCol>
                <a:gridCol w="424377">
                  <a:extLst>
                    <a:ext uri="{9D8B030D-6E8A-4147-A177-3AD203B41FA5}">
                      <a16:colId xmlns:a16="http://schemas.microsoft.com/office/drawing/2014/main" val="36062342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90278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34.0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40.9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22.7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81598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0.5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0.9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36.6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40.7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21.0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08486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36.3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43.9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17.3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9514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30.5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45.4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20.7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48660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1.4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27.8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45.0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>
                          <a:effectLst/>
                          <a:latin typeface="Comic Sans MS" panose="030F0702030302020204" pitchFamily="66" charset="0"/>
                        </a:rPr>
                        <a:t>24.5</a:t>
                      </a:r>
                      <a:endParaRPr lang="en-NZ" sz="1100" b="0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7896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1.2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27.9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43.0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effectLst/>
                          <a:latin typeface="Comic Sans MS" panose="030F0702030302020204" pitchFamily="66" charset="0"/>
                        </a:rPr>
                        <a:t>27.0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16644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2.5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70.5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15.4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11.7</a:t>
                      </a:r>
                      <a:endParaRPr lang="en-NZ" sz="11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5147158"/>
                  </a:ext>
                </a:extLst>
              </a:tr>
            </a:tbl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3C3968-D1D9-499B-AD0B-8BD051D9E70E}"/>
              </a:ext>
            </a:extLst>
          </p:cNvPr>
          <p:cNvCxnSpPr/>
          <p:nvPr/>
        </p:nvCxnSpPr>
        <p:spPr>
          <a:xfrm flipV="1">
            <a:off x="33369" y="3533580"/>
            <a:ext cx="12192000" cy="6501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C3B6E12-C029-4B79-AD44-F8A81F683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956060"/>
              </p:ext>
            </p:extLst>
          </p:nvPr>
        </p:nvGraphicFramePr>
        <p:xfrm>
          <a:off x="990600" y="3848100"/>
          <a:ext cx="2563813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4" name="Prism 8" r:id="rId7" imgW="2564166" imgH="3082919" progId="Prism8.Document">
                  <p:embed/>
                </p:oleObj>
              </mc:Choice>
              <mc:Fallback>
                <p:oleObj name="Prism 8" r:id="rId7" imgW="2564166" imgH="3082919" progId="Prism8.Document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D6EFA1C7-2407-4D7A-B78B-12A2B997FE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90600" y="3848100"/>
                        <a:ext cx="2563813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130EBFB-48B2-4B50-9BAB-E7E365C66B31}"/>
              </a:ext>
            </a:extLst>
          </p:cNvPr>
          <p:cNvSpPr txBox="1"/>
          <p:nvPr/>
        </p:nvSpPr>
        <p:spPr>
          <a:xfrm>
            <a:off x="33369" y="0"/>
            <a:ext cx="380181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New</a:t>
            </a:r>
            <a:r>
              <a:rPr lang="en-NZ" dirty="0"/>
              <a:t> </a:t>
            </a:r>
            <a:r>
              <a:rPr lang="en-NZ" dirty="0" err="1"/>
              <a:t>expt</a:t>
            </a:r>
            <a:r>
              <a:rPr lang="en-NZ" dirty="0"/>
              <a:t>: CC- 05 (</a:t>
            </a:r>
            <a:r>
              <a:rPr lang="en-NZ" u="sng" dirty="0"/>
              <a:t>2.5 x 10</a:t>
            </a:r>
            <a:r>
              <a:rPr lang="en-NZ" u="sng" baseline="30000" dirty="0"/>
              <a:t>5</a:t>
            </a:r>
            <a:r>
              <a:rPr lang="en-NZ" u="sng" dirty="0"/>
              <a:t> </a:t>
            </a:r>
            <a:r>
              <a:rPr lang="en-NZ" dirty="0"/>
              <a:t>cells/5 mL)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F79D2F-00C5-4C44-96C7-9DB45BF9665B}"/>
              </a:ext>
            </a:extLst>
          </p:cNvPr>
          <p:cNvSpPr txBox="1"/>
          <p:nvPr/>
        </p:nvSpPr>
        <p:spPr>
          <a:xfrm>
            <a:off x="33369" y="3597619"/>
            <a:ext cx="36128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NZ" dirty="0" err="1">
                <a:solidFill>
                  <a:srgbClr val="FF0000"/>
                </a:solidFill>
              </a:rPr>
              <a:t>Prev</a:t>
            </a:r>
            <a:r>
              <a:rPr lang="en-NZ" dirty="0"/>
              <a:t> </a:t>
            </a:r>
            <a:r>
              <a:rPr lang="en-NZ" dirty="0" err="1"/>
              <a:t>expt</a:t>
            </a:r>
            <a:r>
              <a:rPr lang="en-NZ" dirty="0"/>
              <a:t>: CC- 04 (</a:t>
            </a:r>
            <a:r>
              <a:rPr lang="en-NZ" u="sng" dirty="0"/>
              <a:t>5 x 10</a:t>
            </a:r>
            <a:r>
              <a:rPr lang="en-NZ" u="sng" baseline="30000" dirty="0"/>
              <a:t>5</a:t>
            </a:r>
            <a:r>
              <a:rPr lang="en-NZ" u="sng" dirty="0"/>
              <a:t> </a:t>
            </a:r>
            <a:r>
              <a:rPr lang="en-NZ" dirty="0"/>
              <a:t>cells/5 mL)</a:t>
            </a:r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9CD973E-BEA2-49ED-8AE4-1B3060A39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137465"/>
              </p:ext>
            </p:extLst>
          </p:nvPr>
        </p:nvGraphicFramePr>
        <p:xfrm>
          <a:off x="6850063" y="3862388"/>
          <a:ext cx="2563812" cy="308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5" name="Prism 8" r:id="rId9" imgW="2564166" imgH="3082919" progId="Prism8.Document">
                  <p:embed/>
                </p:oleObj>
              </mc:Choice>
              <mc:Fallback>
                <p:oleObj name="Prism 8" r:id="rId9" imgW="2564166" imgH="3082919" progId="Prism8.Document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1F0B391-91BA-4624-BE10-7C833FC845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850063" y="3862388"/>
                        <a:ext cx="2563812" cy="308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53D2C28-328B-4829-94F4-9AEDF09B8A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3979150"/>
              </p:ext>
            </p:extLst>
          </p:nvPr>
        </p:nvGraphicFramePr>
        <p:xfrm>
          <a:off x="9559330" y="4799138"/>
          <a:ext cx="2053150" cy="1165294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410630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410630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456634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</a:t>
                      </a:r>
                    </a:p>
                    <a:p>
                      <a:pPr algn="ctr" fontAlgn="b"/>
                      <a:r>
                        <a:rPr lang="en-NZ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17643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9.0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17643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30.1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53.4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14.4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17643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2.7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33.3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41.0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23.0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17643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</a:p>
                  </a:txBody>
                  <a:tcPr marL="0" marR="0" marT="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3.5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78.6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8.6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9.3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709021D-D74F-4BD1-97E8-BB4E29D49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117149"/>
              </p:ext>
            </p:extLst>
          </p:nvPr>
        </p:nvGraphicFramePr>
        <p:xfrm>
          <a:off x="3459060" y="4835608"/>
          <a:ext cx="2211895" cy="110680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442379">
                  <a:extLst>
                    <a:ext uri="{9D8B030D-6E8A-4147-A177-3AD203B41FA5}">
                      <a16:colId xmlns:a16="http://schemas.microsoft.com/office/drawing/2014/main" val="2084537144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4056861832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1070843868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1061518340"/>
                    </a:ext>
                  </a:extLst>
                </a:gridCol>
                <a:gridCol w="442379">
                  <a:extLst>
                    <a:ext uri="{9D8B030D-6E8A-4147-A177-3AD203B41FA5}">
                      <a16:colId xmlns:a16="http://schemas.microsoft.com/office/drawing/2014/main" val="381591688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Time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1" u="none" strike="noStrike" dirty="0"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100" b="1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760366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1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0.7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42.5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47.4</a:t>
                      </a:r>
                    </a:p>
                  </a:txBody>
                  <a:tcPr marL="9525" marR="9525" marT="9525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9.6</a:t>
                      </a:r>
                    </a:p>
                  </a:txBody>
                  <a:tcPr marL="9525" marR="9525" marT="9525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3160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39.1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48.3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028477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42.8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43.0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10.2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5135649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24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3.8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57.3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32.2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6.6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2331113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DDDF16F2-0053-4D0D-A81C-793D712ADE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02311" y="4032059"/>
            <a:ext cx="804458" cy="74111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3C93C1-6FF3-4E21-AAD5-D4DA3064A9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889409" y="3666572"/>
            <a:ext cx="804458" cy="74111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B1D1791-EAAE-47DD-813A-F28BA89CA7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54872" y="184666"/>
            <a:ext cx="804458" cy="74111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976041-0A3B-47F8-BBCE-CB80A5DD0846}"/>
              </a:ext>
            </a:extLst>
          </p:cNvPr>
          <p:cNvCxnSpPr>
            <a:cxnSpLocks/>
          </p:cNvCxnSpPr>
          <p:nvPr/>
        </p:nvCxnSpPr>
        <p:spPr>
          <a:xfrm flipH="1" flipV="1">
            <a:off x="5469622" y="1199626"/>
            <a:ext cx="3822" cy="325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3A91D1C-5A8E-41A9-BDE3-B1A43A6D2D82}"/>
              </a:ext>
            </a:extLst>
          </p:cNvPr>
          <p:cNvSpPr txBox="1"/>
          <p:nvPr/>
        </p:nvSpPr>
        <p:spPr>
          <a:xfrm>
            <a:off x="4617239" y="490442"/>
            <a:ext cx="18965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G2 fraction is ~2-fold higher at 0 h when cell seeding density is reduced by half (CC-05 vs CC-04)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172A7FE-CCF4-4F4A-82A0-F38492D0F7CA}"/>
              </a:ext>
            </a:extLst>
          </p:cNvPr>
          <p:cNvCxnSpPr/>
          <p:nvPr/>
        </p:nvCxnSpPr>
        <p:spPr>
          <a:xfrm>
            <a:off x="4418176" y="2868914"/>
            <a:ext cx="0" cy="31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C9EEB47-3C33-40D4-B3ED-CCFCBDF83A62}"/>
              </a:ext>
            </a:extLst>
          </p:cNvPr>
          <p:cNvSpPr txBox="1"/>
          <p:nvPr/>
        </p:nvSpPr>
        <p:spPr>
          <a:xfrm>
            <a:off x="3846837" y="3109985"/>
            <a:ext cx="22491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100" dirty="0"/>
              <a:t>Lower G1 % compared to CC-04 (below) but still higher than 0 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8A08F1-E427-4EDE-B9E7-D91C2B724218}"/>
              </a:ext>
            </a:extLst>
          </p:cNvPr>
          <p:cNvSpPr txBox="1"/>
          <p:nvPr/>
        </p:nvSpPr>
        <p:spPr>
          <a:xfrm>
            <a:off x="9157101" y="3149565"/>
            <a:ext cx="3118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1100" dirty="0"/>
              <a:t>24 h: increased G1 fraction, consistent with CC-04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8615BBF-A595-410E-A845-0B279965F9BD}"/>
              </a:ext>
            </a:extLst>
          </p:cNvPr>
          <p:cNvCxnSpPr/>
          <p:nvPr/>
        </p:nvCxnSpPr>
        <p:spPr>
          <a:xfrm>
            <a:off x="10585905" y="2868914"/>
            <a:ext cx="0" cy="316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311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5669BD3-3B4B-4E0C-BC98-EBE046724EE1}"/>
              </a:ext>
            </a:extLst>
          </p:cNvPr>
          <p:cNvSpPr txBox="1"/>
          <p:nvPr/>
        </p:nvSpPr>
        <p:spPr>
          <a:xfrm>
            <a:off x="119823" y="501516"/>
            <a:ext cx="2445349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FF0000"/>
                </a:solidFill>
              </a:rPr>
              <a:t>At the time of RT</a:t>
            </a:r>
          </a:p>
          <a:p>
            <a:r>
              <a:rPr lang="en-NZ" dirty="0">
                <a:solidFill>
                  <a:srgbClr val="FF0000"/>
                </a:solidFill>
              </a:rPr>
              <a:t>(5 h after trypsinisation)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32E55D2-BA1A-4AC9-9B41-1532EA545467}"/>
              </a:ext>
            </a:extLst>
          </p:cNvPr>
          <p:cNvSpPr/>
          <p:nvPr/>
        </p:nvSpPr>
        <p:spPr>
          <a:xfrm>
            <a:off x="1215913" y="3233770"/>
            <a:ext cx="10467358" cy="626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/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83F0726B-084D-45D7-A007-77F9B1BDDA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358001"/>
              </p:ext>
            </p:extLst>
          </p:nvPr>
        </p:nvGraphicFramePr>
        <p:xfrm>
          <a:off x="7110700" y="4613088"/>
          <a:ext cx="3349035" cy="184199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669807">
                  <a:extLst>
                    <a:ext uri="{9D8B030D-6E8A-4147-A177-3AD203B41FA5}">
                      <a16:colId xmlns:a16="http://schemas.microsoft.com/office/drawing/2014/main" val="96190203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2011770981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3673841729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1964090602"/>
                    </a:ext>
                  </a:extLst>
                </a:gridCol>
                <a:gridCol w="669807">
                  <a:extLst>
                    <a:ext uri="{9D8B030D-6E8A-4147-A177-3AD203B41FA5}">
                      <a16:colId xmlns:a16="http://schemas.microsoft.com/office/drawing/2014/main" val="2337304450"/>
                    </a:ext>
                  </a:extLst>
                </a:gridCol>
              </a:tblGrid>
              <a:tr h="622799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Rad (Gy)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omic Sans MS" panose="030F0702030302020204" pitchFamily="66" charset="0"/>
                        </a:rPr>
                        <a:t>Sub-G1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G1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S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G2</a:t>
                      </a:r>
                      <a:endParaRPr lang="en-NZ" sz="1600" b="0" i="0" u="none" strike="noStrike" dirty="0"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65767569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0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39.6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50385731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2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57367338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23.8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606945285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6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50.4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50925711"/>
                  </a:ext>
                </a:extLst>
              </a:tr>
              <a:tr h="224097">
                <a:tc>
                  <a:txBody>
                    <a:bodyPr/>
                    <a:lstStyle/>
                    <a:p>
                      <a:pPr algn="ctr" fontAlgn="b"/>
                      <a:r>
                        <a:rPr lang="en-NZ" sz="1600" b="0" u="none" strike="noStrike" dirty="0"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lang="en-NZ" sz="1600" b="0" i="0" u="none" strike="noStrike" dirty="0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33.3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</a:t>
                      </a: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NZ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48.7</a:t>
                      </a: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1413639"/>
                  </a:ext>
                </a:extLst>
              </a:tr>
            </a:tbl>
          </a:graphicData>
        </a:graphic>
      </p:graphicFrame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2EA8626-056F-401E-9FE7-F3B2DA7207E7}"/>
              </a:ext>
            </a:extLst>
          </p:cNvPr>
          <p:cNvSpPr/>
          <p:nvPr/>
        </p:nvSpPr>
        <p:spPr>
          <a:xfrm>
            <a:off x="110817" y="3575631"/>
            <a:ext cx="11961359" cy="3201405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8306980-A433-4C08-BE02-6767CE68412F}"/>
              </a:ext>
            </a:extLst>
          </p:cNvPr>
          <p:cNvSpPr txBox="1"/>
          <p:nvPr/>
        </p:nvSpPr>
        <p:spPr>
          <a:xfrm>
            <a:off x="119823" y="3474225"/>
            <a:ext cx="231505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NZ" dirty="0">
                <a:solidFill>
                  <a:srgbClr val="00B050"/>
                </a:solidFill>
                <a:latin typeface="Comic Sans MS" panose="030F0702030302020204" pitchFamily="66" charset="0"/>
              </a:rPr>
              <a:t>18 h after radiation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E4DB7B-29E4-425E-9387-976844BB2963}"/>
              </a:ext>
            </a:extLst>
          </p:cNvPr>
          <p:cNvSpPr txBox="1"/>
          <p:nvPr/>
        </p:nvSpPr>
        <p:spPr>
          <a:xfrm>
            <a:off x="10202638" y="4944920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/>
              <a:t>%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866CA-CD79-4357-B3EC-5B8CC792DA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9927" y="714643"/>
            <a:ext cx="2450258" cy="2411973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28537033-39BF-4827-A2F2-006BC45CE0E9}"/>
              </a:ext>
            </a:extLst>
          </p:cNvPr>
          <p:cNvSpPr/>
          <p:nvPr/>
        </p:nvSpPr>
        <p:spPr>
          <a:xfrm>
            <a:off x="-1" y="0"/>
            <a:ext cx="12192000" cy="40011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NZ" sz="2000" b="1" dirty="0">
                <a:latin typeface="Comic Sans MS" panose="030F0702030302020204" pitchFamily="66" charset="0"/>
              </a:rPr>
              <a:t>Another </a:t>
            </a:r>
            <a:r>
              <a:rPr lang="en-NZ" sz="2000" b="1" dirty="0" err="1">
                <a:latin typeface="Comic Sans MS" panose="030F0702030302020204" pitchFamily="66" charset="0"/>
              </a:rPr>
              <a:t>prev</a:t>
            </a:r>
            <a:r>
              <a:rPr lang="en-NZ" sz="2000" b="1" dirty="0">
                <a:latin typeface="Comic Sans MS" panose="030F0702030302020204" pitchFamily="66" charset="0"/>
              </a:rPr>
              <a:t> cell cycle </a:t>
            </a:r>
            <a:r>
              <a:rPr lang="en-NZ" sz="2000" b="1" dirty="0" err="1">
                <a:latin typeface="Comic Sans MS" panose="030F0702030302020204" pitchFamily="66" charset="0"/>
              </a:rPr>
              <a:t>expt</a:t>
            </a:r>
            <a:r>
              <a:rPr lang="en-NZ" sz="2000" b="1" dirty="0">
                <a:latin typeface="Comic Sans MS" panose="030F0702030302020204" pitchFamily="66" charset="0"/>
              </a:rPr>
              <a:t> (CA-121); standard 24-well plates format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859534B-B74F-4B0F-B300-4C36FEC4EA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968958"/>
              </p:ext>
            </p:extLst>
          </p:nvPr>
        </p:nvGraphicFramePr>
        <p:xfrm>
          <a:off x="748417" y="3860410"/>
          <a:ext cx="2975542" cy="2806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8" name="Prism 8" r:id="rId4" imgW="3306766" imgH="3119294" progId="Prism8.Document">
                  <p:embed/>
                </p:oleObj>
              </mc:Choice>
              <mc:Fallback>
                <p:oleObj name="Prism 8" r:id="rId4" imgW="3306766" imgH="3119294" progId="Prism8.Document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859534B-B74F-4B0F-B300-4C36FEC4EA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48417" y="3860410"/>
                        <a:ext cx="2975542" cy="28069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23E289C-781A-4038-8732-05938939C7D8}"/>
              </a:ext>
            </a:extLst>
          </p:cNvPr>
          <p:cNvSpPr txBox="1"/>
          <p:nvPr/>
        </p:nvSpPr>
        <p:spPr>
          <a:xfrm>
            <a:off x="7217469" y="4115415"/>
            <a:ext cx="39902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NZ" dirty="0">
                <a:solidFill>
                  <a:srgbClr val="FF0000"/>
                </a:solidFill>
                <a:highlight>
                  <a:srgbClr val="FFFF00"/>
                </a:highlight>
              </a:rPr>
              <a:t>18 h after RT: accumulation of G2 cells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AD0DC2D-BBE9-41CD-BA4D-C52809873993}"/>
              </a:ext>
            </a:extLst>
          </p:cNvPr>
          <p:cNvSpPr/>
          <p:nvPr/>
        </p:nvSpPr>
        <p:spPr>
          <a:xfrm>
            <a:off x="110817" y="457486"/>
            <a:ext cx="11961359" cy="2926289"/>
          </a:xfrm>
          <a:prstGeom prst="round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>
              <a:solidFill>
                <a:srgbClr val="FF0000"/>
              </a:solidFill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0D8E2220-08C4-4FBA-B883-DBAA54A765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853428"/>
              </p:ext>
            </p:extLst>
          </p:nvPr>
        </p:nvGraphicFramePr>
        <p:xfrm>
          <a:off x="3938677" y="3641544"/>
          <a:ext cx="3186113" cy="319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9" name="Prism 8" r:id="rId6" imgW="3186481" imgH="3192766" progId="Prism8.Document">
                  <p:embed/>
                </p:oleObj>
              </mc:Choice>
              <mc:Fallback>
                <p:oleObj name="Prism 8" r:id="rId6" imgW="3186481" imgH="3192766" progId="Prism8.Document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A3D89198-6AF2-4FFA-99E0-405B8E6640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8677" y="3641544"/>
                        <a:ext cx="3186113" cy="3192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1262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49543</TotalTime>
  <Words>2074</Words>
  <Application>Microsoft Office PowerPoint</Application>
  <PresentationFormat>Widescreen</PresentationFormat>
  <Paragraphs>742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Comic Sans MS</vt:lpstr>
      <vt:lpstr>Office Theme</vt:lpstr>
      <vt:lpstr>Prism 8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 Rong Hong</dc:creator>
  <cp:lastModifiedBy>Cho Rong Hong</cp:lastModifiedBy>
  <cp:revision>260</cp:revision>
  <dcterms:created xsi:type="dcterms:W3CDTF">2021-11-29T03:50:41Z</dcterms:created>
  <dcterms:modified xsi:type="dcterms:W3CDTF">2022-01-27T01:11:20Z</dcterms:modified>
</cp:coreProperties>
</file>