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4" r:id="rId2"/>
    <p:sldId id="277" r:id="rId3"/>
    <p:sldId id="276" r:id="rId4"/>
    <p:sldId id="279" r:id="rId5"/>
    <p:sldId id="278" r:id="rId6"/>
    <p:sldId id="282" r:id="rId7"/>
    <p:sldId id="280" r:id="rId8"/>
    <p:sldId id="283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4" Type="http://schemas.openxmlformats.org/officeDocument/2006/relationships/image" Target="../media/image2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4" Type="http://schemas.openxmlformats.org/officeDocument/2006/relationships/image" Target="../media/image3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F8024-888B-4FE5-8025-40A842030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ADFDB-8DE7-4C5D-A839-D7835FB77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7498D-E56F-4643-A2E0-92BB1A27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E6FA-254E-4693-BB05-0FEE8925D8E4}" type="datetimeFigureOut">
              <a:rPr lang="en-NZ" smtClean="0"/>
              <a:t>18/01/2022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CDF89-5B92-48F8-A6AF-4BFDA735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6E701-5D76-492C-8E0B-CCA48A9D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1B7C-F78B-47BC-954B-1020B6B018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0442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513EC-AFE2-466B-9D65-5F8626754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24946-B446-4F63-8ED3-6F91A2410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0AEEE-2312-413A-BE1C-F9784516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E6FA-254E-4693-BB05-0FEE8925D8E4}" type="datetimeFigureOut">
              <a:rPr lang="en-NZ" smtClean="0"/>
              <a:t>18/01/2022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48B08-DF1A-4A0F-AE0F-D17E917AB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DF2EC-C607-476D-B98B-570956674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1B7C-F78B-47BC-954B-1020B6B018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3411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CE2A84-E530-44D9-8CA9-5C19264C5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5B020-97E6-4930-A613-182A1CB46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18749-3A34-4007-B936-84824A25E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E6FA-254E-4693-BB05-0FEE8925D8E4}" type="datetimeFigureOut">
              <a:rPr lang="en-NZ" smtClean="0"/>
              <a:t>18/01/2022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AF936-B56B-4AEA-BEB4-2F201527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8E357-59CE-4BDB-8444-C931A19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1B7C-F78B-47BC-954B-1020B6B018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841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3B638-885D-43C9-92C9-37B096F7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2E4A4-6F80-45A6-8185-1E9323A3C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3D009-7759-4465-8EB7-3E03E5E61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E6FA-254E-4693-BB05-0FEE8925D8E4}" type="datetimeFigureOut">
              <a:rPr lang="en-NZ" smtClean="0"/>
              <a:t>18/01/2022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48741-D9FC-4CFF-B52D-41EF627A1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820E1-CCFE-4478-BA40-F0AAB62E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1B7C-F78B-47BC-954B-1020B6B018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024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0C07-EA31-4E28-87B7-FB2C44CBF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502AC-62B6-4DC0-8CEF-7E00F3163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F9A99-AD23-4297-AC70-6FF5C2E35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E6FA-254E-4693-BB05-0FEE8925D8E4}" type="datetimeFigureOut">
              <a:rPr lang="en-NZ" smtClean="0"/>
              <a:t>18/01/2022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B1A7B-30AF-47B7-B588-1EA39AB4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C395B-C226-4B1B-A13D-22A22394A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1B7C-F78B-47BC-954B-1020B6B018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85603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6E2B1-D82C-4685-A110-13583995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85F95-EB0A-415B-9FCA-9EB4419B4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FD4EA-7806-496B-8CB4-41B8BC5AB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E26D1-15BE-4B59-8FA1-D4C2308D1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E6FA-254E-4693-BB05-0FEE8925D8E4}" type="datetimeFigureOut">
              <a:rPr lang="en-NZ" smtClean="0"/>
              <a:t>18/01/2022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06B4B-C55A-463A-B375-88CD535A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ABEB7-E8DA-4CC2-9803-09769D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1B7C-F78B-47BC-954B-1020B6B018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20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C21A-2D02-4046-B829-B7BC6132B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7F23A-2202-45CA-A41F-B696AEB03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00434-9E02-4E20-850F-C66CC6F97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D7FCD8-9166-4BBB-911D-994CAB25C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9916AC-B09D-4B89-8A28-F92B6EF26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5CD95-FDF6-436C-87D9-E5CC9677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E6FA-254E-4693-BB05-0FEE8925D8E4}" type="datetimeFigureOut">
              <a:rPr lang="en-NZ" smtClean="0"/>
              <a:t>18/01/2022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43715-0357-4B07-BD19-CDBD19E2C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0651EE-F974-4281-8A38-310C0211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1B7C-F78B-47BC-954B-1020B6B018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0439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2FCD-BD07-4DD4-BC9B-40530250E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96E3B-B89D-45FC-9C06-14C60C3C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E6FA-254E-4693-BB05-0FEE8925D8E4}" type="datetimeFigureOut">
              <a:rPr lang="en-NZ" smtClean="0"/>
              <a:t>18/01/2022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BD8EE-2AF6-45F6-9FE6-7952A7E4C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7C94E-F871-4904-BB49-B6BF5547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1B7C-F78B-47BC-954B-1020B6B018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376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00A704-3E36-4F50-BCAD-5AD51AF28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E6FA-254E-4693-BB05-0FEE8925D8E4}" type="datetimeFigureOut">
              <a:rPr lang="en-NZ" smtClean="0"/>
              <a:t>18/01/2022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A0FDC7-F869-452A-BABB-4B626E55F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A4F39-2DA1-427F-A9B8-925534F2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1B7C-F78B-47BC-954B-1020B6B018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831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5D240-72FF-4141-9A0C-FAF677862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73E9A-34A6-44A7-B600-D3B75ACAA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E0BF8-D8DE-4333-A664-B14461281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1239D-453B-4057-ABA3-EE3192354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E6FA-254E-4693-BB05-0FEE8925D8E4}" type="datetimeFigureOut">
              <a:rPr lang="en-NZ" smtClean="0"/>
              <a:t>18/01/2022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31637-3F68-46BE-B1EC-679D2C4A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CAE14-4A35-4864-80E7-C6BD6B37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1B7C-F78B-47BC-954B-1020B6B018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5654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0FCDA-5292-4081-9E23-CD9D5C085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DDB2-2EB2-4DC5-8B2F-1242481EA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658E5-22DA-4CA3-A697-3C64583B6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D54DC-9919-4504-8EA7-D1C2FC3AE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E6FA-254E-4693-BB05-0FEE8925D8E4}" type="datetimeFigureOut">
              <a:rPr lang="en-NZ" smtClean="0"/>
              <a:t>18/01/2022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53FEA-D0DC-4B8B-B3E3-C581DA5CF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6096D-EE48-4BA1-80EC-876221DD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1B7C-F78B-47BC-954B-1020B6B018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8575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D7252B-2427-4B2F-A439-AAB9DE9A8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EE923-6619-4E03-A2F5-2D577E40C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0C3C3-5BB5-4DA3-B9C1-0EB5CF950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FE6FA-254E-4693-BB05-0FEE8925D8E4}" type="datetimeFigureOut">
              <a:rPr lang="en-NZ" smtClean="0"/>
              <a:t>18/01/2022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95DE0-01F8-4C01-A33B-364527BA3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FB3C0-82C3-443C-9CE5-D661821AB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61B7C-F78B-47BC-954B-1020B6B018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0940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2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23.e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8.e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emf"/><Relationship Id="rId11" Type="http://schemas.openxmlformats.org/officeDocument/2006/relationships/image" Target="../media/image19.png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30.e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31.emf"/><Relationship Id="rId4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911FA0-C61A-40F1-B8B4-53EFE8AAE8EF}"/>
              </a:ext>
            </a:extLst>
          </p:cNvPr>
          <p:cNvSpPr/>
          <p:nvPr/>
        </p:nvSpPr>
        <p:spPr>
          <a:xfrm>
            <a:off x="-1" y="0"/>
            <a:ext cx="121920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NZ" sz="2400" b="1" dirty="0">
                <a:latin typeface="Comic Sans MS" panose="030F0702030302020204" pitchFamily="66" charset="0"/>
              </a:rPr>
              <a:t>CC-05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C836CA-4682-4A9A-9036-C0885E0EABCD}"/>
              </a:ext>
            </a:extLst>
          </p:cNvPr>
          <p:cNvSpPr txBox="1"/>
          <p:nvPr/>
        </p:nvSpPr>
        <p:spPr>
          <a:xfrm>
            <a:off x="395287" y="628650"/>
            <a:ext cx="11401425" cy="54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54C cells were grown for 4 days in T175 (p22). Cells were ~85% confluent before trypsinisation in T175 flasks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54C cells (2.5x 10</a:t>
            </a:r>
            <a:r>
              <a:rPr lang="en-NZ" baseline="30000" dirty="0">
                <a:latin typeface="Comic Sans MS" panose="030F0702030302020204" pitchFamily="66" charset="0"/>
              </a:rPr>
              <a:t>5</a:t>
            </a:r>
            <a:r>
              <a:rPr lang="en-NZ" dirty="0">
                <a:latin typeface="Comic Sans MS" panose="030F0702030302020204" pitchFamily="66" charset="0"/>
              </a:rPr>
              <a:t> cells/5 mL) were plated in </a:t>
            </a:r>
            <a:r>
              <a:rPr lang="en-NZ" dirty="0">
                <a:highlight>
                  <a:srgbClr val="FFFF00"/>
                </a:highlight>
                <a:latin typeface="Comic Sans MS" panose="030F0702030302020204" pitchFamily="66" charset="0"/>
              </a:rPr>
              <a:t>p60 dishes </a:t>
            </a:r>
            <a:r>
              <a:rPr lang="en-NZ" dirty="0">
                <a:latin typeface="Comic Sans MS" panose="030F0702030302020204" pitchFamily="66" charset="0"/>
              </a:rPr>
              <a:t>incubated for </a:t>
            </a:r>
            <a:r>
              <a:rPr lang="en-NZ" dirty="0">
                <a:highlight>
                  <a:srgbClr val="FFFF00"/>
                </a:highlight>
                <a:latin typeface="Comic Sans MS" panose="030F0702030302020204" pitchFamily="66" charset="0"/>
              </a:rPr>
              <a:t>20 h </a:t>
            </a:r>
            <a:r>
              <a:rPr lang="en-NZ" dirty="0">
                <a:latin typeface="Comic Sans MS" panose="030F0702030302020204" pitchFamily="66" charset="0"/>
              </a:rPr>
              <a:t>under oxia. 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On the next day (20 h after plating) cells were </a:t>
            </a:r>
            <a:r>
              <a:rPr lang="en-NZ" dirty="0">
                <a:highlight>
                  <a:srgbClr val="FFFF00"/>
                </a:highlight>
                <a:latin typeface="Comic Sans MS" panose="030F0702030302020204" pitchFamily="66" charset="0"/>
              </a:rPr>
              <a:t>~25% confluent in p60 dishes (before drug treatment).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Cells were irradiated at 0 and 6Gy 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Cell cycle assay (n=3 per treatment)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100 </a:t>
            </a:r>
            <a:r>
              <a:rPr lang="en-NZ" dirty="0" err="1">
                <a:latin typeface="Comic Sans MS" panose="030F0702030302020204" pitchFamily="66" charset="0"/>
              </a:rPr>
              <a:t>uM</a:t>
            </a:r>
            <a:r>
              <a:rPr lang="en-NZ" dirty="0">
                <a:latin typeface="Comic Sans MS" panose="030F0702030302020204" pitchFamily="66" charset="0"/>
              </a:rPr>
              <a:t> </a:t>
            </a:r>
            <a:r>
              <a:rPr lang="en-NZ" dirty="0" err="1">
                <a:latin typeface="Comic Sans MS" panose="030F0702030302020204" pitchFamily="66" charset="0"/>
              </a:rPr>
              <a:t>EdU</a:t>
            </a:r>
            <a:r>
              <a:rPr lang="en-NZ" dirty="0">
                <a:latin typeface="Comic Sans MS" panose="030F0702030302020204" pitchFamily="66" charset="0"/>
              </a:rPr>
              <a:t> solution was made in media and incubated in water bath (in 50 mL falcon tubes) before RT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0 h sample: Immediately after RT, media was removed and added 5 mL of 100 </a:t>
            </a:r>
            <a:r>
              <a:rPr lang="en-NZ" dirty="0" err="1">
                <a:latin typeface="Comic Sans MS" panose="030F0702030302020204" pitchFamily="66" charset="0"/>
              </a:rPr>
              <a:t>uM</a:t>
            </a:r>
            <a:r>
              <a:rPr lang="en-NZ" dirty="0">
                <a:latin typeface="Comic Sans MS" panose="030F0702030302020204" pitchFamily="66" charset="0"/>
              </a:rPr>
              <a:t> </a:t>
            </a:r>
            <a:r>
              <a:rPr lang="en-NZ" dirty="0" err="1">
                <a:latin typeface="Comic Sans MS" panose="030F0702030302020204" pitchFamily="66" charset="0"/>
              </a:rPr>
              <a:t>EdU</a:t>
            </a:r>
            <a:r>
              <a:rPr lang="en-NZ" dirty="0">
                <a:latin typeface="Comic Sans MS" panose="030F0702030302020204" pitchFamily="66" charset="0"/>
              </a:rPr>
              <a:t> in media. Plates were incubated at 37 °C for 0.5 h or 1 h before fixing cells (70% EtOH)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0.5, 1, 2, 3, 4, 24 h </a:t>
            </a:r>
            <a:r>
              <a:rPr lang="en-NZ" u="sng" dirty="0">
                <a:latin typeface="Comic Sans MS" panose="030F0702030302020204" pitchFamily="66" charset="0"/>
              </a:rPr>
              <a:t>after RT</a:t>
            </a:r>
            <a:r>
              <a:rPr lang="en-NZ" dirty="0">
                <a:latin typeface="Comic Sans MS" panose="030F0702030302020204" pitchFamily="66" charset="0"/>
              </a:rPr>
              <a:t>, media was replaced with 100 </a:t>
            </a:r>
            <a:r>
              <a:rPr lang="en-NZ" dirty="0" err="1">
                <a:latin typeface="Comic Sans MS" panose="030F0702030302020204" pitchFamily="66" charset="0"/>
              </a:rPr>
              <a:t>uM</a:t>
            </a:r>
            <a:r>
              <a:rPr lang="en-NZ" dirty="0">
                <a:latin typeface="Comic Sans MS" panose="030F0702030302020204" pitchFamily="66" charset="0"/>
              </a:rPr>
              <a:t> </a:t>
            </a:r>
            <a:r>
              <a:rPr lang="en-NZ" dirty="0" err="1">
                <a:latin typeface="Comic Sans MS" panose="030F0702030302020204" pitchFamily="66" charset="0"/>
              </a:rPr>
              <a:t>EdU</a:t>
            </a:r>
            <a:r>
              <a:rPr lang="en-NZ" dirty="0">
                <a:latin typeface="Comic Sans MS" panose="030F0702030302020204" pitchFamily="66" charset="0"/>
              </a:rPr>
              <a:t> and incubated for 0.5 h at 37 °C before fixing cells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Cells were treated with PI just before FCM analysis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NZ" dirty="0">
              <a:latin typeface="Comic Sans MS" panose="030F0702030302020204" pitchFamily="66" charset="0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Cells were ~50% confluent at 24 h in p60 dishes after RT</a:t>
            </a:r>
          </a:p>
          <a:p>
            <a:pPr lvl="1">
              <a:lnSpc>
                <a:spcPct val="114000"/>
              </a:lnSpc>
            </a:pPr>
            <a:endParaRPr lang="en-NZ" dirty="0">
              <a:latin typeface="Comic Sans MS" panose="030F0702030302020204" pitchFamily="66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8B16FCC-899A-4643-A5AF-9C5B45918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515711"/>
              </p:ext>
            </p:extLst>
          </p:nvPr>
        </p:nvGraphicFramePr>
        <p:xfrm>
          <a:off x="7997504" y="4836312"/>
          <a:ext cx="4125148" cy="183261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31287">
                  <a:extLst>
                    <a:ext uri="{9D8B030D-6E8A-4147-A177-3AD203B41FA5}">
                      <a16:colId xmlns:a16="http://schemas.microsoft.com/office/drawing/2014/main" val="2084537144"/>
                    </a:ext>
                  </a:extLst>
                </a:gridCol>
                <a:gridCol w="1031287">
                  <a:extLst>
                    <a:ext uri="{9D8B030D-6E8A-4147-A177-3AD203B41FA5}">
                      <a16:colId xmlns:a16="http://schemas.microsoft.com/office/drawing/2014/main" val="4056861832"/>
                    </a:ext>
                  </a:extLst>
                </a:gridCol>
                <a:gridCol w="1031287">
                  <a:extLst>
                    <a:ext uri="{9D8B030D-6E8A-4147-A177-3AD203B41FA5}">
                      <a16:colId xmlns:a16="http://schemas.microsoft.com/office/drawing/2014/main" val="1070843868"/>
                    </a:ext>
                  </a:extLst>
                </a:gridCol>
                <a:gridCol w="1031287">
                  <a:extLst>
                    <a:ext uri="{9D8B030D-6E8A-4147-A177-3AD203B41FA5}">
                      <a16:colId xmlns:a16="http://schemas.microsoft.com/office/drawing/2014/main" val="10615183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Samples:</a:t>
                      </a:r>
                    </a:p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Time after RT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Radiation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EdU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fixing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6036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 h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12:35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12:50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13:20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53160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0.5 h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15:15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15:59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16:29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28477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 h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12:55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14:06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14:39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23311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 h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13:43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15:59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16:29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39256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 h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12:55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16:08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16:38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48576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 h 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12:35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16:50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17:29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7269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24 h 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13:43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14:00</a:t>
                      </a:r>
                    </a:p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(next day)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14:30</a:t>
                      </a:r>
                    </a:p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(next day)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8494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F4AE05-275E-4B06-BC12-DB5D949DA201}"/>
              </a:ext>
            </a:extLst>
          </p:cNvPr>
          <p:cNvSpPr txBox="1"/>
          <p:nvPr/>
        </p:nvSpPr>
        <p:spPr>
          <a:xfrm>
            <a:off x="9152389" y="4484661"/>
            <a:ext cx="282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latin typeface="Comic Sans MS" panose="030F0702030302020204" pitchFamily="66" charset="0"/>
              </a:rPr>
              <a:t>Treatment time (</a:t>
            </a:r>
            <a:r>
              <a:rPr lang="en-NZ" dirty="0" err="1">
                <a:latin typeface="Comic Sans MS" panose="030F0702030302020204" pitchFamily="66" charset="0"/>
              </a:rPr>
              <a:t>hh:mm</a:t>
            </a:r>
            <a:r>
              <a:rPr lang="en-NZ" dirty="0">
                <a:latin typeface="Comic Sans MS" panose="030F0702030302020204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932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607069C-ED69-4849-8B63-41149C89C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306664"/>
              </p:ext>
            </p:extLst>
          </p:nvPr>
        </p:nvGraphicFramePr>
        <p:xfrm>
          <a:off x="-1" y="369331"/>
          <a:ext cx="12113704" cy="6410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940">
                  <a:extLst>
                    <a:ext uri="{9D8B030D-6E8A-4147-A177-3AD203B41FA5}">
                      <a16:colId xmlns:a16="http://schemas.microsoft.com/office/drawing/2014/main" val="819414360"/>
                    </a:ext>
                  </a:extLst>
                </a:gridCol>
                <a:gridCol w="2342824">
                  <a:extLst>
                    <a:ext uri="{9D8B030D-6E8A-4147-A177-3AD203B41FA5}">
                      <a16:colId xmlns:a16="http://schemas.microsoft.com/office/drawing/2014/main" val="2421805225"/>
                    </a:ext>
                  </a:extLst>
                </a:gridCol>
                <a:gridCol w="2372735">
                  <a:extLst>
                    <a:ext uri="{9D8B030D-6E8A-4147-A177-3AD203B41FA5}">
                      <a16:colId xmlns:a16="http://schemas.microsoft.com/office/drawing/2014/main" val="864273145"/>
                    </a:ext>
                  </a:extLst>
                </a:gridCol>
                <a:gridCol w="2372735">
                  <a:extLst>
                    <a:ext uri="{9D8B030D-6E8A-4147-A177-3AD203B41FA5}">
                      <a16:colId xmlns:a16="http://schemas.microsoft.com/office/drawing/2014/main" val="1835620833"/>
                    </a:ext>
                  </a:extLst>
                </a:gridCol>
                <a:gridCol w="2372735">
                  <a:extLst>
                    <a:ext uri="{9D8B030D-6E8A-4147-A177-3AD203B41FA5}">
                      <a16:colId xmlns:a16="http://schemas.microsoft.com/office/drawing/2014/main" val="1658528016"/>
                    </a:ext>
                  </a:extLst>
                </a:gridCol>
                <a:gridCol w="2372735">
                  <a:extLst>
                    <a:ext uri="{9D8B030D-6E8A-4147-A177-3AD203B41FA5}">
                      <a16:colId xmlns:a16="http://schemas.microsoft.com/office/drawing/2014/main" val="1588554410"/>
                    </a:ext>
                  </a:extLst>
                </a:gridCol>
              </a:tblGrid>
              <a:tr h="251454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</a:rPr>
                        <a:t>0 h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</a:rPr>
                        <a:t>0.5 h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</a:rPr>
                        <a:t>1 h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</a:rPr>
                        <a:t>2 h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</a:rPr>
                        <a:t>3 h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296929"/>
                  </a:ext>
                </a:extLst>
              </a:tr>
              <a:tr h="30224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mic Sans MS" panose="030F0702030302020204" pitchFamily="66" charset="0"/>
                        </a:rPr>
                        <a:t>Control</a:t>
                      </a:r>
                      <a:endParaRPr lang="en-NZ" sz="1600" b="1" dirty="0">
                        <a:latin typeface="Comic Sans MS" panose="030F0702030302020204" pitchFamily="66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489726"/>
                  </a:ext>
                </a:extLst>
              </a:tr>
              <a:tr h="30224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mic Sans MS" panose="030F0702030302020204" pitchFamily="66" charset="0"/>
                        </a:rPr>
                        <a:t>6 Gy</a:t>
                      </a:r>
                      <a:endParaRPr lang="en-NZ" sz="1600" b="1" dirty="0">
                        <a:latin typeface="Comic Sans MS" panose="030F0702030302020204" pitchFamily="66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22004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5F67098-8351-4C28-8926-1977F2B16557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30 min </a:t>
            </a:r>
            <a:r>
              <a:rPr lang="en-US" dirty="0" err="1">
                <a:latin typeface="Comic Sans MS" panose="030F0702030302020204" pitchFamily="66" charset="0"/>
              </a:rPr>
              <a:t>EdU</a:t>
            </a:r>
            <a:r>
              <a:rPr lang="en-US" dirty="0">
                <a:latin typeface="Comic Sans MS" panose="030F0702030302020204" pitchFamily="66" charset="0"/>
              </a:rPr>
              <a:t> treatment (showing 1 sample/treatment but I did n=3)</a:t>
            </a:r>
            <a:endParaRPr lang="en-NZ" dirty="0">
              <a:latin typeface="Comic Sans MS" panose="030F0702030302020204" pitchFamily="66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7CEA20-58FA-4D19-BB6C-8EA82B19D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496" y="4083995"/>
            <a:ext cx="2281807" cy="22461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B0FB36-02F0-4CDF-99AD-A73070B44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505" y="4083995"/>
            <a:ext cx="2214694" cy="21800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50C790-869E-4A15-8C93-3E2D6A048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1135" y="4083995"/>
            <a:ext cx="2281807" cy="22461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4A8CA9-465C-4845-964E-344C47422B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2532" y="1158511"/>
            <a:ext cx="2281807" cy="22461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2539F9E-DB5C-4C8F-A7B5-4001D8F13C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909" y="1163968"/>
            <a:ext cx="2200849" cy="21664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C4AEC1A-C3B8-466B-BE32-E3E146F6A1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2970" y="1157153"/>
            <a:ext cx="2214693" cy="218008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FA25BF4-D850-42E8-96BD-6EDED89CFD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60610" y="1224576"/>
            <a:ext cx="2214694" cy="218008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A276DFB-C7E4-4786-BA8E-B134718A66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01135" y="1274122"/>
            <a:ext cx="2046914" cy="201493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02E8016-C7C7-4C12-90C6-F0BCDA8B61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0908" y="4083995"/>
            <a:ext cx="2200849" cy="216646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2C325B4-A66B-45A4-B08B-CE52320E64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92868" y="4137671"/>
            <a:ext cx="2105637" cy="207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3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D2D81D11-D4D2-48FF-B5C2-0B18BBA48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626717"/>
              </p:ext>
            </p:extLst>
          </p:nvPr>
        </p:nvGraphicFramePr>
        <p:xfrm>
          <a:off x="-1" y="369331"/>
          <a:ext cx="12113704" cy="6410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940">
                  <a:extLst>
                    <a:ext uri="{9D8B030D-6E8A-4147-A177-3AD203B41FA5}">
                      <a16:colId xmlns:a16="http://schemas.microsoft.com/office/drawing/2014/main" val="819414360"/>
                    </a:ext>
                  </a:extLst>
                </a:gridCol>
                <a:gridCol w="2342824">
                  <a:extLst>
                    <a:ext uri="{9D8B030D-6E8A-4147-A177-3AD203B41FA5}">
                      <a16:colId xmlns:a16="http://schemas.microsoft.com/office/drawing/2014/main" val="2421805225"/>
                    </a:ext>
                  </a:extLst>
                </a:gridCol>
                <a:gridCol w="2372735">
                  <a:extLst>
                    <a:ext uri="{9D8B030D-6E8A-4147-A177-3AD203B41FA5}">
                      <a16:colId xmlns:a16="http://schemas.microsoft.com/office/drawing/2014/main" val="864273145"/>
                    </a:ext>
                  </a:extLst>
                </a:gridCol>
                <a:gridCol w="2372735">
                  <a:extLst>
                    <a:ext uri="{9D8B030D-6E8A-4147-A177-3AD203B41FA5}">
                      <a16:colId xmlns:a16="http://schemas.microsoft.com/office/drawing/2014/main" val="1835620833"/>
                    </a:ext>
                  </a:extLst>
                </a:gridCol>
                <a:gridCol w="2372735">
                  <a:extLst>
                    <a:ext uri="{9D8B030D-6E8A-4147-A177-3AD203B41FA5}">
                      <a16:colId xmlns:a16="http://schemas.microsoft.com/office/drawing/2014/main" val="1658528016"/>
                    </a:ext>
                  </a:extLst>
                </a:gridCol>
                <a:gridCol w="2372735">
                  <a:extLst>
                    <a:ext uri="{9D8B030D-6E8A-4147-A177-3AD203B41FA5}">
                      <a16:colId xmlns:a16="http://schemas.microsoft.com/office/drawing/2014/main" val="1588554410"/>
                    </a:ext>
                  </a:extLst>
                </a:gridCol>
              </a:tblGrid>
              <a:tr h="251454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</a:rPr>
                        <a:t>0 h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</a:rPr>
                        <a:t>4 h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</a:rPr>
                        <a:t>24 h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600" dirty="0">
                          <a:latin typeface="Comic Sans MS" panose="030F0702030302020204" pitchFamily="66" charset="0"/>
                        </a:rPr>
                        <a:t>0 h – 60 min </a:t>
                      </a:r>
                      <a:r>
                        <a:rPr lang="en-NZ" sz="1600" dirty="0" err="1">
                          <a:latin typeface="Comic Sans MS" panose="030F0702030302020204" pitchFamily="66" charset="0"/>
                        </a:rPr>
                        <a:t>EdU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296929"/>
                  </a:ext>
                </a:extLst>
              </a:tr>
              <a:tr h="30224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mic Sans MS" panose="030F0702030302020204" pitchFamily="66" charset="0"/>
                        </a:rPr>
                        <a:t>Control</a:t>
                      </a:r>
                      <a:endParaRPr lang="en-NZ" sz="1600" b="1" dirty="0">
                        <a:latin typeface="Comic Sans MS" panose="030F0702030302020204" pitchFamily="66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489726"/>
                  </a:ext>
                </a:extLst>
              </a:tr>
              <a:tr h="30224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mic Sans MS" panose="030F0702030302020204" pitchFamily="66" charset="0"/>
                        </a:rPr>
                        <a:t>6 Gy</a:t>
                      </a:r>
                      <a:endParaRPr lang="en-NZ" sz="1600" b="1" dirty="0">
                        <a:latin typeface="Comic Sans MS" panose="030F0702030302020204" pitchFamily="66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22004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8F90A55-11EA-40C8-B682-68F62228C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930" y="4083995"/>
            <a:ext cx="2188367" cy="21541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1E04B6-604D-4E1C-8C4B-713D5F946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337" y="4083995"/>
            <a:ext cx="2188368" cy="2154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AAA6D7-6AE5-4DD7-8002-C40C58290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212" y="1181103"/>
            <a:ext cx="2188368" cy="2154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1BD5BD-CAB4-4BA2-8CC9-B5C994EAD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3929" y="1181103"/>
            <a:ext cx="2188368" cy="2154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47A697-3B59-4F21-B0A7-A9D7718335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2543" y="1250724"/>
            <a:ext cx="2046914" cy="20149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D6498A-4A7A-424F-B4AE-BF68DEA902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8212" y="4061234"/>
            <a:ext cx="2188368" cy="21541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C362ED-0F89-4C81-BD37-AD3373E701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0909" y="1163968"/>
            <a:ext cx="2200849" cy="21664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C7D2C9-3684-48C1-AB3F-E2E557431B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908" y="4083995"/>
            <a:ext cx="2200849" cy="216646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FB2F27-A149-4F7A-8A69-0594844770C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30 min </a:t>
            </a:r>
            <a:r>
              <a:rPr lang="en-US" dirty="0" err="1">
                <a:latin typeface="Comic Sans MS" panose="030F0702030302020204" pitchFamily="66" charset="0"/>
              </a:rPr>
              <a:t>EdU</a:t>
            </a:r>
            <a:r>
              <a:rPr lang="en-US" dirty="0">
                <a:latin typeface="Comic Sans MS" panose="030F0702030302020204" pitchFamily="66" charset="0"/>
              </a:rPr>
              <a:t> treatment (showing 1 sample/treatment but I did n=3)</a:t>
            </a:r>
            <a:endParaRPr lang="en-NZ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83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25E675F4-05DE-4205-A559-E50DA2ABA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941627"/>
              </p:ext>
            </p:extLst>
          </p:nvPr>
        </p:nvGraphicFramePr>
        <p:xfrm>
          <a:off x="581638" y="1106411"/>
          <a:ext cx="7221063" cy="5504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318">
                  <a:extLst>
                    <a:ext uri="{9D8B030D-6E8A-4147-A177-3AD203B41FA5}">
                      <a16:colId xmlns:a16="http://schemas.microsoft.com/office/drawing/2014/main" val="1988938157"/>
                    </a:ext>
                  </a:extLst>
                </a:gridCol>
                <a:gridCol w="3314487">
                  <a:extLst>
                    <a:ext uri="{9D8B030D-6E8A-4147-A177-3AD203B41FA5}">
                      <a16:colId xmlns:a16="http://schemas.microsoft.com/office/drawing/2014/main" val="525197402"/>
                    </a:ext>
                  </a:extLst>
                </a:gridCol>
                <a:gridCol w="3540258">
                  <a:extLst>
                    <a:ext uri="{9D8B030D-6E8A-4147-A177-3AD203B41FA5}">
                      <a16:colId xmlns:a16="http://schemas.microsoft.com/office/drawing/2014/main" val="1830584330"/>
                    </a:ext>
                  </a:extLst>
                </a:gridCol>
              </a:tblGrid>
              <a:tr h="36861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437828"/>
                  </a:ext>
                </a:extLst>
              </a:tr>
              <a:tr h="3226231">
                <a:tc>
                  <a:txBody>
                    <a:bodyPr/>
                    <a:lstStyle/>
                    <a:p>
                      <a:pPr algn="ctr"/>
                      <a:r>
                        <a:rPr lang="en-NZ" b="1" dirty="0">
                          <a:latin typeface="Comic Sans MS" panose="030F0702030302020204" pitchFamily="66" charset="0"/>
                        </a:rPr>
                        <a:t>Cell cycle %</a:t>
                      </a:r>
                    </a:p>
                  </a:txBody>
                  <a:tcPr vert="vert27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262156"/>
                  </a:ext>
                </a:extLst>
              </a:tr>
              <a:tr h="1909273">
                <a:tc>
                  <a:txBody>
                    <a:bodyPr/>
                    <a:lstStyle/>
                    <a:p>
                      <a:pPr algn="ctr"/>
                      <a:r>
                        <a:rPr lang="en-NZ" b="1" dirty="0">
                          <a:latin typeface="Comic Sans MS" panose="030F0702030302020204" pitchFamily="66" charset="0"/>
                        </a:rPr>
                        <a:t>Med </a:t>
                      </a:r>
                      <a:r>
                        <a:rPr lang="en-NZ" b="1" dirty="0" err="1">
                          <a:latin typeface="Comic Sans MS" panose="030F0702030302020204" pitchFamily="66" charset="0"/>
                        </a:rPr>
                        <a:t>EdU</a:t>
                      </a:r>
                      <a:r>
                        <a:rPr lang="en-NZ" b="1" dirty="0">
                          <a:latin typeface="Comic Sans MS" panose="030F0702030302020204" pitchFamily="66" charset="0"/>
                        </a:rPr>
                        <a:t> value</a:t>
                      </a:r>
                    </a:p>
                  </a:txBody>
                  <a:tcPr vert="vert27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7142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C9140BB-2497-42B7-B629-F6F23D641315}"/>
              </a:ext>
            </a:extLst>
          </p:cNvPr>
          <p:cNvSpPr txBox="1"/>
          <p:nvPr/>
        </p:nvSpPr>
        <p:spPr>
          <a:xfrm>
            <a:off x="894209" y="371798"/>
            <a:ext cx="5072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>
                <a:latin typeface="Comic Sans MS" panose="030F0702030302020204" pitchFamily="66" charset="0"/>
              </a:rPr>
              <a:t>EdU</a:t>
            </a:r>
            <a:r>
              <a:rPr lang="en-NZ" dirty="0">
                <a:latin typeface="Comic Sans MS" panose="030F0702030302020204" pitchFamily="66" charset="0"/>
              </a:rPr>
              <a:t> was added at 0 h (immediately after RT)</a:t>
            </a:r>
          </a:p>
          <a:p>
            <a:r>
              <a:rPr lang="en-NZ" dirty="0" err="1">
                <a:latin typeface="Comic Sans MS" panose="030F0702030302020204" pitchFamily="66" charset="0"/>
              </a:rPr>
              <a:t>EdU</a:t>
            </a:r>
            <a:r>
              <a:rPr lang="en-NZ" dirty="0">
                <a:latin typeface="Comic Sans MS" panose="030F0702030302020204" pitchFamily="66" charset="0"/>
              </a:rPr>
              <a:t> treatment for 30 min vs 60 min at 37 °C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79B9AAA-7F18-49E6-9709-C8542FE7E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889941"/>
              </p:ext>
            </p:extLst>
          </p:nvPr>
        </p:nvGraphicFramePr>
        <p:xfrm>
          <a:off x="1413064" y="5462981"/>
          <a:ext cx="2564236" cy="6098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7988">
                  <a:extLst>
                    <a:ext uri="{9D8B030D-6E8A-4147-A177-3AD203B41FA5}">
                      <a16:colId xmlns:a16="http://schemas.microsoft.com/office/drawing/2014/main" val="3937337829"/>
                    </a:ext>
                  </a:extLst>
                </a:gridCol>
                <a:gridCol w="664130">
                  <a:extLst>
                    <a:ext uri="{9D8B030D-6E8A-4147-A177-3AD203B41FA5}">
                      <a16:colId xmlns:a16="http://schemas.microsoft.com/office/drawing/2014/main" val="4100734344"/>
                    </a:ext>
                  </a:extLst>
                </a:gridCol>
                <a:gridCol w="641059">
                  <a:extLst>
                    <a:ext uri="{9D8B030D-6E8A-4147-A177-3AD203B41FA5}">
                      <a16:colId xmlns:a16="http://schemas.microsoft.com/office/drawing/2014/main" val="3926626065"/>
                    </a:ext>
                  </a:extLst>
                </a:gridCol>
                <a:gridCol w="641059">
                  <a:extLst>
                    <a:ext uri="{9D8B030D-6E8A-4147-A177-3AD203B41FA5}">
                      <a16:colId xmlns:a16="http://schemas.microsoft.com/office/drawing/2014/main" val="1260410129"/>
                    </a:ext>
                  </a:extLst>
                </a:gridCol>
              </a:tblGrid>
              <a:tr h="119847"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1" u="none" strike="noStrike" dirty="0">
                          <a:effectLst/>
                          <a:latin typeface="Comic Sans MS" panose="030F0702030302020204" pitchFamily="66" charset="0"/>
                        </a:rPr>
                        <a:t>G1</a:t>
                      </a:r>
                      <a:endParaRPr lang="en-NZ" sz="12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1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S</a:t>
                      </a:r>
                      <a:endParaRPr lang="en-NZ" sz="1200" b="1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1" u="none" strike="noStrike" dirty="0">
                          <a:effectLst/>
                          <a:latin typeface="Comic Sans MS" panose="030F0702030302020204" pitchFamily="66" charset="0"/>
                        </a:rPr>
                        <a:t>G2</a:t>
                      </a:r>
                      <a:endParaRPr lang="en-NZ" sz="12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6380977"/>
                  </a:ext>
                </a:extLst>
              </a:tr>
              <a:tr h="119847"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30 min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200" u="none" strike="noStrike" dirty="0">
                          <a:effectLst/>
                          <a:latin typeface="Comic Sans MS" panose="030F0702030302020204" pitchFamily="66" charset="0"/>
                        </a:rPr>
                        <a:t>24322</a:t>
                      </a:r>
                      <a:endParaRPr lang="en-NZ" sz="12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20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523000</a:t>
                      </a:r>
                      <a:endParaRPr lang="en-NZ" sz="1200" b="0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200" u="none" strike="noStrike" dirty="0">
                          <a:effectLst/>
                          <a:latin typeface="Comic Sans MS" panose="030F0702030302020204" pitchFamily="66" charset="0"/>
                        </a:rPr>
                        <a:t>41145</a:t>
                      </a:r>
                      <a:endParaRPr lang="en-NZ" sz="12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4123842"/>
                  </a:ext>
                </a:extLst>
              </a:tr>
              <a:tr h="22501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60 min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200" u="none" strike="noStrike">
                          <a:effectLst/>
                          <a:latin typeface="Comic Sans MS" panose="030F0702030302020204" pitchFamily="66" charset="0"/>
                        </a:rPr>
                        <a:t>31187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20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1140000</a:t>
                      </a:r>
                      <a:endParaRPr lang="en-NZ" sz="1200" b="0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200" u="none" strike="noStrike" dirty="0">
                          <a:effectLst/>
                          <a:latin typeface="Comic Sans MS" panose="030F0702030302020204" pitchFamily="66" charset="0"/>
                        </a:rPr>
                        <a:t>54410</a:t>
                      </a:r>
                      <a:endParaRPr lang="en-NZ" sz="12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835754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3E49C1F-A0B5-4A15-A099-BCA4BC7CD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657327"/>
              </p:ext>
            </p:extLst>
          </p:nvPr>
        </p:nvGraphicFramePr>
        <p:xfrm>
          <a:off x="4747231" y="5492637"/>
          <a:ext cx="2438400" cy="577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728548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899974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4090147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1969719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1" u="none" strike="noStrike" dirty="0">
                          <a:effectLst/>
                          <a:latin typeface="Comic Sans MS" panose="030F0702030302020204" pitchFamily="66" charset="0"/>
                        </a:rPr>
                        <a:t>G1</a:t>
                      </a:r>
                      <a:endParaRPr lang="en-NZ" sz="12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1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S</a:t>
                      </a:r>
                      <a:endParaRPr lang="en-NZ" sz="1200" b="1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1" u="none" strike="noStrike" dirty="0">
                          <a:effectLst/>
                          <a:latin typeface="Comic Sans MS" panose="030F0702030302020204" pitchFamily="66" charset="0"/>
                        </a:rPr>
                        <a:t>G2</a:t>
                      </a:r>
                      <a:endParaRPr lang="en-NZ" sz="12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03966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30 min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200" u="none" strike="noStrike" dirty="0">
                          <a:effectLst/>
                          <a:latin typeface="Comic Sans MS" panose="030F0702030302020204" pitchFamily="66" charset="0"/>
                        </a:rPr>
                        <a:t>26764</a:t>
                      </a:r>
                      <a:endParaRPr lang="en-NZ" sz="12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20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496333</a:t>
                      </a:r>
                      <a:endParaRPr lang="en-NZ" sz="1200" b="0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200" u="none" strike="noStrike" dirty="0">
                          <a:effectLst/>
                          <a:latin typeface="Comic Sans MS" panose="030F0702030302020204" pitchFamily="66" charset="0"/>
                        </a:rPr>
                        <a:t>44114</a:t>
                      </a:r>
                      <a:endParaRPr lang="en-NZ" sz="12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86519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60 min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200" u="none" strike="noStrike">
                          <a:effectLst/>
                          <a:latin typeface="Comic Sans MS" panose="030F0702030302020204" pitchFamily="66" charset="0"/>
                        </a:rPr>
                        <a:t>34426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20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939000</a:t>
                      </a:r>
                      <a:endParaRPr lang="en-NZ" sz="1200" b="0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200" u="none" strike="noStrike" dirty="0">
                          <a:effectLst/>
                          <a:latin typeface="Comic Sans MS" panose="030F0702030302020204" pitchFamily="66" charset="0"/>
                        </a:rPr>
                        <a:t>59409</a:t>
                      </a:r>
                      <a:endParaRPr lang="en-NZ" sz="12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837437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27FA34D-92C5-4658-8FB5-CA25F8C54067}"/>
              </a:ext>
            </a:extLst>
          </p:cNvPr>
          <p:cNvSpPr txBox="1"/>
          <p:nvPr/>
        </p:nvSpPr>
        <p:spPr>
          <a:xfrm>
            <a:off x="2331784" y="4995721"/>
            <a:ext cx="60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 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D3C5E0-3485-458E-A697-42ACB1498828}"/>
              </a:ext>
            </a:extLst>
          </p:cNvPr>
          <p:cNvSpPr txBox="1"/>
          <p:nvPr/>
        </p:nvSpPr>
        <p:spPr>
          <a:xfrm>
            <a:off x="5518036" y="4995721"/>
            <a:ext cx="60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6 Gy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BA842E5-65E5-4A3D-AB84-A9F37F6BF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560" y="1488538"/>
            <a:ext cx="1209675" cy="11144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464F3AA-6797-456A-ABF0-9E00932F4EE2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Comic Sans MS" panose="030F0702030302020204" pitchFamily="66" charset="0"/>
              </a:rPr>
              <a:t>EdU</a:t>
            </a:r>
            <a:r>
              <a:rPr lang="en-US" b="1" dirty="0">
                <a:latin typeface="Comic Sans MS" panose="030F0702030302020204" pitchFamily="66" charset="0"/>
              </a:rPr>
              <a:t> treatment for 30 min vs 60 min</a:t>
            </a:r>
            <a:endParaRPr lang="en-NZ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13D81196-026D-48D0-936B-A7A780CC12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864711"/>
              </p:ext>
            </p:extLst>
          </p:nvPr>
        </p:nvGraphicFramePr>
        <p:xfrm>
          <a:off x="4213350" y="1061501"/>
          <a:ext cx="2290763" cy="308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" name="Prism 8" r:id="rId4" imgW="2291544" imgH="3082919" progId="Prism8.Document">
                  <p:embed/>
                </p:oleObj>
              </mc:Choice>
              <mc:Fallback>
                <p:oleObj name="Prism 8" r:id="rId4" imgW="2291544" imgH="3082919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13350" y="1061501"/>
                        <a:ext cx="2290763" cy="308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F42F2226-CA8A-4808-B5EC-7F61762D1E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037688"/>
              </p:ext>
            </p:extLst>
          </p:nvPr>
        </p:nvGraphicFramePr>
        <p:xfrm>
          <a:off x="1395691" y="1076755"/>
          <a:ext cx="2290763" cy="308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" name="Prism 8" r:id="rId6" imgW="2291544" imgH="3082919" progId="Prism8.Document">
                  <p:embed/>
                </p:oleObj>
              </mc:Choice>
              <mc:Fallback>
                <p:oleObj name="Prism 8" r:id="rId6" imgW="2291544" imgH="3082919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95691" y="1076755"/>
                        <a:ext cx="2290763" cy="308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8D6CDE7F-F4E6-4AD5-9F4A-1ADF50551DBE}"/>
              </a:ext>
            </a:extLst>
          </p:cNvPr>
          <p:cNvSpPr txBox="1"/>
          <p:nvPr/>
        </p:nvSpPr>
        <p:spPr>
          <a:xfrm>
            <a:off x="7802701" y="5288954"/>
            <a:ext cx="38076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latin typeface="Comic Sans MS" panose="030F0702030302020204" pitchFamily="66" charset="0"/>
              </a:rPr>
              <a:t>Median </a:t>
            </a:r>
            <a:r>
              <a:rPr lang="en-NZ" sz="1400" dirty="0" err="1">
                <a:latin typeface="Comic Sans MS" panose="030F0702030302020204" pitchFamily="66" charset="0"/>
              </a:rPr>
              <a:t>EdU</a:t>
            </a:r>
            <a:r>
              <a:rPr lang="en-NZ" sz="1400" dirty="0">
                <a:latin typeface="Comic Sans MS" panose="030F0702030302020204" pitchFamily="66" charset="0"/>
              </a:rPr>
              <a:t> in S-phase cells after 60 min </a:t>
            </a:r>
            <a:r>
              <a:rPr lang="en-NZ" sz="1400" dirty="0" err="1">
                <a:latin typeface="Comic Sans MS" panose="030F0702030302020204" pitchFamily="66" charset="0"/>
              </a:rPr>
              <a:t>EdU</a:t>
            </a:r>
            <a:r>
              <a:rPr lang="en-NZ" sz="1400" dirty="0">
                <a:latin typeface="Comic Sans MS" panose="030F0702030302020204" pitchFamily="66" charset="0"/>
              </a:rPr>
              <a:t> treatment is ~2-fold higher than 30 min treatment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BEB280-2DB8-4238-A724-22D7E4BA0F7C}"/>
              </a:ext>
            </a:extLst>
          </p:cNvPr>
          <p:cNvSpPr txBox="1"/>
          <p:nvPr/>
        </p:nvSpPr>
        <p:spPr>
          <a:xfrm>
            <a:off x="3033545" y="3791078"/>
            <a:ext cx="1198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/>
              <a:t>(</a:t>
            </a:r>
            <a:r>
              <a:rPr lang="en-NZ" sz="1200" dirty="0" err="1"/>
              <a:t>EdU</a:t>
            </a:r>
            <a:r>
              <a:rPr lang="en-NZ" sz="1200" dirty="0"/>
              <a:t> treatment)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86B2FF-CC53-4DB2-85B8-8C5C0B017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049041"/>
              </p:ext>
            </p:extLst>
          </p:nvPr>
        </p:nvGraphicFramePr>
        <p:xfrm>
          <a:off x="1091038" y="4088760"/>
          <a:ext cx="30480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5067919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734396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475575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216001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189977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u="none" strike="noStrike" dirty="0">
                          <a:effectLst/>
                        </a:rPr>
                        <a:t>Sub-G1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u="none" strike="noStrike" dirty="0">
                          <a:effectLst/>
                        </a:rPr>
                        <a:t>G1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u="none" strike="noStrike" dirty="0">
                          <a:effectLst/>
                        </a:rPr>
                        <a:t>G2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73105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>
                          <a:effectLst/>
                        </a:rPr>
                        <a:t>30 min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1.7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</a:rPr>
                        <a:t>38.1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37.7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21.1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26731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>
                          <a:effectLst/>
                        </a:rPr>
                        <a:t>60 min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</a:rPr>
                        <a:t>1.5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36.9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41.0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</a:rPr>
                        <a:t>19.6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62929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7511F2C-6B2F-49F8-9EAF-3E22AC833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869630"/>
              </p:ext>
            </p:extLst>
          </p:nvPr>
        </p:nvGraphicFramePr>
        <p:xfrm>
          <a:off x="4496126" y="4088760"/>
          <a:ext cx="30480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8665401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8613774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687398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495955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1073024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u="none" strike="noStrike">
                          <a:effectLst/>
                        </a:rPr>
                        <a:t>Sub-G1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u="none" strike="noStrike">
                          <a:effectLst/>
                        </a:rPr>
                        <a:t>G1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u="none" strike="noStrike" dirty="0">
                          <a:effectLst/>
                        </a:rPr>
                        <a:t>G2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91982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>
                          <a:effectLst/>
                        </a:rPr>
                        <a:t>30 min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1.5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34.0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40.9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22.7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07138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>
                          <a:effectLst/>
                        </a:rPr>
                        <a:t>60 min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1.8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33.2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43.1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</a:rPr>
                        <a:t>21.4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46307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9605F13-7D57-4DCF-A405-9D54B7E17363}"/>
              </a:ext>
            </a:extLst>
          </p:cNvPr>
          <p:cNvSpPr txBox="1"/>
          <p:nvPr/>
        </p:nvSpPr>
        <p:spPr>
          <a:xfrm>
            <a:off x="7797998" y="4144426"/>
            <a:ext cx="3728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latin typeface="Comic Sans MS" panose="030F0702030302020204" pitchFamily="66" charset="0"/>
              </a:rPr>
              <a:t>Slight increase in S-phase cells (%) after 60 min treatment than 30 min treatment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E1D356-90D4-42A8-ABFB-FAA7701403FC}"/>
              </a:ext>
            </a:extLst>
          </p:cNvPr>
          <p:cNvSpPr txBox="1"/>
          <p:nvPr/>
        </p:nvSpPr>
        <p:spPr>
          <a:xfrm>
            <a:off x="1374671" y="3975744"/>
            <a:ext cx="559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/>
              <a:t>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01C897-C3F6-4C64-888B-7BA850A4A627}"/>
              </a:ext>
            </a:extLst>
          </p:cNvPr>
          <p:cNvSpPr txBox="1"/>
          <p:nvPr/>
        </p:nvSpPr>
        <p:spPr>
          <a:xfrm>
            <a:off x="4764343" y="4003132"/>
            <a:ext cx="559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000658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0857729-7CDF-4DE3-B7AF-1C3C6C41FD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545432"/>
              </p:ext>
            </p:extLst>
          </p:nvPr>
        </p:nvGraphicFramePr>
        <p:xfrm>
          <a:off x="6315282" y="664857"/>
          <a:ext cx="3206750" cy="308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1" name="Prism 8" r:id="rId3" imgW="3206288" imgH="3082919" progId="Prism8.Document">
                  <p:embed/>
                </p:oleObj>
              </mc:Choice>
              <mc:Fallback>
                <p:oleObj name="Prism 8" r:id="rId3" imgW="3206288" imgH="3082919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15282" y="664857"/>
                        <a:ext cx="3206750" cy="308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4D732BF-D68B-465C-A491-6FD4F6D558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672421"/>
              </p:ext>
            </p:extLst>
          </p:nvPr>
        </p:nvGraphicFramePr>
        <p:xfrm>
          <a:off x="140980" y="318782"/>
          <a:ext cx="3403600" cy="349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2" name="Prism 8" r:id="rId5" imgW="3402922" imgH="3494575" progId="Prism8.Document">
                  <p:embed/>
                </p:oleObj>
              </mc:Choice>
              <mc:Fallback>
                <p:oleObj name="Prism 8" r:id="rId5" imgW="3402922" imgH="3494575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980" y="318782"/>
                        <a:ext cx="3403600" cy="3494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4D5EF13-0672-47D7-8858-C735AF045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083022"/>
              </p:ext>
            </p:extLst>
          </p:nvPr>
        </p:nvGraphicFramePr>
        <p:xfrm>
          <a:off x="3395517" y="1939375"/>
          <a:ext cx="2438400" cy="166497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2084537144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405686183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070843868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06151834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81591688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Time h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Sub-G1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G1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S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G2/M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6036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1.7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38.1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37.7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21.1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53160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0.5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1.7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39.8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39.0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18.4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28477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1.2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37.6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43.4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16.8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23311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1.8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37.6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43.1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16.1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39256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1.2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36.1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43.2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18.0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48576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1.9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38.0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44.7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14.6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7269945"/>
                  </a:ext>
                </a:extLst>
              </a:tr>
              <a:tr h="12975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24</a:t>
                      </a:r>
                      <a:endParaRPr lang="en-NZ" sz="1100" b="1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1.1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44.8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42.4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11.5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84949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46A4F4D-09EA-41B0-B01B-8AA44281F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569390"/>
              </p:ext>
            </p:extLst>
          </p:nvPr>
        </p:nvGraphicFramePr>
        <p:xfrm>
          <a:off x="9491517" y="1879349"/>
          <a:ext cx="2438400" cy="167830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203359279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82346531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00321326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57658869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6062342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Time h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Sub-G1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G1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S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G2/M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0278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1.5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34.0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40.9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22.7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81598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0.5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0.9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36.6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40.7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21.0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84866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1.4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36.3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43.9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17.3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29514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2.4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30.5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45.4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20.7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8660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1.4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27.8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45.0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24.5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78961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1.2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27.9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43.0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27.0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16644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24</a:t>
                      </a:r>
                      <a:endParaRPr lang="en-NZ" sz="1100" b="1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2.5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70.5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15.4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11.7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5147158"/>
                  </a:ext>
                </a:extLst>
              </a:tr>
            </a:tbl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CFF59AF-8930-41DD-80A7-85933A7D7663}"/>
              </a:ext>
            </a:extLst>
          </p:cNvPr>
          <p:cNvCxnSpPr/>
          <p:nvPr/>
        </p:nvCxnSpPr>
        <p:spPr>
          <a:xfrm flipV="1">
            <a:off x="0" y="3682767"/>
            <a:ext cx="12192000" cy="65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7ADF1D-0455-425D-B848-C26EDFC9E101}"/>
              </a:ext>
            </a:extLst>
          </p:cNvPr>
          <p:cNvCxnSpPr/>
          <p:nvPr/>
        </p:nvCxnSpPr>
        <p:spPr>
          <a:xfrm flipV="1">
            <a:off x="6096000" y="293615"/>
            <a:ext cx="0" cy="3429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E4445B37-F1B0-4C24-AED9-AA930A5033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14688"/>
              </p:ext>
            </p:extLst>
          </p:nvPr>
        </p:nvGraphicFramePr>
        <p:xfrm>
          <a:off x="7247064" y="3740456"/>
          <a:ext cx="3124200" cy="302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3" name="Prism 8" r:id="rId7" imgW="3123817" imgH="3027815" progId="Prism8.Document">
                  <p:embed/>
                </p:oleObj>
              </mc:Choice>
              <mc:Fallback>
                <p:oleObj name="Prism 8" r:id="rId7" imgW="3123817" imgH="3027815" progId="Prism8.Document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CD255ABF-D8D8-4F44-A97A-FDF4847E58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47064" y="3740456"/>
                        <a:ext cx="3124200" cy="302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16D6E1B2-8392-4F69-B085-6A167918FD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619487"/>
              </p:ext>
            </p:extLst>
          </p:nvPr>
        </p:nvGraphicFramePr>
        <p:xfrm>
          <a:off x="811258" y="3740454"/>
          <a:ext cx="3214687" cy="302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" name="Prism 8" r:id="rId9" imgW="3215292" imgH="3027815" progId="Prism8.Document">
                  <p:embed/>
                </p:oleObj>
              </mc:Choice>
              <mc:Fallback>
                <p:oleObj name="Prism 8" r:id="rId9" imgW="3215292" imgH="3027815" progId="Prism8.Document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4D549A58-DE56-4DC8-929D-E4DBC9C060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11258" y="3740454"/>
                        <a:ext cx="3214687" cy="302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8489A4A2-CF49-428F-8400-D3C3424FF66D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Cell cycle % (</a:t>
            </a:r>
            <a:r>
              <a:rPr lang="en-US" b="1" dirty="0" err="1">
                <a:latin typeface="Comic Sans MS" panose="030F0702030302020204" pitchFamily="66" charset="0"/>
              </a:rPr>
              <a:t>EdU</a:t>
            </a:r>
            <a:r>
              <a:rPr lang="en-US" b="1" dirty="0">
                <a:latin typeface="Comic Sans MS" panose="030F0702030302020204" pitchFamily="66" charset="0"/>
              </a:rPr>
              <a:t> treatment: </a:t>
            </a:r>
            <a:r>
              <a:rPr lang="en-US" b="1" u="sng" dirty="0">
                <a:solidFill>
                  <a:srgbClr val="FF0000"/>
                </a:solidFill>
                <a:latin typeface="Comic Sans MS" panose="030F0702030302020204" pitchFamily="66" charset="0"/>
              </a:rPr>
              <a:t>30 min</a:t>
            </a:r>
            <a:r>
              <a:rPr lang="en-US" b="1" dirty="0">
                <a:latin typeface="Comic Sans MS" panose="030F0702030302020204" pitchFamily="66" charset="0"/>
              </a:rPr>
              <a:t>)</a:t>
            </a:r>
            <a:endParaRPr lang="en-NZ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CF50DE15-BB03-42DA-B806-2EBE5CE93E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061305"/>
              </p:ext>
            </p:extLst>
          </p:nvPr>
        </p:nvGraphicFramePr>
        <p:xfrm>
          <a:off x="4025945" y="3700651"/>
          <a:ext cx="3214687" cy="302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" name="Prism 8" r:id="rId11" imgW="3215292" imgH="3027815" progId="Prism8.Document">
                  <p:embed/>
                </p:oleObj>
              </mc:Choice>
              <mc:Fallback>
                <p:oleObj name="Prism 8" r:id="rId11" imgW="3215292" imgH="3027815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25945" y="3700651"/>
                        <a:ext cx="3214687" cy="302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12A3935C-9EF4-45C0-A8EB-8A5AF0A5036E}"/>
              </a:ext>
            </a:extLst>
          </p:cNvPr>
          <p:cNvSpPr txBox="1"/>
          <p:nvPr/>
        </p:nvSpPr>
        <p:spPr>
          <a:xfrm>
            <a:off x="3526559" y="1065816"/>
            <a:ext cx="243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Cells were ~50% confluent in p60 dishes 24 h after RT.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1600D9-9B94-424C-8F0B-4442E894B378}"/>
              </a:ext>
            </a:extLst>
          </p:cNvPr>
          <p:cNvSpPr txBox="1"/>
          <p:nvPr/>
        </p:nvSpPr>
        <p:spPr>
          <a:xfrm>
            <a:off x="9522032" y="1120784"/>
            <a:ext cx="243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24 h: higher G1 % but lower S and G2 %</a:t>
            </a:r>
          </a:p>
          <a:p>
            <a:r>
              <a:rPr lang="en-NZ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(consistent with </a:t>
            </a:r>
            <a:r>
              <a:rPr lang="en-NZ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prev</a:t>
            </a:r>
            <a:r>
              <a:rPr lang="en-NZ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NZ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expt</a:t>
            </a:r>
            <a:r>
              <a:rPr lang="en-NZ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C38960-508F-44FB-A409-364B47B15A0C}"/>
              </a:ext>
            </a:extLst>
          </p:cNvPr>
          <p:cNvSpPr txBox="1"/>
          <p:nvPr/>
        </p:nvSpPr>
        <p:spPr>
          <a:xfrm>
            <a:off x="9491517" y="4043307"/>
            <a:ext cx="2558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</a:rPr>
              <a:t>Need to repeat this </a:t>
            </a:r>
            <a:r>
              <a:rPr lang="en-NZ" sz="1400" dirty="0" err="1">
                <a:solidFill>
                  <a:srgbClr val="FF0000"/>
                </a:solidFill>
              </a:rPr>
              <a:t>expt</a:t>
            </a:r>
            <a:r>
              <a:rPr lang="en-NZ" sz="1400" dirty="0">
                <a:solidFill>
                  <a:srgbClr val="FF0000"/>
                </a:solidFill>
              </a:rPr>
              <a:t> with later time points (8, 18 h)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CE2A75-63FC-4FF6-9436-0D3550EFA902}"/>
              </a:ext>
            </a:extLst>
          </p:cNvPr>
          <p:cNvSpPr/>
          <p:nvPr/>
        </p:nvSpPr>
        <p:spPr>
          <a:xfrm>
            <a:off x="1498831" y="785021"/>
            <a:ext cx="687898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3C2DBDE-AB62-454D-90F1-EDF1B672594C}"/>
              </a:ext>
            </a:extLst>
          </p:cNvPr>
          <p:cNvSpPr/>
          <p:nvPr/>
        </p:nvSpPr>
        <p:spPr>
          <a:xfrm>
            <a:off x="7697440" y="702535"/>
            <a:ext cx="687898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25230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D6E21E-C59F-48C7-A94B-E31C0A1BB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618952"/>
              </p:ext>
            </p:extLst>
          </p:nvPr>
        </p:nvGraphicFramePr>
        <p:xfrm>
          <a:off x="4767656" y="1070508"/>
          <a:ext cx="2572624" cy="1524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3156">
                  <a:extLst>
                    <a:ext uri="{9D8B030D-6E8A-4147-A177-3AD203B41FA5}">
                      <a16:colId xmlns:a16="http://schemas.microsoft.com/office/drawing/2014/main" val="1768227363"/>
                    </a:ext>
                  </a:extLst>
                </a:gridCol>
                <a:gridCol w="643156">
                  <a:extLst>
                    <a:ext uri="{9D8B030D-6E8A-4147-A177-3AD203B41FA5}">
                      <a16:colId xmlns:a16="http://schemas.microsoft.com/office/drawing/2014/main" val="427497314"/>
                    </a:ext>
                  </a:extLst>
                </a:gridCol>
                <a:gridCol w="643156">
                  <a:extLst>
                    <a:ext uri="{9D8B030D-6E8A-4147-A177-3AD203B41FA5}">
                      <a16:colId xmlns:a16="http://schemas.microsoft.com/office/drawing/2014/main" val="3168839399"/>
                    </a:ext>
                  </a:extLst>
                </a:gridCol>
                <a:gridCol w="643156">
                  <a:extLst>
                    <a:ext uri="{9D8B030D-6E8A-4147-A177-3AD203B41FA5}">
                      <a16:colId xmlns:a16="http://schemas.microsoft.com/office/drawing/2014/main" val="24260061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Time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G1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S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G2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2612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24322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523000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41145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25775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0.5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29890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616000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50615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78092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31874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590000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54201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02057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26077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631333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44340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7832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24147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763667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41452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48889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27071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929667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46173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64588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24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34731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591000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57414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04817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566C1E-572B-4200-8BD2-CDC5628FD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593825"/>
              </p:ext>
            </p:extLst>
          </p:nvPr>
        </p:nvGraphicFramePr>
        <p:xfrm>
          <a:off x="8223920" y="1070508"/>
          <a:ext cx="2572624" cy="1524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3156">
                  <a:extLst>
                    <a:ext uri="{9D8B030D-6E8A-4147-A177-3AD203B41FA5}">
                      <a16:colId xmlns:a16="http://schemas.microsoft.com/office/drawing/2014/main" val="1528035474"/>
                    </a:ext>
                  </a:extLst>
                </a:gridCol>
                <a:gridCol w="643156">
                  <a:extLst>
                    <a:ext uri="{9D8B030D-6E8A-4147-A177-3AD203B41FA5}">
                      <a16:colId xmlns:a16="http://schemas.microsoft.com/office/drawing/2014/main" val="2650244856"/>
                    </a:ext>
                  </a:extLst>
                </a:gridCol>
                <a:gridCol w="643156">
                  <a:extLst>
                    <a:ext uri="{9D8B030D-6E8A-4147-A177-3AD203B41FA5}">
                      <a16:colId xmlns:a16="http://schemas.microsoft.com/office/drawing/2014/main" val="1161548269"/>
                    </a:ext>
                  </a:extLst>
                </a:gridCol>
                <a:gridCol w="643156">
                  <a:extLst>
                    <a:ext uri="{9D8B030D-6E8A-4147-A177-3AD203B41FA5}">
                      <a16:colId xmlns:a16="http://schemas.microsoft.com/office/drawing/2014/main" val="346160107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Time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G1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S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G2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18679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26764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496333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44114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03552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0.5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27634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425333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46717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19124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28239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421295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47227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22431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24813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547667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42024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1128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22446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642500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38703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49671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26598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953333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45759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15573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24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40576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683000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64434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240258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80EC800-02CB-4703-ADA7-F5D547963B00}"/>
              </a:ext>
            </a:extLst>
          </p:cNvPr>
          <p:cNvSpPr txBox="1"/>
          <p:nvPr/>
        </p:nvSpPr>
        <p:spPr>
          <a:xfrm>
            <a:off x="4935436" y="627719"/>
            <a:ext cx="60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 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5A6F9-2398-4ED9-A905-86502519BA78}"/>
              </a:ext>
            </a:extLst>
          </p:cNvPr>
          <p:cNvSpPr txBox="1"/>
          <p:nvPr/>
        </p:nvSpPr>
        <p:spPr>
          <a:xfrm>
            <a:off x="8223920" y="627719"/>
            <a:ext cx="60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6 Gy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FE0572B-0861-4BF3-90BD-AC1D0F4AF6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9269"/>
              </p:ext>
            </p:extLst>
          </p:nvPr>
        </p:nvGraphicFramePr>
        <p:xfrm>
          <a:off x="3237710" y="3822973"/>
          <a:ext cx="3209925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7" name="Prism 8" r:id="rId3" imgW="3210610" imgH="2939577" progId="Prism8.Document">
                  <p:embed/>
                </p:oleObj>
              </mc:Choice>
              <mc:Fallback>
                <p:oleObj name="Prism 8" r:id="rId3" imgW="3210610" imgH="2939577" progId="Prism8.Document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E42CCA3C-D5B2-41A1-8596-186263E058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7710" y="3822973"/>
                        <a:ext cx="3209925" cy="294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F33857-2D0A-467D-BA2D-FB899756413D}"/>
              </a:ext>
            </a:extLst>
          </p:cNvPr>
          <p:cNvCxnSpPr>
            <a:cxnSpLocks/>
          </p:cNvCxnSpPr>
          <p:nvPr/>
        </p:nvCxnSpPr>
        <p:spPr>
          <a:xfrm flipH="1">
            <a:off x="4689118" y="4395259"/>
            <a:ext cx="8666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B1493EE-6A05-4F0B-8B28-2917E77336AC}"/>
              </a:ext>
            </a:extLst>
          </p:cNvPr>
          <p:cNvSpPr txBox="1"/>
          <p:nvPr/>
        </p:nvSpPr>
        <p:spPr>
          <a:xfrm>
            <a:off x="4959111" y="41761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**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E65AA1-0B76-42FC-8551-850312789E07}"/>
              </a:ext>
            </a:extLst>
          </p:cNvPr>
          <p:cNvCxnSpPr/>
          <p:nvPr/>
        </p:nvCxnSpPr>
        <p:spPr>
          <a:xfrm flipH="1">
            <a:off x="4368937" y="4514103"/>
            <a:ext cx="10905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6BD25F2-7D76-4900-9CC0-5982EBCD1DBD}"/>
              </a:ext>
            </a:extLst>
          </p:cNvPr>
          <p:cNvSpPr txBox="1"/>
          <p:nvPr/>
        </p:nvSpPr>
        <p:spPr>
          <a:xfrm>
            <a:off x="4352158" y="44600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**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5986E1-384F-4EF9-B579-A1DDF63E90F6}"/>
              </a:ext>
            </a:extLst>
          </p:cNvPr>
          <p:cNvCxnSpPr/>
          <p:nvPr/>
        </p:nvCxnSpPr>
        <p:spPr>
          <a:xfrm>
            <a:off x="4368937" y="4514910"/>
            <a:ext cx="0" cy="367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D23E1A-288D-4A6B-83AE-03C25227FE75}"/>
              </a:ext>
            </a:extLst>
          </p:cNvPr>
          <p:cNvCxnSpPr/>
          <p:nvPr/>
        </p:nvCxnSpPr>
        <p:spPr>
          <a:xfrm>
            <a:off x="4689117" y="4396066"/>
            <a:ext cx="0" cy="367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DF8557FF-ABB4-4E63-A49C-8C60F2B0D2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739324"/>
              </p:ext>
            </p:extLst>
          </p:nvPr>
        </p:nvGraphicFramePr>
        <p:xfrm>
          <a:off x="0" y="3810462"/>
          <a:ext cx="3209925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8" name="Prism 8" r:id="rId5" imgW="3210610" imgH="2933455" progId="Prism8.Document">
                  <p:embed/>
                </p:oleObj>
              </mc:Choice>
              <mc:Fallback>
                <p:oleObj name="Prism 8" r:id="rId5" imgW="3210610" imgH="2933455" progId="Prism8.Document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782E4799-4EE0-42B5-86F7-E2EDF5EA1B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3810462"/>
                        <a:ext cx="3209925" cy="293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92E372A7-BDD1-4BF2-9B00-584CD32991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869599"/>
              </p:ext>
            </p:extLst>
          </p:nvPr>
        </p:nvGraphicFramePr>
        <p:xfrm>
          <a:off x="6219063" y="3888854"/>
          <a:ext cx="3209925" cy="280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9" name="Prism 8" r:id="rId7" imgW="3210610" imgH="2808481" progId="Prism8.Document">
                  <p:embed/>
                </p:oleObj>
              </mc:Choice>
              <mc:Fallback>
                <p:oleObj name="Prism 8" r:id="rId7" imgW="3210610" imgH="2808481" progId="Prism8.Document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99616363-5F57-4BD1-8877-66DA576C71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19063" y="3888854"/>
                        <a:ext cx="3209925" cy="280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DE8B144-66AB-4B28-9582-10EF33740F78}"/>
              </a:ext>
            </a:extLst>
          </p:cNvPr>
          <p:cNvSpPr txBox="1"/>
          <p:nvPr/>
        </p:nvSpPr>
        <p:spPr>
          <a:xfrm>
            <a:off x="6690156" y="3698132"/>
            <a:ext cx="2267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/>
              <a:t>Didn’t do stats on G1 and G2 </a:t>
            </a:r>
            <a:r>
              <a:rPr lang="en-NZ" sz="1200" dirty="0" err="1"/>
              <a:t>EdU</a:t>
            </a:r>
            <a:endParaRPr lang="en-NZ" sz="1200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15EE7A5-4294-457E-9F84-67BA1538C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9840"/>
              </p:ext>
            </p:extLst>
          </p:nvPr>
        </p:nvGraphicFramePr>
        <p:xfrm>
          <a:off x="9522032" y="4545518"/>
          <a:ext cx="1828800" cy="1524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39956284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923632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93505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3652291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Time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G1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S</a:t>
                      </a:r>
                      <a:endParaRPr lang="en-NZ" sz="1100" b="1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G2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43960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110.9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95.6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108.0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02079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0.5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92.6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69.4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92.5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52498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74.4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71.5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87.1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9115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96.1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87.7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96.0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22613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93.4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84.3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93.6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11692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98.4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102.7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99.2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9252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24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109.5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118.2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106.4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973818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57999D0-C2DE-41D8-92D6-81FA854F7152}"/>
              </a:ext>
            </a:extLst>
          </p:cNvPr>
          <p:cNvSpPr txBox="1"/>
          <p:nvPr/>
        </p:nvSpPr>
        <p:spPr>
          <a:xfrm>
            <a:off x="9361876" y="4166266"/>
            <a:ext cx="2657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Median </a:t>
            </a:r>
            <a:r>
              <a:rPr lang="en-NZ" dirty="0" err="1"/>
              <a:t>EdU</a:t>
            </a:r>
            <a:r>
              <a:rPr lang="en-NZ" dirty="0"/>
              <a:t> % (6 Gy/ 0Gy)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206388-2644-4BC6-BAF9-CD32B8A64353}"/>
              </a:ext>
            </a:extLst>
          </p:cNvPr>
          <p:cNvCxnSpPr/>
          <p:nvPr/>
        </p:nvCxnSpPr>
        <p:spPr>
          <a:xfrm flipV="1">
            <a:off x="0" y="3363985"/>
            <a:ext cx="12192000" cy="65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E89232F-0DA8-4042-B32B-81945F031E39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Median </a:t>
            </a:r>
            <a:r>
              <a:rPr lang="en-US" dirty="0" err="1">
                <a:latin typeface="Comic Sans MS" panose="030F0702030302020204" pitchFamily="66" charset="0"/>
              </a:rPr>
              <a:t>EdU</a:t>
            </a:r>
            <a:r>
              <a:rPr lang="en-US" dirty="0">
                <a:latin typeface="Comic Sans MS" panose="030F0702030302020204" pitchFamily="66" charset="0"/>
              </a:rPr>
              <a:t> values</a:t>
            </a:r>
            <a:endParaRPr lang="en-NZ" dirty="0">
              <a:latin typeface="Comic Sans MS" panose="030F0702030302020204" pitchFamily="66" charset="0"/>
            </a:endParaRPr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D6B0F2BF-C56E-4F53-AD30-8A80E14469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241600"/>
              </p:ext>
            </p:extLst>
          </p:nvPr>
        </p:nvGraphicFramePr>
        <p:xfrm>
          <a:off x="438049" y="495300"/>
          <a:ext cx="3887787" cy="298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0" name="Prism 8" r:id="rId9" imgW="3887665" imgH="2985317" progId="Prism8.Document">
                  <p:embed/>
                </p:oleObj>
              </mc:Choice>
              <mc:Fallback>
                <p:oleObj name="Prism 8" r:id="rId9" imgW="3887665" imgH="2985317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8049" y="495300"/>
                        <a:ext cx="3887787" cy="298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6A65CE6-B3BD-4D1F-BCAB-EDFD74808FCE}"/>
              </a:ext>
            </a:extLst>
          </p:cNvPr>
          <p:cNvSpPr txBox="1"/>
          <p:nvPr/>
        </p:nvSpPr>
        <p:spPr>
          <a:xfrm>
            <a:off x="4667562" y="2792976"/>
            <a:ext cx="3556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I’m not sure why med </a:t>
            </a:r>
            <a:r>
              <a:rPr lang="en-NZ" sz="1200" dirty="0" err="1">
                <a:solidFill>
                  <a:srgbClr val="FF0000"/>
                </a:solidFill>
              </a:rPr>
              <a:t>EdU</a:t>
            </a:r>
            <a:r>
              <a:rPr lang="en-NZ" sz="1200" dirty="0">
                <a:solidFill>
                  <a:srgbClr val="FF0000"/>
                </a:solidFill>
              </a:rPr>
              <a:t> value increases over time…</a:t>
            </a:r>
          </a:p>
          <a:p>
            <a:r>
              <a:rPr lang="en-NZ" sz="1200" dirty="0">
                <a:solidFill>
                  <a:srgbClr val="FF0000"/>
                </a:solidFill>
              </a:rPr>
              <a:t>I didn’t see this trend in last </a:t>
            </a:r>
            <a:r>
              <a:rPr lang="en-NZ" sz="1200" dirty="0" err="1">
                <a:solidFill>
                  <a:srgbClr val="FF0000"/>
                </a:solidFill>
              </a:rPr>
              <a:t>expt</a:t>
            </a:r>
            <a:r>
              <a:rPr lang="en-NZ" sz="1200" dirty="0">
                <a:solidFill>
                  <a:srgbClr val="FF0000"/>
                </a:solidFill>
              </a:rPr>
              <a:t> (CC-04)..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41DD58-24F7-4AEC-B098-298757C3E157}"/>
              </a:ext>
            </a:extLst>
          </p:cNvPr>
          <p:cNvSpPr txBox="1"/>
          <p:nvPr/>
        </p:nvSpPr>
        <p:spPr>
          <a:xfrm>
            <a:off x="3112517" y="6549309"/>
            <a:ext cx="7684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>
                <a:solidFill>
                  <a:srgbClr val="FF0000"/>
                </a:solidFill>
              </a:rPr>
              <a:t>Max inhibition of </a:t>
            </a:r>
            <a:r>
              <a:rPr lang="en-NZ" sz="1600" dirty="0" err="1">
                <a:solidFill>
                  <a:srgbClr val="FF0000"/>
                </a:solidFill>
              </a:rPr>
              <a:t>EdU</a:t>
            </a:r>
            <a:r>
              <a:rPr lang="en-NZ" sz="1600" dirty="0">
                <a:solidFill>
                  <a:srgbClr val="FF0000"/>
                </a:solidFill>
              </a:rPr>
              <a:t> incorporation in S-phase cells was observed at 0.5 and 1 h after RT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84D438-D59E-4E68-B813-5737A2B47A8A}"/>
              </a:ext>
            </a:extLst>
          </p:cNvPr>
          <p:cNvSpPr txBox="1"/>
          <p:nvPr/>
        </p:nvSpPr>
        <p:spPr>
          <a:xfrm>
            <a:off x="0" y="3463518"/>
            <a:ext cx="533190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1600" dirty="0">
                <a:latin typeface="Comic Sans MS" panose="030F0702030302020204" pitchFamily="66" charset="0"/>
              </a:rPr>
              <a:t>Median Edu at 6 Gy normalised to median </a:t>
            </a:r>
            <a:r>
              <a:rPr lang="en-NZ" sz="1600" dirty="0" err="1">
                <a:latin typeface="Comic Sans MS" panose="030F0702030302020204" pitchFamily="66" charset="0"/>
              </a:rPr>
              <a:t>EdU</a:t>
            </a:r>
            <a:r>
              <a:rPr lang="en-NZ" sz="1600" dirty="0">
                <a:latin typeface="Comic Sans MS" panose="030F0702030302020204" pitchFamily="66" charset="0"/>
              </a:rPr>
              <a:t> at 0 Gy</a:t>
            </a:r>
          </a:p>
        </p:txBody>
      </p:sp>
    </p:spTree>
    <p:extLst>
      <p:ext uri="{BB962C8B-B14F-4D97-AF65-F5344CB8AC3E}">
        <p14:creationId xmlns:p14="http://schemas.microsoft.com/office/powerpoint/2010/main" val="1921252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D0BA05DA-8333-41BD-B23A-587F807C9A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296396"/>
              </p:ext>
            </p:extLst>
          </p:nvPr>
        </p:nvGraphicFramePr>
        <p:xfrm>
          <a:off x="6432728" y="482114"/>
          <a:ext cx="3206750" cy="308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8" name="Prism 8" r:id="rId3" imgW="3206288" imgH="3082919" progId="Prism8.Document">
                  <p:embed/>
                </p:oleObj>
              </mc:Choice>
              <mc:Fallback>
                <p:oleObj name="Prism 8" r:id="rId3" imgW="3206288" imgH="3082919" progId="Prism8.Document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B0857729-7CDF-4DE3-B7AF-1C3C6C41FD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32728" y="482114"/>
                        <a:ext cx="3206750" cy="308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82C2AB1-FA68-4464-BEB9-B2B94801FB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800517"/>
              </p:ext>
            </p:extLst>
          </p:nvPr>
        </p:nvGraphicFramePr>
        <p:xfrm>
          <a:off x="623504" y="228592"/>
          <a:ext cx="3403600" cy="349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9" name="Prism 8" r:id="rId5" imgW="3402922" imgH="3494575" progId="Prism8.Document">
                  <p:embed/>
                </p:oleObj>
              </mc:Choice>
              <mc:Fallback>
                <p:oleObj name="Prism 8" r:id="rId5" imgW="3402922" imgH="3494575" progId="Prism8.Document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94D732BF-D68B-465C-A491-6FD4F6D558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3504" y="228592"/>
                        <a:ext cx="3403600" cy="3494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D79861-E0AD-402A-9C7B-20A3D29F0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17851"/>
              </p:ext>
            </p:extLst>
          </p:nvPr>
        </p:nvGraphicFramePr>
        <p:xfrm>
          <a:off x="3459061" y="1348855"/>
          <a:ext cx="2211895" cy="167830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42379">
                  <a:extLst>
                    <a:ext uri="{9D8B030D-6E8A-4147-A177-3AD203B41FA5}">
                      <a16:colId xmlns:a16="http://schemas.microsoft.com/office/drawing/2014/main" val="2084537144"/>
                    </a:ext>
                  </a:extLst>
                </a:gridCol>
                <a:gridCol w="442379">
                  <a:extLst>
                    <a:ext uri="{9D8B030D-6E8A-4147-A177-3AD203B41FA5}">
                      <a16:colId xmlns:a16="http://schemas.microsoft.com/office/drawing/2014/main" val="4056861832"/>
                    </a:ext>
                  </a:extLst>
                </a:gridCol>
                <a:gridCol w="442379">
                  <a:extLst>
                    <a:ext uri="{9D8B030D-6E8A-4147-A177-3AD203B41FA5}">
                      <a16:colId xmlns:a16="http://schemas.microsoft.com/office/drawing/2014/main" val="1070843868"/>
                    </a:ext>
                  </a:extLst>
                </a:gridCol>
                <a:gridCol w="442379">
                  <a:extLst>
                    <a:ext uri="{9D8B030D-6E8A-4147-A177-3AD203B41FA5}">
                      <a16:colId xmlns:a16="http://schemas.microsoft.com/office/drawing/2014/main" val="1061518340"/>
                    </a:ext>
                  </a:extLst>
                </a:gridCol>
                <a:gridCol w="442379">
                  <a:extLst>
                    <a:ext uri="{9D8B030D-6E8A-4147-A177-3AD203B41FA5}">
                      <a16:colId xmlns:a16="http://schemas.microsoft.com/office/drawing/2014/main" val="381591688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Time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Sub-G1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G1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S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G2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6036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1.7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38.1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37.7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21.1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53160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0.5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1.7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39.8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39.0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18.4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28477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1.2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37.6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43.4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16.8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23311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1.8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37.6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43.1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16.1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39256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1.2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36.1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43.2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18.0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48576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1.9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38.0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44.7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14.6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7269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24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1.1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44.8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42.4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11.5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84949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243A7F-AA5A-40D2-9AC0-F4D96ABDD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004514"/>
              </p:ext>
            </p:extLst>
          </p:nvPr>
        </p:nvGraphicFramePr>
        <p:xfrm>
          <a:off x="9639478" y="1269696"/>
          <a:ext cx="2121885" cy="167830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377">
                  <a:extLst>
                    <a:ext uri="{9D8B030D-6E8A-4147-A177-3AD203B41FA5}">
                      <a16:colId xmlns:a16="http://schemas.microsoft.com/office/drawing/2014/main" val="2033592792"/>
                    </a:ext>
                  </a:extLst>
                </a:gridCol>
                <a:gridCol w="424377">
                  <a:extLst>
                    <a:ext uri="{9D8B030D-6E8A-4147-A177-3AD203B41FA5}">
                      <a16:colId xmlns:a16="http://schemas.microsoft.com/office/drawing/2014/main" val="1823465310"/>
                    </a:ext>
                  </a:extLst>
                </a:gridCol>
                <a:gridCol w="424377">
                  <a:extLst>
                    <a:ext uri="{9D8B030D-6E8A-4147-A177-3AD203B41FA5}">
                      <a16:colId xmlns:a16="http://schemas.microsoft.com/office/drawing/2014/main" val="300321326"/>
                    </a:ext>
                  </a:extLst>
                </a:gridCol>
                <a:gridCol w="424377">
                  <a:extLst>
                    <a:ext uri="{9D8B030D-6E8A-4147-A177-3AD203B41FA5}">
                      <a16:colId xmlns:a16="http://schemas.microsoft.com/office/drawing/2014/main" val="3576588692"/>
                    </a:ext>
                  </a:extLst>
                </a:gridCol>
                <a:gridCol w="424377">
                  <a:extLst>
                    <a:ext uri="{9D8B030D-6E8A-4147-A177-3AD203B41FA5}">
                      <a16:colId xmlns:a16="http://schemas.microsoft.com/office/drawing/2014/main" val="36062342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Time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Sub-G1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G1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S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G2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0278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1.5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34.0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40.9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22.7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1598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0.5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0.9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36.6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40.7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21.0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84866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1.4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36.3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43.9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17.3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29514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2.4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30.5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45.4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20.7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8660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1.4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27.8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45.0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24.5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78961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1.2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27.9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43.0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27.0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6644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24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2.5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70.5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15.4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11.7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147158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3C3968-D1D9-499B-AD0B-8BD051D9E70E}"/>
              </a:ext>
            </a:extLst>
          </p:cNvPr>
          <p:cNvCxnSpPr/>
          <p:nvPr/>
        </p:nvCxnSpPr>
        <p:spPr>
          <a:xfrm flipV="1">
            <a:off x="33369" y="3533580"/>
            <a:ext cx="12192000" cy="650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C3B6E12-C029-4B79-AD44-F8A81F6832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956060"/>
              </p:ext>
            </p:extLst>
          </p:nvPr>
        </p:nvGraphicFramePr>
        <p:xfrm>
          <a:off x="990600" y="3848100"/>
          <a:ext cx="2563813" cy="308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0" name="Prism 8" r:id="rId7" imgW="2564166" imgH="3082919" progId="Prism8.Document">
                  <p:embed/>
                </p:oleObj>
              </mc:Choice>
              <mc:Fallback>
                <p:oleObj name="Prism 8" r:id="rId7" imgW="2564166" imgH="3082919" progId="Prism8.Document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D6EFA1C7-2407-4D7A-B78B-12A2B997FE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3848100"/>
                        <a:ext cx="2563813" cy="308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130EBFB-48B2-4B50-9BAB-E7E365C66B31}"/>
              </a:ext>
            </a:extLst>
          </p:cNvPr>
          <p:cNvSpPr txBox="1"/>
          <p:nvPr/>
        </p:nvSpPr>
        <p:spPr>
          <a:xfrm>
            <a:off x="33369" y="0"/>
            <a:ext cx="380181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New</a:t>
            </a:r>
            <a:r>
              <a:rPr lang="en-NZ" dirty="0"/>
              <a:t> </a:t>
            </a:r>
            <a:r>
              <a:rPr lang="en-NZ" dirty="0" err="1"/>
              <a:t>expt</a:t>
            </a:r>
            <a:r>
              <a:rPr lang="en-NZ" dirty="0"/>
              <a:t>: CC- 05 (</a:t>
            </a:r>
            <a:r>
              <a:rPr lang="en-NZ" u="sng" dirty="0"/>
              <a:t>2.5 x 10</a:t>
            </a:r>
            <a:r>
              <a:rPr lang="en-NZ" u="sng" baseline="30000" dirty="0"/>
              <a:t>5</a:t>
            </a:r>
            <a:r>
              <a:rPr lang="en-NZ" u="sng" dirty="0"/>
              <a:t> </a:t>
            </a:r>
            <a:r>
              <a:rPr lang="en-NZ" dirty="0"/>
              <a:t>cells/5 mL)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F79D2F-00C5-4C44-96C7-9DB45BF9665B}"/>
              </a:ext>
            </a:extLst>
          </p:cNvPr>
          <p:cNvSpPr txBox="1"/>
          <p:nvPr/>
        </p:nvSpPr>
        <p:spPr>
          <a:xfrm>
            <a:off x="33369" y="3597619"/>
            <a:ext cx="36128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dirty="0" err="1">
                <a:solidFill>
                  <a:srgbClr val="FF0000"/>
                </a:solidFill>
              </a:rPr>
              <a:t>Prev</a:t>
            </a:r>
            <a:r>
              <a:rPr lang="en-NZ" dirty="0"/>
              <a:t> </a:t>
            </a:r>
            <a:r>
              <a:rPr lang="en-NZ" dirty="0" err="1"/>
              <a:t>expt</a:t>
            </a:r>
            <a:r>
              <a:rPr lang="en-NZ" dirty="0"/>
              <a:t>: CC- 04 (</a:t>
            </a:r>
            <a:r>
              <a:rPr lang="en-NZ" u="sng" dirty="0"/>
              <a:t>5 x 10</a:t>
            </a:r>
            <a:r>
              <a:rPr lang="en-NZ" u="sng" baseline="30000" dirty="0"/>
              <a:t>5</a:t>
            </a:r>
            <a:r>
              <a:rPr lang="en-NZ" u="sng" dirty="0"/>
              <a:t> </a:t>
            </a:r>
            <a:r>
              <a:rPr lang="en-NZ" dirty="0"/>
              <a:t>cells/5 mL)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79CD973E-BEA2-49ED-8AE4-1B3060A39D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137465"/>
              </p:ext>
            </p:extLst>
          </p:nvPr>
        </p:nvGraphicFramePr>
        <p:xfrm>
          <a:off x="6850063" y="3862388"/>
          <a:ext cx="2563812" cy="308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1" name="Prism 8" r:id="rId9" imgW="2564166" imgH="3082919" progId="Prism8.Document">
                  <p:embed/>
                </p:oleObj>
              </mc:Choice>
              <mc:Fallback>
                <p:oleObj name="Prism 8" r:id="rId9" imgW="2564166" imgH="3082919" progId="Prism8.Document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A1F0B391-91BA-4624-BE10-7C833FC845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50063" y="3862388"/>
                        <a:ext cx="2563812" cy="308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53D2C28-328B-4829-94F4-9AEDF09B8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979150"/>
              </p:ext>
            </p:extLst>
          </p:nvPr>
        </p:nvGraphicFramePr>
        <p:xfrm>
          <a:off x="9559330" y="4799138"/>
          <a:ext cx="2053150" cy="1165294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410630">
                  <a:extLst>
                    <a:ext uri="{9D8B030D-6E8A-4147-A177-3AD203B41FA5}">
                      <a16:colId xmlns:a16="http://schemas.microsoft.com/office/drawing/2014/main" val="96190203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2011770981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3673841729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1964090602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2337304450"/>
                    </a:ext>
                  </a:extLst>
                </a:gridCol>
              </a:tblGrid>
              <a:tr h="456634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Rad (Gy)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Sub</a:t>
                      </a:r>
                    </a:p>
                    <a:p>
                      <a:pPr algn="ctr" fontAlgn="b"/>
                      <a:r>
                        <a:rPr lang="en-N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-G1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G1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S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G2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65767569"/>
                  </a:ext>
                </a:extLst>
              </a:tr>
              <a:tr h="176437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u="none" strike="noStrike" dirty="0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0.7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42.7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47.6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9.0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385731"/>
                  </a:ext>
                </a:extLst>
              </a:tr>
              <a:tr h="176437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2.1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30.1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53.4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14.4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7367338"/>
                  </a:ext>
                </a:extLst>
              </a:tr>
              <a:tr h="176437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2.7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33.3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41.0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23.0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945285"/>
                  </a:ext>
                </a:extLst>
              </a:tr>
              <a:tr h="176437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24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3.5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78.6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8.6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9.3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92571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709021D-D74F-4BD1-97E8-BB4E29D49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117149"/>
              </p:ext>
            </p:extLst>
          </p:nvPr>
        </p:nvGraphicFramePr>
        <p:xfrm>
          <a:off x="3459060" y="4835608"/>
          <a:ext cx="2211895" cy="110680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42379">
                  <a:extLst>
                    <a:ext uri="{9D8B030D-6E8A-4147-A177-3AD203B41FA5}">
                      <a16:colId xmlns:a16="http://schemas.microsoft.com/office/drawing/2014/main" val="2084537144"/>
                    </a:ext>
                  </a:extLst>
                </a:gridCol>
                <a:gridCol w="442379">
                  <a:extLst>
                    <a:ext uri="{9D8B030D-6E8A-4147-A177-3AD203B41FA5}">
                      <a16:colId xmlns:a16="http://schemas.microsoft.com/office/drawing/2014/main" val="4056861832"/>
                    </a:ext>
                  </a:extLst>
                </a:gridCol>
                <a:gridCol w="442379">
                  <a:extLst>
                    <a:ext uri="{9D8B030D-6E8A-4147-A177-3AD203B41FA5}">
                      <a16:colId xmlns:a16="http://schemas.microsoft.com/office/drawing/2014/main" val="1070843868"/>
                    </a:ext>
                  </a:extLst>
                </a:gridCol>
                <a:gridCol w="442379">
                  <a:extLst>
                    <a:ext uri="{9D8B030D-6E8A-4147-A177-3AD203B41FA5}">
                      <a16:colId xmlns:a16="http://schemas.microsoft.com/office/drawing/2014/main" val="1061518340"/>
                    </a:ext>
                  </a:extLst>
                </a:gridCol>
                <a:gridCol w="442379">
                  <a:extLst>
                    <a:ext uri="{9D8B030D-6E8A-4147-A177-3AD203B41FA5}">
                      <a16:colId xmlns:a16="http://schemas.microsoft.com/office/drawing/2014/main" val="381591688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Time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Sub-G1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G1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S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G2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6036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0.7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42.5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47.4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9.6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53160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48.3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10.7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28477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42.8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43.0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10.2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13564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57.3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32.2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6.6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2331113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DDDF16F2-0053-4D0D-A81C-793D712ADE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02311" y="4032059"/>
            <a:ext cx="804458" cy="7411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3C93C1-6FF3-4E21-AAD5-D4DA3064A93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89409" y="3666572"/>
            <a:ext cx="804458" cy="7411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B1D1791-EAAE-47DD-813A-F28BA89CA7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54872" y="184666"/>
            <a:ext cx="804458" cy="74111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976041-0A3B-47F8-BBCE-CB80A5DD0846}"/>
              </a:ext>
            </a:extLst>
          </p:cNvPr>
          <p:cNvCxnSpPr>
            <a:cxnSpLocks/>
          </p:cNvCxnSpPr>
          <p:nvPr/>
        </p:nvCxnSpPr>
        <p:spPr>
          <a:xfrm flipH="1" flipV="1">
            <a:off x="5469622" y="1199626"/>
            <a:ext cx="3822" cy="325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3A91D1C-5A8E-41A9-BDE3-B1A43A6D2D82}"/>
              </a:ext>
            </a:extLst>
          </p:cNvPr>
          <p:cNvSpPr txBox="1"/>
          <p:nvPr/>
        </p:nvSpPr>
        <p:spPr>
          <a:xfrm>
            <a:off x="4617239" y="490442"/>
            <a:ext cx="18965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/>
              <a:t>G2 fraction is ~2-fold higher at 0 h when cell seeding density is reduced by half (CC-05 vs CC-04)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72A7FE-CCF4-4F4A-82A0-F38492D0F7CA}"/>
              </a:ext>
            </a:extLst>
          </p:cNvPr>
          <p:cNvCxnSpPr/>
          <p:nvPr/>
        </p:nvCxnSpPr>
        <p:spPr>
          <a:xfrm>
            <a:off x="4418176" y="2868914"/>
            <a:ext cx="0" cy="31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C9EEB47-3C33-40D4-B3ED-CCFCBDF83A62}"/>
              </a:ext>
            </a:extLst>
          </p:cNvPr>
          <p:cNvSpPr txBox="1"/>
          <p:nvPr/>
        </p:nvSpPr>
        <p:spPr>
          <a:xfrm>
            <a:off x="3846837" y="3109985"/>
            <a:ext cx="22491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/>
              <a:t>Lower G1 % compared to CC-04 (below) but still higher than 0 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8A08F1-E427-4EDE-B9E7-D91C2B724218}"/>
              </a:ext>
            </a:extLst>
          </p:cNvPr>
          <p:cNvSpPr txBox="1"/>
          <p:nvPr/>
        </p:nvSpPr>
        <p:spPr>
          <a:xfrm>
            <a:off x="9157101" y="3149565"/>
            <a:ext cx="3118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24 h: increased G1 fraction, consistent with CC-04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615BBF-A595-410E-A845-0B279965F9BD}"/>
              </a:ext>
            </a:extLst>
          </p:cNvPr>
          <p:cNvCxnSpPr/>
          <p:nvPr/>
        </p:nvCxnSpPr>
        <p:spPr>
          <a:xfrm>
            <a:off x="10585905" y="2868914"/>
            <a:ext cx="0" cy="31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31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669BD3-3B4B-4E0C-BC98-EBE046724EE1}"/>
              </a:ext>
            </a:extLst>
          </p:cNvPr>
          <p:cNvSpPr txBox="1"/>
          <p:nvPr/>
        </p:nvSpPr>
        <p:spPr>
          <a:xfrm>
            <a:off x="119823" y="501516"/>
            <a:ext cx="244534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At the time of RT</a:t>
            </a:r>
          </a:p>
          <a:p>
            <a:r>
              <a:rPr lang="en-NZ" dirty="0">
                <a:solidFill>
                  <a:srgbClr val="FF0000"/>
                </a:solidFill>
              </a:rPr>
              <a:t>(5 h after trypsinisation)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32E55D2-BA1A-4AC9-9B41-1532EA545467}"/>
              </a:ext>
            </a:extLst>
          </p:cNvPr>
          <p:cNvSpPr/>
          <p:nvPr/>
        </p:nvSpPr>
        <p:spPr>
          <a:xfrm>
            <a:off x="1215913" y="3233770"/>
            <a:ext cx="10467358" cy="626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3F0726B-084D-45D7-A007-77F9B1BDD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224369"/>
              </p:ext>
            </p:extLst>
          </p:nvPr>
        </p:nvGraphicFramePr>
        <p:xfrm>
          <a:off x="7110700" y="4613088"/>
          <a:ext cx="3349035" cy="1841999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669807">
                  <a:extLst>
                    <a:ext uri="{9D8B030D-6E8A-4147-A177-3AD203B41FA5}">
                      <a16:colId xmlns:a16="http://schemas.microsoft.com/office/drawing/2014/main" val="96190203"/>
                    </a:ext>
                  </a:extLst>
                </a:gridCol>
                <a:gridCol w="669807">
                  <a:extLst>
                    <a:ext uri="{9D8B030D-6E8A-4147-A177-3AD203B41FA5}">
                      <a16:colId xmlns:a16="http://schemas.microsoft.com/office/drawing/2014/main" val="2011770981"/>
                    </a:ext>
                  </a:extLst>
                </a:gridCol>
                <a:gridCol w="669807">
                  <a:extLst>
                    <a:ext uri="{9D8B030D-6E8A-4147-A177-3AD203B41FA5}">
                      <a16:colId xmlns:a16="http://schemas.microsoft.com/office/drawing/2014/main" val="3673841729"/>
                    </a:ext>
                  </a:extLst>
                </a:gridCol>
                <a:gridCol w="669807">
                  <a:extLst>
                    <a:ext uri="{9D8B030D-6E8A-4147-A177-3AD203B41FA5}">
                      <a16:colId xmlns:a16="http://schemas.microsoft.com/office/drawing/2014/main" val="1964090602"/>
                    </a:ext>
                  </a:extLst>
                </a:gridCol>
                <a:gridCol w="669807">
                  <a:extLst>
                    <a:ext uri="{9D8B030D-6E8A-4147-A177-3AD203B41FA5}">
                      <a16:colId xmlns:a16="http://schemas.microsoft.com/office/drawing/2014/main" val="2337304450"/>
                    </a:ext>
                  </a:extLst>
                </a:gridCol>
              </a:tblGrid>
              <a:tr h="62279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600" b="0" u="none" strike="noStrike" dirty="0">
                          <a:effectLst/>
                          <a:latin typeface="Comic Sans MS" panose="030F0702030302020204" pitchFamily="66" charset="0"/>
                        </a:rPr>
                        <a:t>Rad (Gy)</a:t>
                      </a:r>
                      <a:endParaRPr lang="en-NZ" sz="16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Sub-G1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600" b="0" u="none" strike="noStrike" dirty="0">
                          <a:effectLst/>
                          <a:latin typeface="Comic Sans MS" panose="030F0702030302020204" pitchFamily="66" charset="0"/>
                        </a:rPr>
                        <a:t>G1</a:t>
                      </a:r>
                      <a:endParaRPr lang="en-NZ" sz="16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600" b="0" u="none" strike="noStrike" dirty="0">
                          <a:effectLst/>
                          <a:latin typeface="Comic Sans MS" panose="030F0702030302020204" pitchFamily="66" charset="0"/>
                        </a:rPr>
                        <a:t>S</a:t>
                      </a:r>
                      <a:endParaRPr lang="en-NZ" sz="16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600" b="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G2</a:t>
                      </a:r>
                      <a:endParaRPr lang="en-NZ" sz="1600" b="0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65767569"/>
                  </a:ext>
                </a:extLst>
              </a:tr>
              <a:tr h="224097">
                <a:tc>
                  <a:txBody>
                    <a:bodyPr/>
                    <a:lstStyle/>
                    <a:p>
                      <a:pPr algn="ctr" fontAlgn="b"/>
                      <a:r>
                        <a:rPr lang="en-NZ" sz="1600" b="0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n-NZ" sz="16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 dirty="0">
                          <a:effectLst/>
                          <a:latin typeface="Comic Sans MS" panose="030F0702030302020204" pitchFamily="66" charset="0"/>
                        </a:rPr>
                        <a:t>2.36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 dirty="0">
                          <a:effectLst/>
                          <a:latin typeface="Comic Sans MS" panose="030F0702030302020204" pitchFamily="66" charset="0"/>
                        </a:rPr>
                        <a:t>41.8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 dirty="0">
                          <a:effectLst/>
                          <a:latin typeface="Comic Sans MS" panose="030F0702030302020204" pitchFamily="66" charset="0"/>
                        </a:rPr>
                        <a:t>43.8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>
                          <a:effectLst/>
                          <a:latin typeface="Comic Sans MS" panose="030F0702030302020204" pitchFamily="66" charset="0"/>
                        </a:rPr>
                        <a:t>13.3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0385731"/>
                  </a:ext>
                </a:extLst>
              </a:tr>
              <a:tr h="224097">
                <a:tc>
                  <a:txBody>
                    <a:bodyPr/>
                    <a:lstStyle/>
                    <a:p>
                      <a:pPr algn="ctr" fontAlgn="b"/>
                      <a:r>
                        <a:rPr lang="en-NZ" sz="1600" b="0" u="none" strike="noStrike"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  <a:endParaRPr lang="en-NZ" sz="16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>
                          <a:effectLst/>
                          <a:latin typeface="Comic Sans MS" panose="030F0702030302020204" pitchFamily="66" charset="0"/>
                        </a:rPr>
                        <a:t>4.35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>
                          <a:effectLst/>
                          <a:latin typeface="Comic Sans MS" panose="030F0702030302020204" pitchFamily="66" charset="0"/>
                        </a:rPr>
                        <a:t>31.1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 dirty="0">
                          <a:effectLst/>
                          <a:latin typeface="Comic Sans MS" panose="030F0702030302020204" pitchFamily="66" charset="0"/>
                        </a:rPr>
                        <a:t>53.3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 dirty="0">
                          <a:effectLst/>
                          <a:latin typeface="Comic Sans MS" panose="030F0702030302020204" pitchFamily="66" charset="0"/>
                        </a:rPr>
                        <a:t>15.7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7367338"/>
                  </a:ext>
                </a:extLst>
              </a:tr>
              <a:tr h="224097">
                <a:tc>
                  <a:txBody>
                    <a:bodyPr/>
                    <a:lstStyle/>
                    <a:p>
                      <a:pPr algn="ctr" fontAlgn="b"/>
                      <a:r>
                        <a:rPr lang="en-NZ" sz="1600" b="0" u="none" strike="noStrike"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  <a:endParaRPr lang="en-NZ" sz="16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 dirty="0">
                          <a:effectLst/>
                          <a:latin typeface="Comic Sans MS" panose="030F0702030302020204" pitchFamily="66" charset="0"/>
                        </a:rPr>
                        <a:t>4.94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>
                          <a:effectLst/>
                          <a:latin typeface="Comic Sans MS" panose="030F0702030302020204" pitchFamily="66" charset="0"/>
                        </a:rPr>
                        <a:t>20.5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>
                          <a:effectLst/>
                          <a:latin typeface="Comic Sans MS" panose="030F0702030302020204" pitchFamily="66" charset="0"/>
                        </a:rPr>
                        <a:t>54.6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>
                          <a:effectLst/>
                          <a:latin typeface="Comic Sans MS" panose="030F0702030302020204" pitchFamily="66" charset="0"/>
                        </a:rPr>
                        <a:t>24.8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6945285"/>
                  </a:ext>
                </a:extLst>
              </a:tr>
              <a:tr h="224097">
                <a:tc>
                  <a:txBody>
                    <a:bodyPr/>
                    <a:lstStyle/>
                    <a:p>
                      <a:pPr algn="ctr" fontAlgn="b"/>
                      <a:r>
                        <a:rPr lang="en-NZ" sz="1600" b="0" u="none" strike="noStrike">
                          <a:effectLst/>
                          <a:latin typeface="Comic Sans MS" panose="030F0702030302020204" pitchFamily="66" charset="0"/>
                        </a:rPr>
                        <a:t>6</a:t>
                      </a:r>
                      <a:endParaRPr lang="en-NZ" sz="16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>
                          <a:effectLst/>
                          <a:latin typeface="Comic Sans MS" panose="030F0702030302020204" pitchFamily="66" charset="0"/>
                        </a:rPr>
                        <a:t>3.96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 dirty="0">
                          <a:effectLst/>
                          <a:latin typeface="Comic Sans MS" panose="030F0702030302020204" pitchFamily="66" charset="0"/>
                        </a:rPr>
                        <a:t>15.0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>
                          <a:effectLst/>
                          <a:latin typeface="Comic Sans MS" panose="030F0702030302020204" pitchFamily="66" charset="0"/>
                        </a:rPr>
                        <a:t>49.6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>
                          <a:effectLst/>
                          <a:latin typeface="Comic Sans MS" panose="030F0702030302020204" pitchFamily="66" charset="0"/>
                        </a:rPr>
                        <a:t>35.3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925711"/>
                  </a:ext>
                </a:extLst>
              </a:tr>
              <a:tr h="224097">
                <a:tc>
                  <a:txBody>
                    <a:bodyPr/>
                    <a:lstStyle/>
                    <a:p>
                      <a:pPr algn="ctr" fontAlgn="b"/>
                      <a:r>
                        <a:rPr lang="en-NZ" sz="1600" b="0" u="none" strike="noStrike">
                          <a:effectLst/>
                          <a:latin typeface="Comic Sans MS" panose="030F0702030302020204" pitchFamily="66" charset="0"/>
                        </a:rPr>
                        <a:t>8</a:t>
                      </a:r>
                      <a:endParaRPr lang="en-NZ" sz="16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>
                          <a:effectLst/>
                          <a:latin typeface="Comic Sans MS" panose="030F0702030302020204" pitchFamily="66" charset="0"/>
                        </a:rPr>
                        <a:t>4.31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>
                          <a:effectLst/>
                          <a:latin typeface="Comic Sans MS" panose="030F0702030302020204" pitchFamily="66" charset="0"/>
                        </a:rPr>
                        <a:t>12.3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>
                          <a:effectLst/>
                          <a:latin typeface="Comic Sans MS" panose="030F0702030302020204" pitchFamily="66" charset="0"/>
                        </a:rPr>
                        <a:t>31.7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 dirty="0">
                          <a:effectLst/>
                          <a:latin typeface="Comic Sans MS" panose="030F0702030302020204" pitchFamily="66" charset="0"/>
                        </a:rPr>
                        <a:t>56.0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1413639"/>
                  </a:ext>
                </a:extLst>
              </a:tr>
            </a:tbl>
          </a:graphicData>
        </a:graphic>
      </p:graphicFrame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2EA8626-056F-401E-9FE7-F3B2DA7207E7}"/>
              </a:ext>
            </a:extLst>
          </p:cNvPr>
          <p:cNvSpPr/>
          <p:nvPr/>
        </p:nvSpPr>
        <p:spPr>
          <a:xfrm>
            <a:off x="110817" y="3575631"/>
            <a:ext cx="11961359" cy="3201405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306980-A433-4C08-BE02-6767CE68412F}"/>
              </a:ext>
            </a:extLst>
          </p:cNvPr>
          <p:cNvSpPr txBox="1"/>
          <p:nvPr/>
        </p:nvSpPr>
        <p:spPr>
          <a:xfrm>
            <a:off x="119823" y="3474225"/>
            <a:ext cx="23150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00B050"/>
                </a:solidFill>
                <a:latin typeface="Comic Sans MS" panose="030F0702030302020204" pitchFamily="66" charset="0"/>
              </a:rPr>
              <a:t>18 h after radiation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E4DB7B-29E4-425E-9387-976844BB2963}"/>
              </a:ext>
            </a:extLst>
          </p:cNvPr>
          <p:cNvSpPr txBox="1"/>
          <p:nvPr/>
        </p:nvSpPr>
        <p:spPr>
          <a:xfrm>
            <a:off x="10202638" y="494492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3866CA-CD79-4357-B3EC-5B8CC792D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927" y="714643"/>
            <a:ext cx="2450258" cy="2411973"/>
          </a:xfrm>
          <a:prstGeom prst="rect">
            <a:avLst/>
          </a:prstGeom>
        </p:spPr>
      </p:pic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5239BF8E-4439-4EBB-AD5C-3908D1C8D5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809892"/>
              </p:ext>
            </p:extLst>
          </p:nvPr>
        </p:nvGraphicFramePr>
        <p:xfrm>
          <a:off x="3924587" y="3575631"/>
          <a:ext cx="3186113" cy="319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8" name="Prism 8" r:id="rId4" imgW="3186481" imgH="3192766" progId="Prism8.Document">
                  <p:embed/>
                </p:oleObj>
              </mc:Choice>
              <mc:Fallback>
                <p:oleObj name="Prism 8" r:id="rId4" imgW="3186481" imgH="3192766" progId="Prism8.Document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5239BF8E-4439-4EBB-AD5C-3908D1C8D5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24587" y="3575631"/>
                        <a:ext cx="3186113" cy="3192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28537033-39BF-4827-A2F2-006BC45CE0E9}"/>
              </a:ext>
            </a:extLst>
          </p:cNvPr>
          <p:cNvSpPr/>
          <p:nvPr/>
        </p:nvSpPr>
        <p:spPr>
          <a:xfrm>
            <a:off x="-1" y="0"/>
            <a:ext cx="1219200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NZ" sz="2000" b="1" dirty="0">
                <a:latin typeface="Comic Sans MS" panose="030F0702030302020204" pitchFamily="66" charset="0"/>
              </a:rPr>
              <a:t>Another </a:t>
            </a:r>
            <a:r>
              <a:rPr lang="en-NZ" sz="2000" b="1" dirty="0" err="1">
                <a:latin typeface="Comic Sans MS" panose="030F0702030302020204" pitchFamily="66" charset="0"/>
              </a:rPr>
              <a:t>prev</a:t>
            </a:r>
            <a:r>
              <a:rPr lang="en-NZ" sz="2000" b="1" dirty="0">
                <a:latin typeface="Comic Sans MS" panose="030F0702030302020204" pitchFamily="66" charset="0"/>
              </a:rPr>
              <a:t> cell cycle </a:t>
            </a:r>
            <a:r>
              <a:rPr lang="en-NZ" sz="2000" b="1" dirty="0" err="1">
                <a:latin typeface="Comic Sans MS" panose="030F0702030302020204" pitchFamily="66" charset="0"/>
              </a:rPr>
              <a:t>expt</a:t>
            </a:r>
            <a:r>
              <a:rPr lang="en-NZ" sz="2000" b="1" dirty="0">
                <a:latin typeface="Comic Sans MS" panose="030F0702030302020204" pitchFamily="66" charset="0"/>
              </a:rPr>
              <a:t> (CA-121); standard 24-well plates format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859534B-B74F-4B0F-B300-4C36FEC4EA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968958"/>
              </p:ext>
            </p:extLst>
          </p:nvPr>
        </p:nvGraphicFramePr>
        <p:xfrm>
          <a:off x="748417" y="3860410"/>
          <a:ext cx="2975542" cy="2806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9" name="Prism 8" r:id="rId6" imgW="3306766" imgH="3119294" progId="Prism8.Document">
                  <p:embed/>
                </p:oleObj>
              </mc:Choice>
              <mc:Fallback>
                <p:oleObj name="Prism 8" r:id="rId6" imgW="3306766" imgH="3119294" progId="Prism8.Document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859534B-B74F-4B0F-B300-4C36FEC4EA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8417" y="3860410"/>
                        <a:ext cx="2975542" cy="2806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23E289C-781A-4038-8732-05938939C7D8}"/>
              </a:ext>
            </a:extLst>
          </p:cNvPr>
          <p:cNvSpPr txBox="1"/>
          <p:nvPr/>
        </p:nvSpPr>
        <p:spPr>
          <a:xfrm>
            <a:off x="7217469" y="4115415"/>
            <a:ext cx="3990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rgbClr val="FF0000"/>
                </a:solidFill>
                <a:highlight>
                  <a:srgbClr val="FFFF00"/>
                </a:highlight>
              </a:rPr>
              <a:t>18 h after RT: accumulation of G2 cells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AD0DC2D-BBE9-41CD-BA4D-C52809873993}"/>
              </a:ext>
            </a:extLst>
          </p:cNvPr>
          <p:cNvSpPr/>
          <p:nvPr/>
        </p:nvSpPr>
        <p:spPr>
          <a:xfrm>
            <a:off x="110817" y="457486"/>
            <a:ext cx="11961359" cy="2926289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62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D609A1-D60E-4097-8E60-B07A2E2917D5}"/>
              </a:ext>
            </a:extLst>
          </p:cNvPr>
          <p:cNvSpPr/>
          <p:nvPr/>
        </p:nvSpPr>
        <p:spPr>
          <a:xfrm>
            <a:off x="-1" y="0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NZ" sz="2400" b="1" dirty="0">
                <a:latin typeface="Comic Sans MS" panose="030F0702030302020204" pitchFamily="66" charset="0"/>
              </a:rPr>
              <a:t>Future plan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5492C4-59A3-4FF1-9CD0-445DF45F4417}"/>
              </a:ext>
            </a:extLst>
          </p:cNvPr>
          <p:cNvSpPr txBox="1"/>
          <p:nvPr/>
        </p:nvSpPr>
        <p:spPr>
          <a:xfrm>
            <a:off x="192946" y="578841"/>
            <a:ext cx="1085265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>
                <a:latin typeface="Comic Sans MS" panose="030F0702030302020204" pitchFamily="66" charset="0"/>
              </a:rPr>
              <a:t>I will do cell cycle + clonogenic assay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>
                <a:latin typeface="Comic Sans MS" panose="030F0702030302020204" pitchFamily="66" charset="0"/>
              </a:rPr>
              <a:t>2.5 x 10</a:t>
            </a:r>
            <a:r>
              <a:rPr lang="en-NZ" sz="1600" baseline="30000" dirty="0">
                <a:latin typeface="Comic Sans MS" panose="030F0702030302020204" pitchFamily="66" charset="0"/>
              </a:rPr>
              <a:t>5 </a:t>
            </a:r>
            <a:r>
              <a:rPr lang="en-NZ" sz="1600" dirty="0">
                <a:latin typeface="Comic Sans MS" panose="030F0702030302020204" pitchFamily="66" charset="0"/>
              </a:rPr>
              <a:t>cells/p60/5mL on day 0 (treatment on the next day)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>
                <a:latin typeface="Comic Sans MS" panose="030F0702030302020204" pitchFamily="66" charset="0"/>
              </a:rPr>
              <a:t>±SN39536? Add drug 30 min before 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 err="1">
                <a:latin typeface="Comic Sans MS" panose="030F0702030302020204" pitchFamily="66" charset="0"/>
              </a:rPr>
              <a:t>EdU</a:t>
            </a:r>
            <a:r>
              <a:rPr lang="en-NZ" sz="1600" dirty="0">
                <a:latin typeface="Comic Sans MS" panose="030F0702030302020204" pitchFamily="66" charset="0"/>
              </a:rPr>
              <a:t> addition?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1600" dirty="0">
                <a:latin typeface="Comic Sans MS" panose="030F0702030302020204" pitchFamily="66" charset="0"/>
              </a:rPr>
              <a:t>30 min treatment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1600" dirty="0">
                <a:latin typeface="Comic Sans MS" panose="030F0702030302020204" pitchFamily="66" charset="0"/>
              </a:rPr>
              <a:t>Can’t replace media if SN39536 is added before 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1600" dirty="0">
                <a:latin typeface="Comic Sans MS" panose="030F0702030302020204" pitchFamily="66" charset="0"/>
              </a:rPr>
              <a:t>I added 100 </a:t>
            </a:r>
            <a:r>
              <a:rPr lang="en-NZ" sz="1600" dirty="0" err="1">
                <a:latin typeface="Comic Sans MS" panose="030F0702030302020204" pitchFamily="66" charset="0"/>
              </a:rPr>
              <a:t>uL</a:t>
            </a:r>
            <a:r>
              <a:rPr lang="en-NZ" sz="1600" dirty="0">
                <a:latin typeface="Comic Sans MS" panose="030F0702030302020204" pitchFamily="66" charset="0"/>
              </a:rPr>
              <a:t> </a:t>
            </a:r>
            <a:r>
              <a:rPr lang="en-NZ" sz="1600" dirty="0" err="1">
                <a:latin typeface="Comic Sans MS" panose="030F0702030302020204" pitchFamily="66" charset="0"/>
              </a:rPr>
              <a:t>EdU</a:t>
            </a:r>
            <a:r>
              <a:rPr lang="en-NZ" sz="1600" dirty="0">
                <a:latin typeface="Comic Sans MS" panose="030F0702030302020204" pitchFamily="66" charset="0"/>
              </a:rPr>
              <a:t> to 5 mL media in CC-04 (no need to replace media)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>
                <a:latin typeface="Comic Sans MS" panose="030F0702030302020204" pitchFamily="66" charset="0"/>
              </a:rPr>
              <a:t>Clonogenic assay: 18 h after 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>
                <a:latin typeface="Comic Sans MS" panose="030F0702030302020204" pitchFamily="66" charset="0"/>
              </a:rPr>
              <a:t>Radiation: 0, 2, 4, 6, 8 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>
                <a:latin typeface="Comic Sans MS" panose="030F0702030302020204" pitchFamily="66" charset="0"/>
              </a:rPr>
              <a:t>Time points: 0, 8, 12, 18, 24 h (later time points needed to confirm G2 accumulation at 18 h post-RT (CA-121))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1600" dirty="0">
              <a:latin typeface="Comic Sans MS" panose="030F0702030302020204" pitchFamily="66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6BCEA6-B60D-4120-A839-4982C05DD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281078"/>
              </p:ext>
            </p:extLst>
          </p:nvPr>
        </p:nvGraphicFramePr>
        <p:xfrm>
          <a:off x="1160477" y="3561185"/>
          <a:ext cx="4125148" cy="129730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31287">
                  <a:extLst>
                    <a:ext uri="{9D8B030D-6E8A-4147-A177-3AD203B41FA5}">
                      <a16:colId xmlns:a16="http://schemas.microsoft.com/office/drawing/2014/main" val="2084537144"/>
                    </a:ext>
                  </a:extLst>
                </a:gridCol>
                <a:gridCol w="1031287">
                  <a:extLst>
                    <a:ext uri="{9D8B030D-6E8A-4147-A177-3AD203B41FA5}">
                      <a16:colId xmlns:a16="http://schemas.microsoft.com/office/drawing/2014/main" val="4056861832"/>
                    </a:ext>
                  </a:extLst>
                </a:gridCol>
                <a:gridCol w="1031287">
                  <a:extLst>
                    <a:ext uri="{9D8B030D-6E8A-4147-A177-3AD203B41FA5}">
                      <a16:colId xmlns:a16="http://schemas.microsoft.com/office/drawing/2014/main" val="1070843868"/>
                    </a:ext>
                  </a:extLst>
                </a:gridCol>
                <a:gridCol w="1031287">
                  <a:extLst>
                    <a:ext uri="{9D8B030D-6E8A-4147-A177-3AD203B41FA5}">
                      <a16:colId xmlns:a16="http://schemas.microsoft.com/office/drawing/2014/main" val="10615183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Samples:</a:t>
                      </a:r>
                    </a:p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Time after RT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Radiation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EdU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fixing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6036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 h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11am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11am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11:30am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53160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 h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11am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7pm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7:30pm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28477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12 h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7pm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7am (next day)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7:30am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23311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18 h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2pm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8am (next day)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8:30am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39256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24 h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1pm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1pm (next day)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1:30pm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485767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49A9D6-E645-4308-BFA1-68F570559983}"/>
              </a:ext>
            </a:extLst>
          </p:cNvPr>
          <p:cNvCxnSpPr/>
          <p:nvPr/>
        </p:nvCxnSpPr>
        <p:spPr>
          <a:xfrm>
            <a:off x="5108895" y="4572000"/>
            <a:ext cx="453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E69FCDF-FE61-4819-B8FB-FA98050126DE}"/>
              </a:ext>
            </a:extLst>
          </p:cNvPr>
          <p:cNvSpPr txBox="1"/>
          <p:nvPr/>
        </p:nvSpPr>
        <p:spPr>
          <a:xfrm>
            <a:off x="5521577" y="4387334"/>
            <a:ext cx="177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Clonogenic assay</a:t>
            </a:r>
          </a:p>
        </p:txBody>
      </p:sp>
    </p:spTree>
    <p:extLst>
      <p:ext uri="{BB962C8B-B14F-4D97-AF65-F5344CB8AC3E}">
        <p14:creationId xmlns:p14="http://schemas.microsoft.com/office/powerpoint/2010/main" val="1578054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45029</TotalTime>
  <Words>1227</Words>
  <Application>Microsoft Office PowerPoint</Application>
  <PresentationFormat>Widescreen</PresentationFormat>
  <Paragraphs>526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Comic Sans MS</vt:lpstr>
      <vt:lpstr>Office Theme</vt:lpstr>
      <vt:lpstr>Prism 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 Rong Hong</dc:creator>
  <cp:lastModifiedBy>Cho Rong Hong</cp:lastModifiedBy>
  <cp:revision>208</cp:revision>
  <dcterms:created xsi:type="dcterms:W3CDTF">2021-11-29T03:50:41Z</dcterms:created>
  <dcterms:modified xsi:type="dcterms:W3CDTF">2022-01-17T21:58:39Z</dcterms:modified>
</cp:coreProperties>
</file>