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3CFE2-5875-4F88-990D-3A465D1D39B7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60581-DE55-437E-A9E8-F3608FE739F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259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No further increase in SER from 10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to 50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SN39536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PE and SF decreased at 30 and 50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SN39536 without radiation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10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SN39536 can inhibit NHEJ completely without causing drug alone cytotoxicity?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I didn’t check cell viability after 18 h incubation but no signs of cell death (no floating cells or rounded cells) at high drug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conc</a:t>
            </a: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 and cell counting (coulter, 18 h post RT) was similar to 0 </a:t>
            </a:r>
            <a:r>
              <a:rPr lang="en-NZ" sz="1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uM</a:t>
            </a:r>
            <a:endParaRPr lang="en-NZ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Repeat assay? (n=3)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60581-DE55-437E-A9E8-F3608FE739F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04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7531-5CF0-48F5-8495-F3E43C1B9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D0A8-4660-4180-9407-70694EEF3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4428-2D11-4880-8D40-27829B85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0B61-15C4-45F3-9FEB-FF32E828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8A993-E974-4D06-A12E-E3FBB830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926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ACD8-F7D2-4196-AAB6-631FEF86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05F6C-1E57-498C-9F9B-84993BCDC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79635-83D7-4582-A1C8-FF2F9DAC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563E-49BC-4488-A766-ED77075A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15FF2-CB2C-4DA8-AE41-E6FC58E0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157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9F753-09D9-4DA6-99D7-5C307CD87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3D72-4C83-444B-ADBE-94A6980F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A983-FC72-47E0-BEC6-D5A0700A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7C0C-BB73-4367-A0F9-6E75C314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98D75-F608-4ADB-931F-0028C449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64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425E-6248-4B3C-8AF6-084D8A22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E310-4A8F-437C-867C-7A3CD3CE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A50EF-AF28-4C2B-908F-A5309383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EEBB-8C2C-4EBD-B5E9-5C16B07E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DD3B-EC1D-41CC-8BAC-A323C95E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20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022D-2BC4-4214-9506-B0F2ACB3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551F1-56B1-4937-8D66-16FCF2202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9BB0-900E-4D8D-B001-E7ACD517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5585-DA74-40A2-9A44-7A0F168B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56CB0-A3FE-450C-AEC8-673F7A46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414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8007-DE56-448D-BDFF-D5413F2D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B64A-4F93-4DB2-93CA-B664AEE39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4BF99-4C61-4E1D-80B4-96081280B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FD8C-895A-4B80-B3BF-F7B80628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27A1-DAD7-4F00-8DE1-79B360C2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5BF98-CC26-4AE6-B301-34854F71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430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7505-0C14-4AA7-9CE2-56CE6937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B8CBE-BE8C-43F0-A89F-E9ED1C9F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2B5C-FD47-48B7-B837-3F010CA9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F138E-8690-439B-B426-B3BBADE4F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9EC6B-5F49-4BAD-9AC9-C7E7F502D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EFF94-6C33-4E38-AC21-85A12F2F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DF73A-47F3-460D-8A5F-12A1760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D2148-7619-4783-A56A-693BE18C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797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FF99-2306-4470-9614-723283E9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88BC9-0413-4FC8-BF24-F576701A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62AAE-206C-4231-9141-BACA6F4A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47F05-2569-4A74-9EA5-D17EE419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385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2453-60CC-442A-BE4A-2A02C324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3574A-8865-4FEC-B057-5F337CE5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668A6-6F10-4196-8F63-08907AA1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43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AD1C-D66A-41FF-9741-7F98CB0F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DB14-CD15-476C-A4E1-2F198296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BECF6-A47E-45A9-8AA9-896412720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C0821-9D35-4EA9-9F56-1BBAF9FF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A7E7-9F4F-48DB-9421-8694FF7B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1B78D-8F71-4168-B6F1-0B3C619E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85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AABE-0358-40BB-96C8-6947AE59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49176A-B4B4-4F2C-B039-84E4FF30F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DBDC5-686C-424E-9BB8-0F096D61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ADB22-21AA-4663-B15F-0CF6AC1A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5C27E-0A70-40DA-AFCB-AA270DB2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BB0B3-CAFF-4467-B3B9-21F94FDD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0191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1A1A5-E02D-49F0-A1B0-5CB15C21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C4BA-5FD1-469D-A559-D33CC1010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253D-53A0-4372-AF2A-5BC2FF0B4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AFFA-82F6-4F1A-9A72-D89A2E60E2BD}" type="datetimeFigureOut">
              <a:rPr lang="en-NZ" smtClean="0"/>
              <a:t>4/12/2021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A2DD-1967-48DE-9448-0BAA88D33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6D6E-1CCC-4268-B860-D54158633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33BD-5A95-403B-82DE-33BC4811700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701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11A3-C85F-419A-9E3F-A37993E5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7201"/>
            <a:ext cx="12192000" cy="110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Cho-CA-123 and -124</a:t>
            </a:r>
            <a:endParaRPr lang="en-NZ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47EF4-2DE5-4641-9492-71329DDC474C}"/>
              </a:ext>
            </a:extLst>
          </p:cNvPr>
          <p:cNvSpPr txBox="1"/>
          <p:nvPr/>
        </p:nvSpPr>
        <p:spPr>
          <a:xfrm>
            <a:off x="204131" y="2644170"/>
            <a:ext cx="119878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Aim: to identify conc that induces max </a:t>
            </a:r>
            <a:r>
              <a:rPr lang="en-US" sz="1600" dirty="0" err="1">
                <a:latin typeface="Comic Sans MS" panose="030F0702030302020204" pitchFamily="66" charset="0"/>
              </a:rPr>
              <a:t>radiosensitsation</a:t>
            </a:r>
            <a:endParaRPr lang="en-NZ" sz="1600" dirty="0">
              <a:latin typeface="Comic Sans MS" panose="030F0702030302020204" pitchFamily="66" charset="0"/>
            </a:endParaRPr>
          </a:p>
          <a:p>
            <a:endParaRPr lang="en-NZ" sz="1600" b="1" u="sng" dirty="0">
              <a:latin typeface="Comic Sans MS" panose="030F0702030302020204" pitchFamily="66" charset="0"/>
            </a:endParaRPr>
          </a:p>
          <a:p>
            <a:r>
              <a:rPr lang="en-NZ" sz="1600" b="1" u="sng" dirty="0">
                <a:latin typeface="Comic Sans MS" panose="030F0702030302020204" pitchFamily="66" charset="0"/>
              </a:rPr>
              <a:t>Methods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Plate </a:t>
            </a:r>
            <a:r>
              <a:rPr lang="en-NZ" sz="1600" b="1" dirty="0">
                <a:latin typeface="Comic Sans MS" panose="030F0702030302020204" pitchFamily="66" charset="0"/>
              </a:rPr>
              <a:t>1 x 10</a:t>
            </a:r>
            <a:r>
              <a:rPr lang="en-NZ" sz="1600" b="1" baseline="30000" dirty="0">
                <a:latin typeface="Comic Sans MS" panose="030F0702030302020204" pitchFamily="66" charset="0"/>
              </a:rPr>
              <a:t>5</a:t>
            </a:r>
            <a:r>
              <a:rPr lang="en-NZ" sz="1600" b="1" dirty="0">
                <a:latin typeface="Comic Sans MS" panose="030F0702030302020204" pitchFamily="66" charset="0"/>
              </a:rPr>
              <a:t> cells/500 µL/well </a:t>
            </a:r>
            <a:r>
              <a:rPr lang="en-NZ" sz="1600" dirty="0">
                <a:latin typeface="Comic Sans MS" panose="030F0702030302020204" pitchFamily="66" charset="0"/>
              </a:rPr>
              <a:t>in </a:t>
            </a:r>
            <a:r>
              <a:rPr lang="en-NZ" sz="1600" b="1" dirty="0">
                <a:latin typeface="Comic Sans MS" panose="030F0702030302020204" pitchFamily="66" charset="0"/>
              </a:rPr>
              <a:t>24-well plates </a:t>
            </a:r>
            <a:r>
              <a:rPr lang="en-NZ" sz="1600" dirty="0">
                <a:latin typeface="Comic Sans MS" panose="030F0702030302020204" pitchFamily="66" charset="0"/>
              </a:rPr>
              <a:t>under oxia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Incubate plates for 2 h for cell attachment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Add </a:t>
            </a:r>
            <a:r>
              <a:rPr lang="en-NZ" sz="1600" dirty="0">
                <a:highlight>
                  <a:srgbClr val="FFFF00"/>
                </a:highlight>
                <a:latin typeface="Comic Sans MS" panose="030F0702030302020204" pitchFamily="66" charset="0"/>
              </a:rPr>
              <a:t>0, 0.3, 1, 3, 10, 30, 50 µM SN39536</a:t>
            </a:r>
            <a:r>
              <a:rPr lang="en-NZ" sz="1600" dirty="0">
                <a:latin typeface="Comic Sans MS" panose="030F0702030302020204" pitchFamily="66" charset="0"/>
              </a:rPr>
              <a:t> (</a:t>
            </a:r>
            <a:r>
              <a:rPr lang="en-NZ" sz="1600" b="1" dirty="0">
                <a:latin typeface="Comic Sans MS" panose="030F0702030302020204" pitchFamily="66" charset="0"/>
              </a:rPr>
              <a:t>50 µL/well, total 500 µL</a:t>
            </a:r>
            <a:r>
              <a:rPr lang="en-NZ" sz="1600" dirty="0">
                <a:latin typeface="Comic Sans MS" panose="030F0702030302020204" pitchFamily="66" charset="0"/>
              </a:rPr>
              <a:t>) and incubate plates for </a:t>
            </a:r>
            <a:r>
              <a:rPr lang="en-NZ" sz="1600" b="1" dirty="0">
                <a:latin typeface="Comic Sans MS" panose="030F0702030302020204" pitchFamily="66" charset="0"/>
              </a:rPr>
              <a:t>3 h </a:t>
            </a:r>
            <a:r>
              <a:rPr lang="en-NZ" sz="1600" dirty="0">
                <a:latin typeface="Comic Sans MS" panose="030F0702030302020204" pitchFamily="66" charset="0"/>
              </a:rPr>
              <a:t>before radiation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Immediately after radiation, incubate plates for </a:t>
            </a:r>
            <a:r>
              <a:rPr lang="en-NZ" sz="1600" u="sng" dirty="0">
                <a:latin typeface="Comic Sans MS" panose="030F0702030302020204" pitchFamily="66" charset="0"/>
              </a:rPr>
              <a:t>18 </a:t>
            </a:r>
            <a:r>
              <a:rPr lang="en-NZ" sz="1600" dirty="0">
                <a:latin typeface="Comic Sans MS" panose="030F0702030302020204" pitchFamily="66" charset="0"/>
              </a:rPr>
              <a:t>h</a:t>
            </a:r>
            <a:endParaRPr lang="en-NZ" sz="1600" b="1" dirty="0"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Cells are washed with PBS (drug is removed) and </a:t>
            </a:r>
            <a:r>
              <a:rPr lang="en-NZ" sz="1600" dirty="0" err="1">
                <a:latin typeface="Comic Sans MS" panose="030F0702030302020204" pitchFamily="66" charset="0"/>
              </a:rPr>
              <a:t>trypsinised</a:t>
            </a:r>
            <a:r>
              <a:rPr lang="en-NZ" sz="1600" dirty="0">
                <a:latin typeface="Comic Sans MS" panose="030F0702030302020204" pitchFamily="66" charset="0"/>
              </a:rPr>
              <a:t> from plates.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Cells are counted, diluted and plated at 50000, 10000, 1000, 100 and 50 cells/well in 6-well plates.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Plates are incubated for 10 days to allow colony formation. Colonies with more than 50 cells are counted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Plating efficiency (PE) = number of colonies/number of cells plated </a:t>
            </a:r>
          </a:p>
          <a:p>
            <a:pPr marL="342900" indent="-342900">
              <a:buFont typeface="+mj-lt"/>
              <a:buAutoNum type="arabicPeriod"/>
            </a:pPr>
            <a:r>
              <a:rPr lang="en-NZ" sz="1600" dirty="0">
                <a:latin typeface="Comic Sans MS" panose="030F0702030302020204" pitchFamily="66" charset="0"/>
              </a:rPr>
              <a:t>Surviving fraction (SF) = PE (drug)/PE (no drug, no rad)</a:t>
            </a:r>
          </a:p>
          <a:p>
            <a:pPr marL="342900" indent="-342900">
              <a:buFont typeface="+mj-lt"/>
              <a:buAutoNum type="arabicPeriod"/>
            </a:pPr>
            <a:endParaRPr lang="en-NZ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5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F9888F6-BAA2-457F-A635-4363F4F15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279062"/>
              </p:ext>
            </p:extLst>
          </p:nvPr>
        </p:nvGraphicFramePr>
        <p:xfrm>
          <a:off x="221371" y="3361587"/>
          <a:ext cx="5183399" cy="349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Prism 9" r:id="rId4" imgW="4486931" imgH="3025476" progId="Prism9.Document">
                  <p:embed/>
                </p:oleObj>
              </mc:Choice>
              <mc:Fallback>
                <p:oleObj name="Prism 9" r:id="rId4" imgW="4486931" imgH="3025476" progId="Prism9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F9888F6-BAA2-457F-A635-4363F4F15F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1371" y="3361587"/>
                        <a:ext cx="5183399" cy="3496413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A9CA4A-6B8A-465D-AE36-5468A7B4869F}"/>
              </a:ext>
            </a:extLst>
          </p:cNvPr>
          <p:cNvSpPr txBox="1"/>
          <p:nvPr/>
        </p:nvSpPr>
        <p:spPr>
          <a:xfrm flipH="1">
            <a:off x="130942" y="2992255"/>
            <a:ext cx="103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Radiation survival curves normalised to SF = 1 at zero radiation dose (correction for drug toxicity)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907BEE6-D870-4CE9-9EAE-BBB825864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102761"/>
              </p:ext>
            </p:extLst>
          </p:nvPr>
        </p:nvGraphicFramePr>
        <p:xfrm>
          <a:off x="5543550" y="4075113"/>
          <a:ext cx="2811463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Prism 8" r:id="rId6" imgW="2811219" imgH="2707638" progId="Prism8.Document">
                  <p:embed/>
                </p:oleObj>
              </mc:Choice>
              <mc:Fallback>
                <p:oleObj name="Prism 8" r:id="rId6" imgW="2811219" imgH="2707638" progId="Prism8.Document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907BEE6-D870-4CE9-9EAE-BBB825864E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3550" y="4075113"/>
                        <a:ext cx="2811463" cy="270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1BA1029-E2FE-47F6-8FCD-23CAB803D8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60338"/>
              </p:ext>
            </p:extLst>
          </p:nvPr>
        </p:nvGraphicFramePr>
        <p:xfrm>
          <a:off x="9114922" y="3759235"/>
          <a:ext cx="27813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Prism 8" r:id="rId8" imgW="2780968" imgH="3027815" progId="Prism8.Document">
                  <p:embed/>
                </p:oleObj>
              </mc:Choice>
              <mc:Fallback>
                <p:oleObj name="Prism 8" r:id="rId8" imgW="2780968" imgH="3027815" progId="Prism8.Document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867CC22-D6F5-4B9C-A461-63CD868911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4922" y="3759235"/>
                        <a:ext cx="278130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A8C3586-4286-4B71-BB3A-9CA158CD7427}"/>
              </a:ext>
            </a:extLst>
          </p:cNvPr>
          <p:cNvSpPr txBox="1"/>
          <p:nvPr/>
        </p:nvSpPr>
        <p:spPr>
          <a:xfrm>
            <a:off x="6884977" y="38225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SER10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6CC70-C26C-4583-92FF-856EB863D7B7}"/>
              </a:ext>
            </a:extLst>
          </p:cNvPr>
          <p:cNvSpPr txBox="1"/>
          <p:nvPr/>
        </p:nvSpPr>
        <p:spPr>
          <a:xfrm>
            <a:off x="10183208" y="3822500"/>
            <a:ext cx="6447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SER1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AD7A6-2BFB-43EC-AA31-3EB90DCCFAEA}"/>
              </a:ext>
            </a:extLst>
          </p:cNvPr>
          <p:cNvSpPr txBox="1"/>
          <p:nvPr/>
        </p:nvSpPr>
        <p:spPr>
          <a:xfrm>
            <a:off x="6256962" y="3525824"/>
            <a:ext cx="25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SER similar to Way’s data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3658B83-1C0D-4A88-B7F1-9281046BE572}"/>
              </a:ext>
            </a:extLst>
          </p:cNvPr>
          <p:cNvSpPr txBox="1">
            <a:spLocks/>
          </p:cNvSpPr>
          <p:nvPr/>
        </p:nvSpPr>
        <p:spPr>
          <a:xfrm>
            <a:off x="0" y="-64788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Comic Sans MS" panose="030F0702030302020204" pitchFamily="66" charset="0"/>
              </a:rPr>
              <a:t>Cho-CA-123 result</a:t>
            </a:r>
            <a:endParaRPr lang="en-NZ" sz="3200" dirty="0">
              <a:latin typeface="Comic Sans MS" panose="030F0702030302020204" pitchFamily="66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0B180B9-1EE6-4416-A034-4932BE3BD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976338"/>
              </p:ext>
            </p:extLst>
          </p:nvPr>
        </p:nvGraphicFramePr>
        <p:xfrm>
          <a:off x="1027499" y="711318"/>
          <a:ext cx="2411877" cy="21438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3959">
                  <a:extLst>
                    <a:ext uri="{9D8B030D-6E8A-4147-A177-3AD203B41FA5}">
                      <a16:colId xmlns:a16="http://schemas.microsoft.com/office/drawing/2014/main" val="1267647847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val="1767373210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val="1255813548"/>
                    </a:ext>
                  </a:extLst>
                </a:gridCol>
              </a:tblGrid>
              <a:tr h="21463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NZ" sz="14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 Gy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en-NZ" sz="1100" u="none" strike="noStrike" dirty="0">
                          <a:effectLst/>
                        </a:rPr>
                        <a:t>0 Gy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588360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SN39536 </a:t>
                      </a:r>
                      <a:r>
                        <a:rPr lang="en-NZ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uM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PE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SF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5964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85766965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899720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3265025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4770399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0.864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5731326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0.328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9786258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0.290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949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6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11A3-C85F-419A-9E3F-A37993E53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686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omic Sans MS" panose="030F0702030302020204" pitchFamily="66" charset="0"/>
              </a:rPr>
              <a:t>Cho-CA-124 result</a:t>
            </a:r>
            <a:endParaRPr lang="en-NZ" sz="28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815116-95D8-402B-B31E-48E4D02FE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326"/>
              </p:ext>
            </p:extLst>
          </p:nvPr>
        </p:nvGraphicFramePr>
        <p:xfrm>
          <a:off x="893276" y="518371"/>
          <a:ext cx="2411877" cy="21438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3959">
                  <a:extLst>
                    <a:ext uri="{9D8B030D-6E8A-4147-A177-3AD203B41FA5}">
                      <a16:colId xmlns:a16="http://schemas.microsoft.com/office/drawing/2014/main" val="1267647847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val="1767373210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val="1255813548"/>
                    </a:ext>
                  </a:extLst>
                </a:gridCol>
              </a:tblGrid>
              <a:tr h="21463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NZ" sz="14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0 Gy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en-NZ" sz="1100" u="none" strike="noStrike" dirty="0">
                          <a:effectLst/>
                        </a:rPr>
                        <a:t>0 Gy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588360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SN39536 </a:t>
                      </a:r>
                      <a:r>
                        <a:rPr lang="en-NZ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uM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PE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SF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5964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5766965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8997202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03265025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4770399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75731326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0.637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9786258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NZ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9494834"/>
                  </a:ext>
                </a:extLst>
              </a:tr>
            </a:tbl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0D22A7F-A713-4A06-AB14-284AEC09A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744918"/>
              </p:ext>
            </p:extLst>
          </p:nvPr>
        </p:nvGraphicFramePr>
        <p:xfrm>
          <a:off x="5079875" y="535059"/>
          <a:ext cx="4192988" cy="2731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Prism 8" r:id="rId3" imgW="4622342" imgH="3009807" progId="Prism8.Document">
                  <p:embed/>
                </p:oleObj>
              </mc:Choice>
              <mc:Fallback>
                <p:oleObj name="Prism 8" r:id="rId3" imgW="4622342" imgH="3009807" progId="Prism8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9875" y="535059"/>
                        <a:ext cx="4192988" cy="273192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229C309-D453-4C52-81C6-2A83FD6EE739}"/>
              </a:ext>
            </a:extLst>
          </p:cNvPr>
          <p:cNvSpPr txBox="1"/>
          <p:nvPr/>
        </p:nvSpPr>
        <p:spPr>
          <a:xfrm flipH="1">
            <a:off x="0" y="3351935"/>
            <a:ext cx="103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*Radiation survival curves normalised to SF = 1 at zero radiation dose (correction for drug toxicity)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7C30C-3D73-46E6-AECA-E624EC8EC4FB}"/>
              </a:ext>
            </a:extLst>
          </p:cNvPr>
          <p:cNvSpPr txBox="1"/>
          <p:nvPr/>
        </p:nvSpPr>
        <p:spPr>
          <a:xfrm>
            <a:off x="181275" y="6570851"/>
            <a:ext cx="7111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50 </a:t>
            </a:r>
            <a:r>
              <a:rPr lang="en-NZ" sz="1400" dirty="0" err="1">
                <a:solidFill>
                  <a:srgbClr val="FF0000"/>
                </a:solidFill>
              </a:rPr>
              <a:t>uM</a:t>
            </a:r>
            <a:r>
              <a:rPr lang="en-NZ" sz="1400" dirty="0">
                <a:solidFill>
                  <a:srgbClr val="FF0000"/>
                </a:solidFill>
              </a:rPr>
              <a:t> curve: only 3 rad doses (0, 1, 4 Gy); plated too less cells </a:t>
            </a:r>
            <a:r>
              <a:rPr lang="en-NZ" sz="1400" dirty="0">
                <a:solidFill>
                  <a:srgbClr val="FF0000"/>
                </a:solidFill>
                <a:sym typeface="Wingdings" panose="05000000000000000000" pitchFamily="2" charset="2"/>
              </a:rPr>
              <a:t> should have plated more cells</a:t>
            </a:r>
            <a:endParaRPr lang="en-NZ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1BF17-E9F2-4ACE-9558-6CF2DCC375B7}"/>
              </a:ext>
            </a:extLst>
          </p:cNvPr>
          <p:cNvSpPr txBox="1"/>
          <p:nvPr/>
        </p:nvSpPr>
        <p:spPr>
          <a:xfrm>
            <a:off x="4046" y="3128791"/>
            <a:ext cx="906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*only 6 rad points for 0.3 </a:t>
            </a:r>
            <a:r>
              <a:rPr lang="en-NZ" dirty="0" err="1">
                <a:solidFill>
                  <a:srgbClr val="FF0000"/>
                </a:solidFill>
              </a:rPr>
              <a:t>uM</a:t>
            </a:r>
            <a:r>
              <a:rPr lang="en-NZ" dirty="0">
                <a:solidFill>
                  <a:srgbClr val="FF0000"/>
                </a:solidFill>
              </a:rPr>
              <a:t>;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added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and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0.3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 err="1">
                <a:solidFill>
                  <a:srgbClr val="FF0000"/>
                </a:solidFill>
              </a:rPr>
              <a:t>uM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SN39536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to the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wrong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NZ" altLang="ko-KR" dirty="0">
                <a:solidFill>
                  <a:srgbClr val="FF0000"/>
                </a:solidFill>
              </a:rPr>
              <a:t>wells by mistake……</a:t>
            </a:r>
            <a:endParaRPr lang="en-NZ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9BA11FB-408D-4FC1-ADB0-853DCC6A07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115250"/>
              </p:ext>
            </p:extLst>
          </p:nvPr>
        </p:nvGraphicFramePr>
        <p:xfrm>
          <a:off x="207639" y="3477185"/>
          <a:ext cx="4275137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Prism 8" r:id="rId5" imgW="4274811" imgH="3009807" progId="Prism8.Document">
                  <p:embed/>
                </p:oleObj>
              </mc:Choice>
              <mc:Fallback>
                <p:oleObj name="Prism 8" r:id="rId5" imgW="4274811" imgH="300980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639" y="3477185"/>
                        <a:ext cx="4275137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5152EB4-13C3-43D2-A571-74175F5592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573655"/>
              </p:ext>
            </p:extLst>
          </p:nvPr>
        </p:nvGraphicFramePr>
        <p:xfrm>
          <a:off x="4865669" y="3660054"/>
          <a:ext cx="2843557" cy="3095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Prism 8" r:id="rId7" imgW="3041706" imgH="3311616" progId="Prism8.Document">
                  <p:embed/>
                </p:oleObj>
              </mc:Choice>
              <mc:Fallback>
                <p:oleObj name="Prism 8" r:id="rId7" imgW="3041706" imgH="3311616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5669" y="3660054"/>
                        <a:ext cx="2843557" cy="3095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65DD00C-632C-465C-A9D2-44AC2C6FE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27696"/>
              </p:ext>
            </p:extLst>
          </p:nvPr>
        </p:nvGraphicFramePr>
        <p:xfrm>
          <a:off x="7923468" y="3660054"/>
          <a:ext cx="3041650" cy="312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Prism 8" r:id="rId9" imgW="3041706" imgH="3128658" progId="Prism8.Document">
                  <p:embed/>
                </p:oleObj>
              </mc:Choice>
              <mc:Fallback>
                <p:oleObj name="Prism 8" r:id="rId9" imgW="3041706" imgH="3128658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23468" y="3660054"/>
                        <a:ext cx="3041650" cy="312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AF109D6-4649-4136-BE32-C2FD25F75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915590"/>
              </p:ext>
            </p:extLst>
          </p:nvPr>
        </p:nvGraphicFramePr>
        <p:xfrm>
          <a:off x="9512416" y="1202461"/>
          <a:ext cx="2411877" cy="8547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3959">
                  <a:extLst>
                    <a:ext uri="{9D8B030D-6E8A-4147-A177-3AD203B41FA5}">
                      <a16:colId xmlns:a16="http://schemas.microsoft.com/office/drawing/2014/main" val="3847658434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val="1427592641"/>
                    </a:ext>
                  </a:extLst>
                </a:gridCol>
                <a:gridCol w="803959">
                  <a:extLst>
                    <a:ext uri="{9D8B030D-6E8A-4147-A177-3AD203B41FA5}">
                      <a16:colId xmlns:a16="http://schemas.microsoft.com/office/drawing/2014/main" val="3084578974"/>
                    </a:ext>
                  </a:extLst>
                </a:gridCol>
              </a:tblGrid>
              <a:tr h="214639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NZ" sz="1400" b="1" u="none" strike="noStrike" dirty="0">
                          <a:effectLst/>
                          <a:highlight>
                            <a:srgbClr val="00FF00"/>
                          </a:highlight>
                        </a:rPr>
                        <a:t>D10</a:t>
                      </a:r>
                      <a:endParaRPr lang="en-NZ" sz="14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en-NZ" sz="1100" u="none" strike="noStrike" dirty="0">
                          <a:effectLst/>
                        </a:rPr>
                        <a:t>0 Gy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3339010"/>
                  </a:ext>
                </a:extLst>
              </a:tr>
              <a:tr h="21463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SN39536 </a:t>
                      </a:r>
                      <a:r>
                        <a:rPr lang="en-NZ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uM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CA-123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NZ" sz="14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CA=124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850907"/>
                  </a:ext>
                </a:extLst>
              </a:tr>
              <a:tr h="1611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NZ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81807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7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E8343D-7DEB-4FC8-AA0D-8ED69FF96B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56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Average of CA-123 and -124</a:t>
            </a:r>
            <a:endParaRPr lang="en-NZ" sz="24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E3B252-97C4-4B32-83E1-EDC24FE1A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931914"/>
              </p:ext>
            </p:extLst>
          </p:nvPr>
        </p:nvGraphicFramePr>
        <p:xfrm>
          <a:off x="406142" y="456865"/>
          <a:ext cx="4143375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Prism 8" r:id="rId3" imgW="4143722" imgH="3101286" progId="Prism8.Document">
                  <p:embed/>
                </p:oleObj>
              </mc:Choice>
              <mc:Fallback>
                <p:oleObj name="Prism 8" r:id="rId3" imgW="4143722" imgH="3101286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142" y="456865"/>
                        <a:ext cx="4143375" cy="310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7C3E8D7-20E6-42AE-ACB4-5B65CFBDB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328134"/>
              </p:ext>
            </p:extLst>
          </p:nvPr>
        </p:nvGraphicFramePr>
        <p:xfrm>
          <a:off x="5163384" y="724803"/>
          <a:ext cx="2892425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Prism 8" r:id="rId5" imgW="2892250" imgH="3064551" progId="Prism8.Document">
                  <p:embed/>
                </p:oleObj>
              </mc:Choice>
              <mc:Fallback>
                <p:oleObj name="Prism 8" r:id="rId5" imgW="2892250" imgH="306455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3384" y="724803"/>
                        <a:ext cx="2892425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468F218-2D92-4292-A32D-344C049F24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58912"/>
              </p:ext>
            </p:extLst>
          </p:nvPr>
        </p:nvGraphicFramePr>
        <p:xfrm>
          <a:off x="8023317" y="803116"/>
          <a:ext cx="2892425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Prism 8" r:id="rId7" imgW="2892250" imgH="3064551" progId="Prism8.Document">
                  <p:embed/>
                </p:oleObj>
              </mc:Choice>
              <mc:Fallback>
                <p:oleObj name="Prism 8" r:id="rId7" imgW="2892250" imgH="3064551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23317" y="803116"/>
                        <a:ext cx="2892425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B8C3DF-2A89-408D-92A8-E7C54D725B77}"/>
              </a:ext>
            </a:extLst>
          </p:cNvPr>
          <p:cNvSpPr txBox="1"/>
          <p:nvPr/>
        </p:nvSpPr>
        <p:spPr>
          <a:xfrm>
            <a:off x="5410720" y="535178"/>
            <a:ext cx="544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sure which type of analysis to use to fit below data..</a:t>
            </a:r>
            <a:endParaRPr lang="en-NZ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F55D26A-8789-4911-8735-E4131237C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738304"/>
              </p:ext>
            </p:extLst>
          </p:nvPr>
        </p:nvGraphicFramePr>
        <p:xfrm>
          <a:off x="748004" y="4204717"/>
          <a:ext cx="2859087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Prism 8" r:id="rId9" imgW="2858757" imgH="2762742" progId="Prism8.Document">
                  <p:embed/>
                </p:oleObj>
              </mc:Choice>
              <mc:Fallback>
                <p:oleObj name="Prism 8" r:id="rId9" imgW="2858757" imgH="276274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8004" y="4204717"/>
                        <a:ext cx="2859087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6D62D5-12F8-4FBE-BD91-487F61D992F6}"/>
              </a:ext>
            </a:extLst>
          </p:cNvPr>
          <p:cNvSpPr txBox="1"/>
          <p:nvPr/>
        </p:nvSpPr>
        <p:spPr>
          <a:xfrm>
            <a:off x="274786" y="4020051"/>
            <a:ext cx="633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 calculated from the graph above (average of CA-123 and 124)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5590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452</Words>
  <Application>Microsoft Office PowerPoint</Application>
  <PresentationFormat>Widescreen</PresentationFormat>
  <Paragraphs>88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Prism 9</vt:lpstr>
      <vt:lpstr>GraphPad Prism 8 Project</vt:lpstr>
      <vt:lpstr>Prism 8</vt:lpstr>
      <vt:lpstr>Cho-CA-123 and -124</vt:lpstr>
      <vt:lpstr>PowerPoint Presentation</vt:lpstr>
      <vt:lpstr>Cho-CA-124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CA-123</dc:title>
  <dc:creator>Cho Rong Hong</dc:creator>
  <cp:lastModifiedBy>Cho Rong Hong</cp:lastModifiedBy>
  <cp:revision>77</cp:revision>
  <dcterms:created xsi:type="dcterms:W3CDTF">2021-10-21T00:16:01Z</dcterms:created>
  <dcterms:modified xsi:type="dcterms:W3CDTF">2021-12-05T02:57:49Z</dcterms:modified>
</cp:coreProperties>
</file>