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8024-888B-4FE5-8025-40A84203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ADFDB-8DE7-4C5D-A839-D7835FB7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498D-E56F-4643-A2E0-92BB1A27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DF89-5B92-48F8-A6AF-4BFDA735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E701-5D76-492C-8E0B-CCA48A9D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4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13EC-AFE2-466B-9D65-5F862675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4946-B446-4F63-8ED3-6F91A241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AEEE-2312-413A-BE1C-F9784516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8B08-DF1A-4A0F-AE0F-D17E917A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F2EC-C607-476D-B98B-57095667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41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E2A84-E530-44D9-8CA9-5C19264C5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B020-97E6-4930-A613-182A1CB4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8749-3A34-4007-B936-84824A2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F936-B56B-4AEA-BEB4-2F201527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E357-59CE-4BDB-8444-C931A19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41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B638-885D-43C9-92C9-37B096F7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E4A4-6F80-45A6-8185-1E9323A3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D009-7759-4465-8EB7-3E03E5E6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8741-D9FC-4CFF-B52D-41EF627A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20E1-CCFE-4478-BA40-F0AAB62E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024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0C07-EA31-4E28-87B7-FB2C44CB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02AC-62B6-4DC0-8CEF-7E00F316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9A99-AD23-4297-AC70-6FF5C2E3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1A7B-30AF-47B7-B588-1EA39AB4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C395B-C226-4B1B-A13D-22A22394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60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E2B1-D82C-4685-A110-13583995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5F95-EB0A-415B-9FCA-9EB4419B4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4EA-7806-496B-8CB4-41B8BC5A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26D1-15BE-4B59-8FA1-D4C2308D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6B4B-C55A-463A-B375-88CD535A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BEB7-E8DA-4CC2-9803-09769D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21A-2D02-4046-B829-B7BC6132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F23A-2202-45CA-A41F-B696AEB0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00434-9E02-4E20-850F-C66CC6F9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7FCD8-9166-4BBB-911D-994CAB25C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916AC-B09D-4B89-8A28-F92B6EF2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5CD95-FDF6-436C-87D9-E5CC9677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43715-0357-4B07-BD19-CDBD19E2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651EE-F974-4281-8A38-310C0211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3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2FCD-BD07-4DD4-BC9B-40530250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6E3B-B89D-45FC-9C06-14C60C3C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BD8EE-2AF6-45F6-9FE6-7952A7E4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C94E-F871-4904-BB49-B6BF5547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76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0A704-3E36-4F50-BCAD-5AD51AF2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0FDC7-F869-452A-BABB-4B626E55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4F39-2DA1-427F-A9B8-925534F2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3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D240-72FF-4141-9A0C-FAF67786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3E9A-34A6-44A7-B600-D3B75ACA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0BF8-D8DE-4333-A664-B1446128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1239D-453B-4057-ABA3-EE319235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1637-3F68-46BE-B1EC-679D2C4A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AE14-4A35-4864-80E7-C6BD6B3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65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CDA-5292-4081-9E23-CD9D5C0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DDB2-2EB2-4DC5-8B2F-1242481EA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8E5-22DA-4CA3-A697-3C64583B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54DC-9919-4504-8EA7-D1C2FC3A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3FEA-D0DC-4B8B-B3E3-C581DA5C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096D-EE48-4BA1-80EC-876221D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57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7252B-2427-4B2F-A439-AAB9DE9A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E923-6619-4E03-A2F5-2D577E40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C3C3-5BB5-4DA3-B9C1-0EB5CF950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E6FA-254E-4693-BB05-0FEE8925D8E4}" type="datetimeFigureOut">
              <a:rPr lang="en-NZ" smtClean="0"/>
              <a:t>3/12/2021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5DE0-01F8-4C01-A33B-364527BA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B3C0-82C3-443C-9CE5-D661821A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4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0.emf"/><Relationship Id="rId4" Type="http://schemas.openxmlformats.org/officeDocument/2006/relationships/image" Target="../media/image52.png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11FA0-C61A-40F1-B8B4-53EFE8AAE8EF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CC-04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836CA-4682-4A9A-9036-C0885E0EABCD}"/>
              </a:ext>
            </a:extLst>
          </p:cNvPr>
          <p:cNvSpPr txBox="1"/>
          <p:nvPr/>
        </p:nvSpPr>
        <p:spPr>
          <a:xfrm>
            <a:off x="395287" y="628650"/>
            <a:ext cx="11401425" cy="480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were grown for 4 days in T175 (p18). Cells were ~55-60% confluent before trypsinisation in T175 flasks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(5x 10</a:t>
            </a:r>
            <a:r>
              <a:rPr lang="en-NZ" baseline="30000" dirty="0">
                <a:latin typeface="Comic Sans MS" panose="030F0702030302020204" pitchFamily="66" charset="0"/>
              </a:rPr>
              <a:t>5</a:t>
            </a:r>
            <a:r>
              <a:rPr lang="en-NZ" dirty="0">
                <a:latin typeface="Comic Sans MS" panose="030F0702030302020204" pitchFamily="66" charset="0"/>
              </a:rPr>
              <a:t> cells/4.5 mL) were plated in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p60 dishes </a:t>
            </a:r>
            <a:r>
              <a:rPr lang="en-NZ" dirty="0">
                <a:latin typeface="Comic Sans MS" panose="030F0702030302020204" pitchFamily="66" charset="0"/>
              </a:rPr>
              <a:t>incubated for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20 h </a:t>
            </a:r>
            <a:r>
              <a:rPr lang="en-NZ" dirty="0">
                <a:latin typeface="Comic Sans MS" panose="030F0702030302020204" pitchFamily="66" charset="0"/>
              </a:rPr>
              <a:t>under oxia. 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This was necessary because cells were not attached 5 h after plating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On the next day (20 h after plating) cells were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~50% confluent in p60 dishes (before drug treatment).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1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SN39536 or &lt;0.1% DMSO for 1 h before RT.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irradiated at 0,2,4,6 and 8 Gy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 cycle assay (n=2 per treatment)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EdU for 1 h before fixing them in 70% EtOH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E.g. 4 h points: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added 3 h after RT and fixed at 4 h after RT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PI just before FCM analysis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NZ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FF0000"/>
                </a:solidFill>
                <a:latin typeface="Comic Sans MS" panose="030F0702030302020204" pitchFamily="66" charset="0"/>
              </a:rPr>
              <a:t>Cells were ~100% confluent at 24 h after RT</a:t>
            </a:r>
          </a:p>
          <a:p>
            <a:pPr lvl="1">
              <a:lnSpc>
                <a:spcPct val="114000"/>
              </a:lnSpc>
            </a:pPr>
            <a:endParaRPr lang="en-NZ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6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FA9C86-EC81-4B64-8DB7-5689E0646D90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D6980-CACC-4C1B-8C33-ADB964713BD2}"/>
              </a:ext>
            </a:extLst>
          </p:cNvPr>
          <p:cNvSpPr txBox="1"/>
          <p:nvPr/>
        </p:nvSpPr>
        <p:spPr>
          <a:xfrm>
            <a:off x="98463" y="461665"/>
            <a:ext cx="119950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NZ" dirty="0">
                <a:latin typeface="Comic Sans MS" panose="030F0702030302020204" pitchFamily="66" charset="0"/>
              </a:rPr>
              <a:t>Cell cycle distribution is different at the time of radiation between two different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 formats (cells plated in p60 dishes for a day </a:t>
            </a:r>
            <a:r>
              <a:rPr lang="en-NZ" dirty="0">
                <a:solidFill>
                  <a:srgbClr val="FF0000"/>
                </a:solidFill>
                <a:latin typeface="Comic Sans MS" panose="030F0702030302020204" pitchFamily="66" charset="0"/>
              </a:rPr>
              <a:t>vs</a:t>
            </a:r>
            <a:r>
              <a:rPr lang="en-NZ" dirty="0">
                <a:latin typeface="Comic Sans MS" panose="030F0702030302020204" pitchFamily="66" charset="0"/>
              </a:rPr>
              <a:t> cells in 24-well plates incubated for 5 h before RT). Below shows cell cycle before RT</a:t>
            </a: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r>
              <a:rPr lang="en-NZ" dirty="0">
                <a:latin typeface="Comic Sans MS" panose="030F0702030302020204" pitchFamily="66" charset="0"/>
              </a:rPr>
              <a:t>2. (CC-04, new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): accumulation of G2 cells at higher rad doses at 4 and 8 h after RT (higher G2 % after 8h). There was no difference between control and SN39536 treated cells up to 8 h.</a:t>
            </a:r>
          </a:p>
          <a:p>
            <a:endParaRPr lang="en-NZ" dirty="0">
              <a:latin typeface="Comic Sans MS" panose="030F0702030302020204" pitchFamily="66" charset="0"/>
            </a:endParaRPr>
          </a:p>
          <a:p>
            <a:r>
              <a:rPr lang="en-NZ" dirty="0">
                <a:latin typeface="Comic Sans MS" panose="030F0702030302020204" pitchFamily="66" charset="0"/>
              </a:rPr>
              <a:t>3. Cells were ~100% confluent 24 h after RT (CC-04, new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): 0 Gy cells showed accumulation of cells in G1 </a:t>
            </a:r>
          </a:p>
          <a:p>
            <a:r>
              <a:rPr lang="en-NZ" dirty="0">
                <a:latin typeface="Comic Sans MS" panose="030F0702030302020204" pitchFamily="66" charset="0"/>
              </a:rPr>
              <a:t> </a:t>
            </a:r>
          </a:p>
          <a:p>
            <a:r>
              <a:rPr lang="en-NZ" dirty="0">
                <a:latin typeface="Comic Sans MS" panose="030F0702030302020204" pitchFamily="66" charset="0"/>
              </a:rPr>
              <a:t>4. </a:t>
            </a:r>
            <a:r>
              <a:rPr lang="en-NZ" dirty="0" err="1">
                <a:latin typeface="Comic Sans MS" panose="030F0702030302020204" pitchFamily="66" charset="0"/>
              </a:rPr>
              <a:t>Prev</a:t>
            </a:r>
            <a:r>
              <a:rPr lang="en-NZ" dirty="0">
                <a:latin typeface="Comic Sans MS" panose="030F0702030302020204" pitchFamily="66" charset="0"/>
              </a:rPr>
              <a:t> cell cycle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 (CA-121: 24-well plates format) demonstrated accumulation of cells in G2 at 18 h after RT (slide#9). Cells treated with RT alone at 24 h after RT (CC-04, new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) showed accumulation in G1 (and G2 at 6 and 8 Gy). Cells treated with RT+ SN39536 showed higher G2 population after 24 h.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F6B23-E895-4242-888A-5A077B31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25" y="1714797"/>
            <a:ext cx="2320481" cy="2284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531F4-A053-416E-8939-027E1DD4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57" y="1802547"/>
            <a:ext cx="2231339" cy="2196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71565-834B-4BF3-AF6C-B55509AAFF94}"/>
              </a:ext>
            </a:extLst>
          </p:cNvPr>
          <p:cNvSpPr txBox="1"/>
          <p:nvPr/>
        </p:nvSpPr>
        <p:spPr>
          <a:xfrm>
            <a:off x="1132360" y="1209018"/>
            <a:ext cx="1077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Cells in p60 incubated over a day                           cells in 24-well plates incubated for 5 h before RT</a:t>
            </a:r>
          </a:p>
          <a:p>
            <a:r>
              <a:rPr lang="en-NZ" dirty="0">
                <a:solidFill>
                  <a:srgbClr val="FF0000"/>
                </a:solidFill>
              </a:rPr>
              <a:t>					     (standard clonogenic assay format)</a:t>
            </a:r>
          </a:p>
        </p:txBody>
      </p:sp>
    </p:spTree>
    <p:extLst>
      <p:ext uri="{BB962C8B-B14F-4D97-AF65-F5344CB8AC3E}">
        <p14:creationId xmlns:p14="http://schemas.microsoft.com/office/powerpoint/2010/main" val="248374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07069C-ED69-4849-8B63-41149C89C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76780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en-US" sz="1600" dirty="0" err="1">
                          <a:latin typeface="Comic Sans MS" panose="030F0702030302020204" pitchFamily="66" charset="0"/>
                        </a:rPr>
                        <a:t>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8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1 </a:t>
                      </a:r>
                      <a:r>
                        <a:rPr lang="en-US" sz="1600" b="1" dirty="0" err="1">
                          <a:latin typeface="Comic Sans MS" panose="030F0702030302020204" pitchFamily="66" charset="0"/>
                        </a:rPr>
                        <a:t>uM</a:t>
                      </a:r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 SN39536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F67098-8351-4C28-8926-1977F2B1655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0 h (showing 1 sample/treatment but I did n=2)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79E55-617F-492F-9D70-8B5ED2CC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3" y="1115346"/>
            <a:ext cx="2231339" cy="2196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1A875C-A3CB-49A8-A2E8-EC127129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4" y="4233472"/>
            <a:ext cx="2231339" cy="21964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A47C0D-1B86-448F-A613-5CB8BDF42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65" y="4217742"/>
            <a:ext cx="2306973" cy="2270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864483-B56A-4C90-8449-CD2642BC2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330" y="1115347"/>
            <a:ext cx="2231339" cy="21964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BD9951-8F28-47AA-9998-7834A8587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020" y="4233472"/>
            <a:ext cx="2231339" cy="21964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29CEF3-570B-49DD-A2A4-E05801831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345" y="1115345"/>
            <a:ext cx="2231340" cy="21964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1FF367-BAC7-4F33-A77D-D3F8B253A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1345" y="4233471"/>
            <a:ext cx="2231339" cy="21964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683F30A-F0F6-484A-8AE7-717BFBF57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8516" y="1115344"/>
            <a:ext cx="2231339" cy="21964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0ABD8A7-5FC7-40CD-B41E-3DE317E872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2919" y="4267156"/>
            <a:ext cx="2306974" cy="22709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B4B5D85-CA52-433C-A7B4-650AC83939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2761" y="1161337"/>
            <a:ext cx="2251738" cy="22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69BB88B3-7277-4B89-A3BA-C2A3081C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8303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en-US" sz="1600" dirty="0" err="1">
                          <a:latin typeface="Comic Sans MS" panose="030F0702030302020204" pitchFamily="66" charset="0"/>
                        </a:rPr>
                        <a:t>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8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1 </a:t>
                      </a:r>
                      <a:r>
                        <a:rPr lang="en-US" sz="1600" b="1" dirty="0" err="1">
                          <a:latin typeface="Comic Sans MS" panose="030F0702030302020204" pitchFamily="66" charset="0"/>
                        </a:rPr>
                        <a:t>uM</a:t>
                      </a:r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 SN39536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D0C4CE-EE4F-49D8-80A3-B78503BB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247206"/>
            <a:ext cx="2216426" cy="2181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B1ADA-AC15-441C-B3B4-7CFA695601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 h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FA7AE-B017-422E-8EAF-AAD9E26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1" y="4212304"/>
            <a:ext cx="2216426" cy="2181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B8BB3-4BEB-419B-BED9-96DC8B6DE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235" y="1247205"/>
            <a:ext cx="2216426" cy="2181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47FABF-FF6B-43D1-8B5C-CB4C60830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690" y="1247205"/>
            <a:ext cx="2292652" cy="22568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290B61-2BEB-463C-997C-00F3DF9D9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235" y="4246054"/>
            <a:ext cx="2292652" cy="2256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B8B1E0-3681-419C-B025-1441079DE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803" y="4246054"/>
            <a:ext cx="2292652" cy="22568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1480C-1E90-417C-9D23-A53051ABD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0371" y="1288822"/>
            <a:ext cx="2259098" cy="2223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47794B-2A21-4FF2-AAE7-DA06AB2D1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817" y="4246054"/>
            <a:ext cx="2292652" cy="22568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9A76DB-513C-44B6-82E7-FE8D75F06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7738" y="1314049"/>
            <a:ext cx="2310010" cy="22739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58DA152-0A07-4774-AC64-FDC3C1B307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7618" y="4275413"/>
            <a:ext cx="2292652" cy="22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69BB88B3-7277-4B89-A3BA-C2A3081CAA03}"/>
              </a:ext>
            </a:extLst>
          </p:cNvPr>
          <p:cNvGraphicFramePr>
            <a:graphicFrameLocks noGrp="1"/>
          </p:cNvGraphicFramePr>
          <p:nvPr/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en-US" sz="1600" dirty="0" err="1">
                          <a:latin typeface="Comic Sans MS" panose="030F0702030302020204" pitchFamily="66" charset="0"/>
                        </a:rPr>
                        <a:t>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8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1 </a:t>
                      </a:r>
                      <a:r>
                        <a:rPr lang="en-US" sz="1600" b="1" dirty="0" err="1">
                          <a:latin typeface="Comic Sans MS" panose="030F0702030302020204" pitchFamily="66" charset="0"/>
                        </a:rPr>
                        <a:t>uM</a:t>
                      </a:r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 SN39536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9B1ADA-AC15-441C-B3B4-7CFA695601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8 h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7B55-C35B-41AC-83E0-DF90F667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1207622"/>
            <a:ext cx="2256638" cy="2221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45C90-2FAC-4253-B51B-1B24CC8D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4267292"/>
            <a:ext cx="2256638" cy="2221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392C3-3F52-4B3A-8401-2F2779313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644" y="1207622"/>
            <a:ext cx="2256638" cy="2221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2AAA2F-AF51-453B-B410-A374E341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643" y="4267290"/>
            <a:ext cx="2256639" cy="2221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4A7781-6E7C-4251-BBCE-F44199D41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728" y="1232789"/>
            <a:ext cx="2256638" cy="2221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71080C-AD09-423C-8D26-080F436E2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589" y="4309235"/>
            <a:ext cx="2256638" cy="22213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9B3069-682C-4CD0-A640-A95BD382F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12" y="1232789"/>
            <a:ext cx="2256638" cy="2221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ACD1BE-7727-4886-BE3F-BA38EF918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7812" y="4309235"/>
            <a:ext cx="2204783" cy="21703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BF8CEC-ED87-4A8E-98F7-51BE6CEE0F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5607" y="1224400"/>
            <a:ext cx="2265160" cy="22297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134668-FC38-4877-A137-DB815E22F5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1805" y="4353232"/>
            <a:ext cx="2204784" cy="2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5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69BB88B3-7277-4B89-A3BA-C2A3081C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22086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en-US" sz="1600" dirty="0" err="1">
                          <a:latin typeface="Comic Sans MS" panose="030F0702030302020204" pitchFamily="66" charset="0"/>
                        </a:rPr>
                        <a:t>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8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1 </a:t>
                      </a:r>
                      <a:r>
                        <a:rPr lang="en-US" sz="1600" b="1" dirty="0" err="1">
                          <a:latin typeface="Comic Sans MS" panose="030F0702030302020204" pitchFamily="66" charset="0"/>
                        </a:rPr>
                        <a:t>uM</a:t>
                      </a:r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 SN39536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9B1ADA-AC15-441C-B3B4-7CFA695601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24 h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D0078-DF7C-49A3-8770-A120C822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7" y="964078"/>
            <a:ext cx="2233469" cy="2198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49A3F-9F0C-4818-8DE6-DD63C329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7" y="4278384"/>
            <a:ext cx="2233469" cy="2198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0CCE51-EADD-4EC0-9E37-11166BEDA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921" y="1005694"/>
            <a:ext cx="2233469" cy="219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DCF82D-2611-4CEC-A02C-646728A18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921" y="4278384"/>
            <a:ext cx="2245369" cy="22102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A3CB4C-FB7D-4BDD-AA1B-032A08EFC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641" y="1005694"/>
            <a:ext cx="2310971" cy="22748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F4AC6E-C57F-43C5-82A1-C95EB61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641" y="4301016"/>
            <a:ext cx="2245369" cy="221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F1ECFD-F425-46C6-B5EE-E2E53FBCE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9863" y="1019764"/>
            <a:ext cx="2250247" cy="22150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130C3C-71E6-473F-BEF9-6B0D5D5E42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8262" y="4316465"/>
            <a:ext cx="2233469" cy="21985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E944C2D-C939-4D2E-A986-E6F557589A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2361" y="1019764"/>
            <a:ext cx="2310971" cy="22748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2A86A6-F875-4236-AF0A-28F8DCC3A6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2361" y="4316465"/>
            <a:ext cx="2233469" cy="21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69681C-D3C7-45DA-B04D-C0B953AB6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41311"/>
              </p:ext>
            </p:extLst>
          </p:nvPr>
        </p:nvGraphicFramePr>
        <p:xfrm>
          <a:off x="20302" y="2025"/>
          <a:ext cx="3403600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Prism 8" r:id="rId3" imgW="3402922" imgH="3494575" progId="Prism8.Document">
                  <p:embed/>
                </p:oleObj>
              </mc:Choice>
              <mc:Fallback>
                <p:oleObj name="Prism 8" r:id="rId3" imgW="3402922" imgH="349457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02" y="2025"/>
                        <a:ext cx="3403600" cy="349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8A7625-F903-479B-AB6C-3BDDFB280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575966"/>
              </p:ext>
            </p:extLst>
          </p:nvPr>
        </p:nvGraphicFramePr>
        <p:xfrm>
          <a:off x="20302" y="3644740"/>
          <a:ext cx="32067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Prism 8" r:id="rId5" imgW="3206288" imgH="3091922" progId="Prism8.Document">
                  <p:embed/>
                </p:oleObj>
              </mc:Choice>
              <mc:Fallback>
                <p:oleObj name="Prism 8" r:id="rId5" imgW="3206288" imgH="30919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02" y="3644740"/>
                        <a:ext cx="320675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6EFA1C7-2407-4D7A-B78B-12A2B997F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63852"/>
              </p:ext>
            </p:extLst>
          </p:nvPr>
        </p:nvGraphicFramePr>
        <p:xfrm>
          <a:off x="3227052" y="344487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Prism 8" r:id="rId7" imgW="3206288" imgH="3082919" progId="Prism8.Document">
                  <p:embed/>
                </p:oleObj>
              </mc:Choice>
              <mc:Fallback>
                <p:oleObj name="Prism 8" r:id="rId7" imgW="3206288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7052" y="344487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2984BF9-AD4B-4268-8E7D-EE08B8079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86872"/>
              </p:ext>
            </p:extLst>
          </p:nvPr>
        </p:nvGraphicFramePr>
        <p:xfrm>
          <a:off x="3206750" y="3644740"/>
          <a:ext cx="32067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Prism 8" r:id="rId9" imgW="3206288" imgH="3091922" progId="Prism8.Document">
                  <p:embed/>
                </p:oleObj>
              </mc:Choice>
              <mc:Fallback>
                <p:oleObj name="Prism 8" r:id="rId9" imgW="3206288" imgH="30919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750" y="3644740"/>
                        <a:ext cx="320675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B0D5E50-B066-4660-957D-27448B5DA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00761"/>
              </p:ext>
            </p:extLst>
          </p:nvPr>
        </p:nvGraphicFramePr>
        <p:xfrm>
          <a:off x="6096000" y="346868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Prism 8" r:id="rId11" imgW="3206288" imgH="3082919" progId="Prism8.Document">
                  <p:embed/>
                </p:oleObj>
              </mc:Choice>
              <mc:Fallback>
                <p:oleObj name="Prism 8" r:id="rId11" imgW="3206288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346868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4914FB4-C2C3-4E4A-A3D3-DA65EF57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85006"/>
              </p:ext>
            </p:extLst>
          </p:nvPr>
        </p:nvGraphicFramePr>
        <p:xfrm>
          <a:off x="6096000" y="3644740"/>
          <a:ext cx="32067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name="Prism 8" r:id="rId13" imgW="3206288" imgH="3091922" progId="Prism8.Document">
                  <p:embed/>
                </p:oleObj>
              </mc:Choice>
              <mc:Fallback>
                <p:oleObj name="Prism 8" r:id="rId13" imgW="3206288" imgH="30919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0" y="3644740"/>
                        <a:ext cx="320675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F0B391-91BA-4624-BE10-7C833FC84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98020"/>
              </p:ext>
            </p:extLst>
          </p:nvPr>
        </p:nvGraphicFramePr>
        <p:xfrm>
          <a:off x="8985250" y="344487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Prism 8" r:id="rId15" imgW="3206288" imgH="3082919" progId="Prism8.Document">
                  <p:embed/>
                </p:oleObj>
              </mc:Choice>
              <mc:Fallback>
                <p:oleObj name="Prism 8" r:id="rId15" imgW="3206288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85250" y="344487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1AD6C7D-79DC-4858-A4EE-C65159A6F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12546"/>
              </p:ext>
            </p:extLst>
          </p:nvPr>
        </p:nvGraphicFramePr>
        <p:xfrm>
          <a:off x="8985250" y="3644740"/>
          <a:ext cx="32067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" name="Prism 8" r:id="rId17" imgW="3206288" imgH="3091922" progId="Prism8.Document">
                  <p:embed/>
                </p:oleObj>
              </mc:Choice>
              <mc:Fallback>
                <p:oleObj name="Prism 8" r:id="rId17" imgW="3206288" imgH="30919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85250" y="3644740"/>
                        <a:ext cx="320675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935D72B-F431-45CF-B837-F14000B654CD}"/>
              </a:ext>
            </a:extLst>
          </p:cNvPr>
          <p:cNvSpPr/>
          <p:nvPr/>
        </p:nvSpPr>
        <p:spPr>
          <a:xfrm>
            <a:off x="2323750" y="58722"/>
            <a:ext cx="981512" cy="90601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D4D4B7-2D9C-4DF8-B422-F20CDE5D3950}"/>
              </a:ext>
            </a:extLst>
          </p:cNvPr>
          <p:cNvCxnSpPr/>
          <p:nvPr/>
        </p:nvCxnSpPr>
        <p:spPr>
          <a:xfrm>
            <a:off x="-92279" y="3489820"/>
            <a:ext cx="1246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0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A44023-7608-4568-93C9-ABE6AC6DC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81425"/>
              </p:ext>
            </p:extLst>
          </p:nvPr>
        </p:nvGraphicFramePr>
        <p:xfrm>
          <a:off x="530658" y="1124278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E5FFAA-2E02-4E5C-B6A3-00FC5A85A0B3}"/>
              </a:ext>
            </a:extLst>
          </p:cNvPr>
          <p:cNvSpPr txBox="1"/>
          <p:nvPr/>
        </p:nvSpPr>
        <p:spPr>
          <a:xfrm>
            <a:off x="455156" y="744800"/>
            <a:ext cx="920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latin typeface="Comic Sans MS" panose="030F0702030302020204" pitchFamily="66" charset="0"/>
              </a:rPr>
              <a:t>0 h                              4 h                           8 h                              24 h    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F050A-0EB7-487C-9497-03A5911783D0}"/>
              </a:ext>
            </a:extLst>
          </p:cNvPr>
          <p:cNvSpPr txBox="1"/>
          <p:nvPr/>
        </p:nvSpPr>
        <p:spPr>
          <a:xfrm rot="16200000">
            <a:off x="-1139691" y="5128712"/>
            <a:ext cx="26530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mic Sans MS" panose="030F0702030302020204" pitchFamily="66" charset="0"/>
              </a:rPr>
              <a:t>1 </a:t>
            </a:r>
            <a:r>
              <a:rPr lang="en-US" sz="1800" b="1" dirty="0" err="1">
                <a:latin typeface="Comic Sans MS" panose="030F0702030302020204" pitchFamily="66" charset="0"/>
              </a:rPr>
              <a:t>uM</a:t>
            </a:r>
            <a:r>
              <a:rPr lang="en-US" sz="1800" b="1" dirty="0">
                <a:latin typeface="Comic Sans MS" panose="030F0702030302020204" pitchFamily="66" charset="0"/>
              </a:rPr>
              <a:t> SN39536</a:t>
            </a:r>
            <a:endParaRPr lang="en-NZ" sz="180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2EF3-2109-4590-B9B9-65FD74DCFB85}"/>
              </a:ext>
            </a:extLst>
          </p:cNvPr>
          <p:cNvSpPr txBox="1"/>
          <p:nvPr/>
        </p:nvSpPr>
        <p:spPr>
          <a:xfrm rot="16200000">
            <a:off x="-1141843" y="1682235"/>
            <a:ext cx="26530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mic Sans MS" panose="030F0702030302020204" pitchFamily="66" charset="0"/>
              </a:rPr>
              <a:t>Control (DMSO)</a:t>
            </a:r>
            <a:endParaRPr lang="en-NZ" sz="1800" b="1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DB2DD-AAC8-4D5A-90AC-65EA8C98861F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Raw data – average cell cycle (%), n=2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995E2E-DDE7-46F2-8718-2803DB5EF301}"/>
              </a:ext>
            </a:extLst>
          </p:cNvPr>
          <p:cNvCxnSpPr/>
          <p:nvPr/>
        </p:nvCxnSpPr>
        <p:spPr>
          <a:xfrm>
            <a:off x="-92279" y="3489820"/>
            <a:ext cx="1246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40D7537-1959-4DFC-A9D1-0BAB6E773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509"/>
              </p:ext>
            </p:extLst>
          </p:nvPr>
        </p:nvGraphicFramePr>
        <p:xfrm>
          <a:off x="2803856" y="1114132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15A3D4-49D4-4219-A7BB-78E7B17B7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74886"/>
              </p:ext>
            </p:extLst>
          </p:nvPr>
        </p:nvGraphicFramePr>
        <p:xfrm>
          <a:off x="5093833" y="1114132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23.0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E14D194-B0CD-4EE1-BD11-2E90CCBB0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1673"/>
              </p:ext>
            </p:extLst>
          </p:nvPr>
        </p:nvGraphicFramePr>
        <p:xfrm>
          <a:off x="7528256" y="1114131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8A91137-A650-4196-9120-5B840CB3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96593"/>
              </p:ext>
            </p:extLst>
          </p:nvPr>
        </p:nvGraphicFramePr>
        <p:xfrm>
          <a:off x="506131" y="4553718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912EE4-E737-49A4-A678-6C71AA7A7438}"/>
              </a:ext>
            </a:extLst>
          </p:cNvPr>
          <p:cNvSpPr txBox="1"/>
          <p:nvPr/>
        </p:nvSpPr>
        <p:spPr>
          <a:xfrm>
            <a:off x="430629" y="4174240"/>
            <a:ext cx="920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latin typeface="Comic Sans MS" panose="030F0702030302020204" pitchFamily="66" charset="0"/>
              </a:rPr>
              <a:t>0 h                              4 h                           8 h                              24 h    </a:t>
            </a:r>
            <a:endParaRPr lang="en-NZ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EF5772-F3A1-474F-9819-77C75AF3C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54539"/>
              </p:ext>
            </p:extLst>
          </p:nvPr>
        </p:nvGraphicFramePr>
        <p:xfrm>
          <a:off x="2779329" y="4543572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449416B-B05B-462A-AD8A-E67093F2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57860"/>
              </p:ext>
            </p:extLst>
          </p:nvPr>
        </p:nvGraphicFramePr>
        <p:xfrm>
          <a:off x="5069306" y="4543572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22.2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23.8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5438CE-6A08-4D34-A1C3-33D3032C6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32956"/>
              </p:ext>
            </p:extLst>
          </p:nvPr>
        </p:nvGraphicFramePr>
        <p:xfrm>
          <a:off x="7503729" y="4543571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64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11FA0-C61A-40F1-B8B4-53EFE8AAE8EF}"/>
              </a:ext>
            </a:extLst>
          </p:cNvPr>
          <p:cNvSpPr/>
          <p:nvPr/>
        </p:nvSpPr>
        <p:spPr>
          <a:xfrm>
            <a:off x="-1" y="0"/>
            <a:ext cx="121920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000" b="1" dirty="0" err="1">
                <a:latin typeface="Comic Sans MS" panose="030F0702030302020204" pitchFamily="66" charset="0"/>
              </a:rPr>
              <a:t>Prev</a:t>
            </a:r>
            <a:r>
              <a:rPr lang="en-NZ" sz="2000" b="1" dirty="0">
                <a:latin typeface="Comic Sans MS" panose="030F0702030302020204" pitchFamily="66" charset="0"/>
              </a:rPr>
              <a:t> cell cycle </a:t>
            </a:r>
            <a:r>
              <a:rPr lang="en-NZ" sz="2000" b="1" dirty="0" err="1">
                <a:latin typeface="Comic Sans MS" panose="030F0702030302020204" pitchFamily="66" charset="0"/>
              </a:rPr>
              <a:t>expt</a:t>
            </a:r>
            <a:r>
              <a:rPr lang="en-NZ" sz="2000" b="1" dirty="0">
                <a:latin typeface="Comic Sans MS" panose="030F0702030302020204" pitchFamily="66" charset="0"/>
              </a:rPr>
              <a:t> (CA-121)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836CA-4682-4A9A-9036-C0885E0EABCD}"/>
              </a:ext>
            </a:extLst>
          </p:cNvPr>
          <p:cNvSpPr txBox="1"/>
          <p:nvPr/>
        </p:nvSpPr>
        <p:spPr>
          <a:xfrm>
            <a:off x="395287" y="628650"/>
            <a:ext cx="11401425" cy="354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were grown for 4 days in T175 (p23). Cells were ~85-90% confluent in T175 flasks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(1x 10</a:t>
            </a:r>
            <a:r>
              <a:rPr lang="en-NZ" baseline="30000" dirty="0">
                <a:latin typeface="Comic Sans MS" panose="030F0702030302020204" pitchFamily="66" charset="0"/>
              </a:rPr>
              <a:t>5</a:t>
            </a:r>
            <a:r>
              <a:rPr lang="en-NZ" dirty="0">
                <a:latin typeface="Comic Sans MS" panose="030F0702030302020204" pitchFamily="66" charset="0"/>
              </a:rPr>
              <a:t> cells/0.5 mL) were plated in </a:t>
            </a:r>
            <a:r>
              <a:rPr lang="en-NZ" b="1" dirty="0">
                <a:highlight>
                  <a:srgbClr val="FFFF00"/>
                </a:highlight>
                <a:latin typeface="Comic Sans MS" panose="030F0702030302020204" pitchFamily="66" charset="0"/>
              </a:rPr>
              <a:t>24-well plates </a:t>
            </a:r>
            <a:r>
              <a:rPr lang="en-NZ" dirty="0">
                <a:latin typeface="Comic Sans MS" panose="030F0702030302020204" pitchFamily="66" charset="0"/>
              </a:rPr>
              <a:t>and incubated for </a:t>
            </a:r>
            <a:r>
              <a:rPr lang="en-NZ" b="1" dirty="0">
                <a:highlight>
                  <a:srgbClr val="FFFF00"/>
                </a:highlight>
                <a:latin typeface="Comic Sans MS" panose="030F0702030302020204" pitchFamily="66" charset="0"/>
              </a:rPr>
              <a:t>5 h under oxia before RT</a:t>
            </a:r>
            <a:r>
              <a:rPr lang="en-NZ" dirty="0">
                <a:latin typeface="Comic Sans MS" panose="030F0702030302020204" pitchFamily="66" charset="0"/>
              </a:rPr>
              <a:t>. No drug treatment.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irradiated at 0-12 Gy (1 rad dose/plate).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 cycle assay (0 and 18 h after RT)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EdU for 1 h before fixing them in 70% EtOH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Before radiation (4 h after cell attachment: cells were treated with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for 1 h before fixing cells in EtOH)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18 h after radiation (0, 2, 4, 6, 8 Gy): EdU added 17 h after RT and fixed at 18h 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PI just before FCM analysis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Clonogenic assay: cells were </a:t>
            </a:r>
            <a:r>
              <a:rPr lang="en-NZ" dirty="0" err="1">
                <a:latin typeface="Comic Sans MS" panose="030F0702030302020204" pitchFamily="66" charset="0"/>
              </a:rPr>
              <a:t>trypsinised</a:t>
            </a:r>
            <a:r>
              <a:rPr lang="en-NZ" dirty="0">
                <a:latin typeface="Comic Sans MS" panose="030F0702030302020204" pitchFamily="66" charset="0"/>
              </a:rPr>
              <a:t> and plated in p60 dishes after 18 h incubation (post-rad)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53333A-3B37-482B-847B-6F66509A0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3173"/>
              </p:ext>
            </p:extLst>
          </p:nvPr>
        </p:nvGraphicFramePr>
        <p:xfrm>
          <a:off x="3642191" y="4137457"/>
          <a:ext cx="2808943" cy="28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Prism 8" r:id="rId3" imgW="2954553" imgH="2982075" progId="Prism8.Document">
                  <p:embed/>
                </p:oleObj>
              </mc:Choice>
              <mc:Fallback>
                <p:oleObj name="Prism 8" r:id="rId3" imgW="2954553" imgH="298207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191" y="4137457"/>
                        <a:ext cx="2808943" cy="2834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83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669BD3-3B4B-4E0C-BC98-EBE046724EE1}"/>
              </a:ext>
            </a:extLst>
          </p:cNvPr>
          <p:cNvSpPr txBox="1"/>
          <p:nvPr/>
        </p:nvSpPr>
        <p:spPr>
          <a:xfrm>
            <a:off x="1425496" y="322539"/>
            <a:ext cx="181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Before radiation</a:t>
            </a:r>
          </a:p>
          <a:p>
            <a:r>
              <a:rPr lang="en-NZ" dirty="0">
                <a:solidFill>
                  <a:srgbClr val="FF0000"/>
                </a:solidFill>
              </a:rPr>
              <a:t>(5 h after plating)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2E55D2-BA1A-4AC9-9B41-1532EA545467}"/>
              </a:ext>
            </a:extLst>
          </p:cNvPr>
          <p:cNvSpPr/>
          <p:nvPr/>
        </p:nvSpPr>
        <p:spPr>
          <a:xfrm>
            <a:off x="1215913" y="3233770"/>
            <a:ext cx="10467358" cy="6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3F0726B-084D-45D7-A007-77F9B1BDD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2047"/>
              </p:ext>
            </p:extLst>
          </p:nvPr>
        </p:nvGraphicFramePr>
        <p:xfrm>
          <a:off x="8188442" y="1086215"/>
          <a:ext cx="3349035" cy="18419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69807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62279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2.36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41.8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43.8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13.3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53.3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15.7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20.5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54.6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24.8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12.3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56.0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EA8626-056F-401E-9FE7-F3B2DA7207E7}"/>
              </a:ext>
            </a:extLst>
          </p:cNvPr>
          <p:cNvSpPr/>
          <p:nvPr/>
        </p:nvSpPr>
        <p:spPr>
          <a:xfrm>
            <a:off x="110817" y="3575631"/>
            <a:ext cx="11961359" cy="320140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306980-A433-4C08-BE02-6767CE68412F}"/>
              </a:ext>
            </a:extLst>
          </p:cNvPr>
          <p:cNvSpPr txBox="1"/>
          <p:nvPr/>
        </p:nvSpPr>
        <p:spPr>
          <a:xfrm>
            <a:off x="119823" y="3474225"/>
            <a:ext cx="23150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  <a:latin typeface="Comic Sans MS" panose="030F0702030302020204" pitchFamily="66" charset="0"/>
              </a:rPr>
              <a:t>18 h after radiation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EEC3-73C0-4F29-A39F-D0DEABE460AB}"/>
              </a:ext>
            </a:extLst>
          </p:cNvPr>
          <p:cNvSpPr txBox="1"/>
          <p:nvPr/>
        </p:nvSpPr>
        <p:spPr>
          <a:xfrm>
            <a:off x="952894" y="3854869"/>
            <a:ext cx="102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0 Gy                                       2Gy                                        4 Gy                                   6 Gy                                     8Gy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4DB7B-29E4-425E-9387-976844BB2963}"/>
              </a:ext>
            </a:extLst>
          </p:cNvPr>
          <p:cNvSpPr txBox="1"/>
          <p:nvPr/>
        </p:nvSpPr>
        <p:spPr>
          <a:xfrm>
            <a:off x="10028295" y="66214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866CA-CD79-4357-B3EC-5B8CC792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69" y="804944"/>
            <a:ext cx="2450258" cy="2411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C4D87-AB83-452F-99BE-967E3F73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65" y="4262598"/>
            <a:ext cx="2162897" cy="2129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BA478-DED6-44D2-85F7-AC1D5DD1C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418" y="4262598"/>
            <a:ext cx="2244164" cy="2209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06E22-654C-4A64-9436-33EA04EE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694" y="4270367"/>
            <a:ext cx="2244164" cy="22090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B5032E-B0A0-473C-944F-F79D8F781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059" y="4262598"/>
            <a:ext cx="2227652" cy="2192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72F9F5-3140-4962-8274-919461EA86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9737" y="4253589"/>
            <a:ext cx="2282998" cy="2247326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239BF8E-4439-4EBB-AD5C-3908D1C8D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83107"/>
              </p:ext>
            </p:extLst>
          </p:nvPr>
        </p:nvGraphicFramePr>
        <p:xfrm>
          <a:off x="4856535" y="281762"/>
          <a:ext cx="3186113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Prism 8" r:id="rId9" imgW="3186481" imgH="3192766" progId="Prism8.Document">
                  <p:embed/>
                </p:oleObj>
              </mc:Choice>
              <mc:Fallback>
                <p:oleObj name="Prism 8" r:id="rId9" imgW="3186481" imgH="3192766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6535" y="281762"/>
                        <a:ext cx="3186113" cy="319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28537033-39BF-4827-A2F2-006BC45CE0E9}"/>
              </a:ext>
            </a:extLst>
          </p:cNvPr>
          <p:cNvSpPr/>
          <p:nvPr/>
        </p:nvSpPr>
        <p:spPr>
          <a:xfrm>
            <a:off x="-1" y="0"/>
            <a:ext cx="121920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000" b="1" dirty="0" err="1">
                <a:latin typeface="Comic Sans MS" panose="030F0702030302020204" pitchFamily="66" charset="0"/>
              </a:rPr>
              <a:t>Prev</a:t>
            </a:r>
            <a:r>
              <a:rPr lang="en-NZ" sz="2000" b="1" dirty="0">
                <a:latin typeface="Comic Sans MS" panose="030F0702030302020204" pitchFamily="66" charset="0"/>
              </a:rPr>
              <a:t> cell cycle </a:t>
            </a:r>
            <a:r>
              <a:rPr lang="en-NZ" sz="2000" b="1" dirty="0" err="1">
                <a:latin typeface="Comic Sans MS" panose="030F0702030302020204" pitchFamily="66" charset="0"/>
              </a:rPr>
              <a:t>expt</a:t>
            </a:r>
            <a:r>
              <a:rPr lang="en-NZ" sz="2000" b="1" dirty="0">
                <a:latin typeface="Comic Sans MS" panose="030F0702030302020204" pitchFamily="66" charset="0"/>
              </a:rPr>
              <a:t> (CA-121)</a:t>
            </a:r>
          </a:p>
        </p:txBody>
      </p:sp>
    </p:spTree>
    <p:extLst>
      <p:ext uri="{BB962C8B-B14F-4D97-AF65-F5344CB8AC3E}">
        <p14:creationId xmlns:p14="http://schemas.microsoft.com/office/powerpoint/2010/main" val="346410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1019</Words>
  <Application>Microsoft Office PowerPoint</Application>
  <PresentationFormat>Widescreen</PresentationFormat>
  <Paragraphs>364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GraphPad Prism 8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 Rong Hong</dc:creator>
  <cp:lastModifiedBy>Cho Rong Hong</cp:lastModifiedBy>
  <cp:revision>97</cp:revision>
  <dcterms:created xsi:type="dcterms:W3CDTF">2021-11-29T03:50:41Z</dcterms:created>
  <dcterms:modified xsi:type="dcterms:W3CDTF">2021-12-03T06:29:06Z</dcterms:modified>
</cp:coreProperties>
</file>