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73a101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73a101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1f08231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1f08231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1f08231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1f08231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f08231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f08231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1f32129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1f32129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2073f8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2073f8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2073f8a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2073f8a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2073f8ac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2073f8ac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2073f8ac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2073f8ac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58" name="Google Shape;58;p13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59" name="Google Shape;59;p13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60" name="Google Shape;60;p13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" name="Google Shape;61;p13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2" name="Google Shape;62;p13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3361259" y="915809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67" name="Google Shape;67;p13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68" name="Google Shape;68;p13"/>
          <p:cNvSpPr/>
          <p:nvPr/>
        </p:nvSpPr>
        <p:spPr>
          <a:xfrm>
            <a:off x="33612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청약이란?</a:t>
            </a:r>
            <a:endParaRPr sz="600"/>
          </a:p>
        </p:txBody>
      </p:sp>
      <p:sp>
        <p:nvSpPr>
          <p:cNvPr id="69" name="Google Shape;69;p13"/>
          <p:cNvSpPr/>
          <p:nvPr/>
        </p:nvSpPr>
        <p:spPr>
          <a:xfrm>
            <a:off x="40904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통장이란?</a:t>
            </a:r>
            <a:endParaRPr sz="600"/>
          </a:p>
        </p:txBody>
      </p:sp>
      <p:sp>
        <p:nvSpPr>
          <p:cNvPr id="70" name="Google Shape;70;p13"/>
          <p:cNvSpPr/>
          <p:nvPr/>
        </p:nvSpPr>
        <p:spPr>
          <a:xfrm>
            <a:off x="48195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일정</a:t>
            </a:r>
            <a:endParaRPr sz="600"/>
          </a:p>
        </p:txBody>
      </p:sp>
      <p:sp>
        <p:nvSpPr>
          <p:cNvPr id="71" name="Google Shape;71;p13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</a:t>
            </a:r>
            <a:r>
              <a:rPr lang="ko" sz="600"/>
              <a:t>?</a:t>
            </a:r>
            <a:endParaRPr sz="600"/>
          </a:p>
        </p:txBody>
      </p:sp>
      <p:sp>
        <p:nvSpPr>
          <p:cNvPr id="72" name="Google Shape;72;p13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73" name="Google Shape;73;p13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74" name="Google Shape;74;p13"/>
          <p:cNvSpPr/>
          <p:nvPr/>
        </p:nvSpPr>
        <p:spPr>
          <a:xfrm>
            <a:off x="3361250" y="1720500"/>
            <a:ext cx="2148600" cy="9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240675" y="326825"/>
            <a:ext cx="2513400" cy="669300"/>
          </a:xfrm>
          <a:prstGeom prst="wedgeRectCallout">
            <a:avLst>
              <a:gd fmla="val -67647" name="adj1"/>
              <a:gd fmla="val -383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 시 초기 기본 질문</a:t>
            </a:r>
            <a:br>
              <a:rPr lang="ko"/>
            </a:br>
            <a:r>
              <a:rPr lang="ko"/>
              <a:t>재질의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83" name="Google Shape;83;p14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84" name="Google Shape;84;p14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85" name="Google Shape;85;p1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86" name="Google Shape;86;p14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" name="Google Shape;87;p14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8" name="Google Shape;88;p14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91" name="Google Shape;91;p14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361259" y="915809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93" name="Google Shape;93;p14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94" name="Google Shape;94;p14"/>
          <p:cNvSpPr/>
          <p:nvPr/>
        </p:nvSpPr>
        <p:spPr>
          <a:xfrm>
            <a:off x="33612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청약이란?</a:t>
            </a:r>
            <a:endParaRPr sz="600"/>
          </a:p>
        </p:txBody>
      </p:sp>
      <p:sp>
        <p:nvSpPr>
          <p:cNvPr id="95" name="Google Shape;95;p14"/>
          <p:cNvSpPr/>
          <p:nvPr/>
        </p:nvSpPr>
        <p:spPr>
          <a:xfrm>
            <a:off x="40904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통장이란?</a:t>
            </a:r>
            <a:endParaRPr sz="600"/>
          </a:p>
        </p:txBody>
      </p:sp>
      <p:sp>
        <p:nvSpPr>
          <p:cNvPr id="96" name="Google Shape;96;p14"/>
          <p:cNvSpPr/>
          <p:nvPr/>
        </p:nvSpPr>
        <p:spPr>
          <a:xfrm>
            <a:off x="48195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일정</a:t>
            </a:r>
            <a:endParaRPr sz="600"/>
          </a:p>
        </p:txBody>
      </p:sp>
      <p:sp>
        <p:nvSpPr>
          <p:cNvPr id="97" name="Google Shape;97;p14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98" name="Google Shape;98;p14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99" name="Google Shape;99;p14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100" name="Google Shape;100;p14"/>
          <p:cNvSpPr/>
          <p:nvPr/>
        </p:nvSpPr>
        <p:spPr>
          <a:xfrm>
            <a:off x="3361250" y="1720500"/>
            <a:ext cx="2148600" cy="9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026775" y="1898650"/>
            <a:ext cx="7470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청약이란?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361250" y="2096341"/>
            <a:ext cx="1157173" cy="197784"/>
            <a:chOff x="3337950" y="694716"/>
            <a:chExt cx="1157173" cy="197784"/>
          </a:xfrm>
        </p:grpSpPr>
        <p:pic>
          <p:nvPicPr>
            <p:cNvPr id="103" name="Google Shape;10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3361250" y="2304200"/>
            <a:ext cx="1419600" cy="104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6" name="Google Shape;106;p14"/>
          <p:cNvSpPr/>
          <p:nvPr/>
        </p:nvSpPr>
        <p:spPr>
          <a:xfrm>
            <a:off x="3492500" y="2796550"/>
            <a:ext cx="1157100" cy="19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특별공급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492500" y="3275450"/>
            <a:ext cx="1157100" cy="19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우선공급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492500" y="3036000"/>
            <a:ext cx="1157100" cy="19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일반공급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65350" y="2096350"/>
            <a:ext cx="2709900" cy="617700"/>
          </a:xfrm>
          <a:prstGeom prst="wedgeRectCallout">
            <a:avLst>
              <a:gd fmla="val 63002" name="adj1"/>
              <a:gd fmla="val -1013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스와이프 됩니다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361250" y="3364469"/>
            <a:ext cx="1791600" cy="67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700625" y="2828150"/>
            <a:ext cx="46500" cy="497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480800" y="2393050"/>
            <a:ext cx="12663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/>
              <a:t>청약설명&gt;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4677325" y="2439675"/>
            <a:ext cx="46500" cy="197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19" name="Google Shape;119;p15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120" name="Google Shape;120;p15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121" name="Google Shape;121;p15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122" name="Google Shape;122;p15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23" name="Google Shape;123;p1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124" name="Google Shape;124;p15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" name="Google Shape;125;p15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6" name="Google Shape;126;p15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128" name="Google Shape;12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29" name="Google Shape;129;p15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130" name="Google Shape;130;p15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131" name="Google Shape;131;p15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132" name="Google Shape;132;p15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133" name="Google Shape;133;p15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134" name="Google Shape;134;p15"/>
          <p:cNvSpPr/>
          <p:nvPr/>
        </p:nvSpPr>
        <p:spPr>
          <a:xfrm>
            <a:off x="5026775" y="1898650"/>
            <a:ext cx="7470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특별공급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135" name="Google Shape;135;p15"/>
          <p:cNvGrpSpPr/>
          <p:nvPr/>
        </p:nvGrpSpPr>
        <p:grpSpPr>
          <a:xfrm>
            <a:off x="3361250" y="2096341"/>
            <a:ext cx="1157173" cy="197784"/>
            <a:chOff x="3337950" y="694716"/>
            <a:chExt cx="1157173" cy="197784"/>
          </a:xfrm>
        </p:grpSpPr>
        <p:pic>
          <p:nvPicPr>
            <p:cNvPr id="136" name="Google Shape;13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37" name="Google Shape;137;p15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3355775" y="892500"/>
            <a:ext cx="1419600" cy="1041900"/>
            <a:chOff x="3361250" y="2304200"/>
            <a:chExt cx="1419600" cy="1041900"/>
          </a:xfrm>
        </p:grpSpPr>
        <p:sp>
          <p:nvSpPr>
            <p:cNvPr id="139" name="Google Shape;139;p15"/>
            <p:cNvSpPr/>
            <p:nvPr/>
          </p:nvSpPr>
          <p:spPr>
            <a:xfrm>
              <a:off x="3361250" y="2304200"/>
              <a:ext cx="1419600" cy="1041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&lt;청약설명&gt;</a:t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87025" y="2575325"/>
              <a:ext cx="1157100" cy="1977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특별공급</a:t>
              </a:r>
              <a:endParaRPr b="1" sz="700">
                <a:solidFill>
                  <a:srgbClr val="666666"/>
                </a:solidFill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487025" y="3054225"/>
              <a:ext cx="1157100" cy="1977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우선공급</a:t>
              </a:r>
              <a:endParaRPr b="1" sz="700">
                <a:solidFill>
                  <a:srgbClr val="666666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487025" y="2814775"/>
              <a:ext cx="1157100" cy="1977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일반공급</a:t>
              </a:r>
              <a:endParaRPr b="1" sz="700">
                <a:solidFill>
                  <a:srgbClr val="666666"/>
                </a:solidFill>
              </a:endParaRPr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3355775" y="2294125"/>
            <a:ext cx="2044500" cy="165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</a:t>
            </a:r>
            <a:r>
              <a:rPr lang="ko" sz="1100"/>
              <a:t>특별공급 설명</a:t>
            </a:r>
            <a:r>
              <a:rPr lang="ko" sz="1100"/>
              <a:t>&gt;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4" name="Google Shape;144;p15"/>
          <p:cNvSpPr/>
          <p:nvPr/>
        </p:nvSpPr>
        <p:spPr>
          <a:xfrm>
            <a:off x="3668225" y="2749963"/>
            <a:ext cx="1419600" cy="33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신혼부부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668225" y="3539732"/>
            <a:ext cx="1419600" cy="33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기관추천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3668225" y="3143822"/>
            <a:ext cx="1419600" cy="33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생애최초 주택구입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198800" y="2828150"/>
            <a:ext cx="84600" cy="960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6268075" y="2645500"/>
            <a:ext cx="2267700" cy="470100"/>
          </a:xfrm>
          <a:prstGeom prst="wedgeRectCallout">
            <a:avLst>
              <a:gd fmla="val -89429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스크롤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050275" y="2377500"/>
            <a:ext cx="84600" cy="233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55" name="Google Shape;155;p16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156" name="Google Shape;156;p16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157" name="Google Shape;157;p16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158" name="Google Shape;158;p16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59" name="Google Shape;159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160" name="Google Shape;160;p16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16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62" name="Google Shape;162;p16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164" name="Google Shape;16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166" name="Google Shape;166;p16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167" name="Google Shape;167;p16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168" name="Google Shape;168;p16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169" name="Google Shape;169;p16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170" name="Google Shape;170;p16"/>
          <p:cNvSpPr/>
          <p:nvPr/>
        </p:nvSpPr>
        <p:spPr>
          <a:xfrm>
            <a:off x="5035975" y="2626850"/>
            <a:ext cx="7470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신혼부부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3337950" y="2824541"/>
            <a:ext cx="1157173" cy="197784"/>
            <a:chOff x="3337950" y="694716"/>
            <a:chExt cx="1157173" cy="197784"/>
          </a:xfrm>
        </p:grpSpPr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73" name="Google Shape;173;p16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3337950" y="913050"/>
            <a:ext cx="2044500" cy="1658700"/>
            <a:chOff x="3355775" y="2294125"/>
            <a:chExt cx="2044500" cy="1658700"/>
          </a:xfrm>
        </p:grpSpPr>
        <p:sp>
          <p:nvSpPr>
            <p:cNvPr id="175" name="Google Shape;175;p16"/>
            <p:cNvSpPr/>
            <p:nvPr/>
          </p:nvSpPr>
          <p:spPr>
            <a:xfrm>
              <a:off x="3355775" y="2294125"/>
              <a:ext cx="2044500" cy="1658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&lt;특별공급 설명&gt;</a:t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668225" y="2552013"/>
              <a:ext cx="1419600" cy="3339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신혼부부</a:t>
              </a:r>
              <a:endParaRPr b="1" sz="700">
                <a:solidFill>
                  <a:srgbClr val="666666"/>
                </a:solidFill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668225" y="3361032"/>
              <a:ext cx="1419600" cy="3339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기관추천</a:t>
              </a:r>
              <a:endParaRPr b="1" sz="700">
                <a:solidFill>
                  <a:srgbClr val="666666"/>
                </a:solidFill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668225" y="2956522"/>
              <a:ext cx="1419600" cy="3339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생애최초 주택구입</a:t>
              </a:r>
              <a:endParaRPr b="1" sz="700">
                <a:solidFill>
                  <a:srgbClr val="666666"/>
                </a:solidFill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198800" y="2525650"/>
              <a:ext cx="73800" cy="12630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/>
          <p:nvPr/>
        </p:nvSpPr>
        <p:spPr>
          <a:xfrm>
            <a:off x="3337950" y="3043825"/>
            <a:ext cx="2044500" cy="12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</a:t>
            </a:r>
            <a:r>
              <a:rPr lang="ko" sz="1100"/>
              <a:t>신혼부부</a:t>
            </a:r>
            <a:r>
              <a:rPr lang="ko" sz="1100"/>
              <a:t> 설명&gt;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1" name="Google Shape;181;p16"/>
          <p:cNvSpPr/>
          <p:nvPr/>
        </p:nvSpPr>
        <p:spPr>
          <a:xfrm>
            <a:off x="3496325" y="3496325"/>
            <a:ext cx="1740300" cy="66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신혼부부 특별공급 전형이 가능한지 확인해보시겠어요?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2" name="Google Shape;182;p16"/>
          <p:cNvSpPr/>
          <p:nvPr/>
        </p:nvSpPr>
        <p:spPr>
          <a:xfrm>
            <a:off x="3650400" y="3871446"/>
            <a:ext cx="1419600" cy="23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나에게 가능한 청약은?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88" name="Google Shape;188;p17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189" name="Google Shape;189;p17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190" name="Google Shape;190;p17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191" name="Google Shape;191;p17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92" name="Google Shape;192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193" name="Google Shape;193;p17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Google Shape;194;p17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5" name="Google Shape;195;p17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197" name="Google Shape;1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98" name="Google Shape;198;p17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199" name="Google Shape;199;p17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200" name="Google Shape;200;p17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201" name="Google Shape;201;p17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202" name="Google Shape;202;p17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203" name="Google Shape;203;p17"/>
          <p:cNvSpPr/>
          <p:nvPr/>
        </p:nvSpPr>
        <p:spPr>
          <a:xfrm>
            <a:off x="4644150" y="2239700"/>
            <a:ext cx="11571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나에게 가능한 청약은?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04" name="Google Shape;204;p17"/>
          <p:cNvGrpSpPr/>
          <p:nvPr/>
        </p:nvGrpSpPr>
        <p:grpSpPr>
          <a:xfrm>
            <a:off x="3337950" y="2437391"/>
            <a:ext cx="1157173" cy="197784"/>
            <a:chOff x="3337950" y="694716"/>
            <a:chExt cx="1157173" cy="197784"/>
          </a:xfrm>
        </p:grpSpPr>
        <p:pic>
          <p:nvPicPr>
            <p:cNvPr id="205" name="Google Shape;2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06" name="Google Shape;206;p17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>
            <a:off x="3337950" y="892500"/>
            <a:ext cx="2044500" cy="1260900"/>
            <a:chOff x="3337950" y="3043825"/>
            <a:chExt cx="2044500" cy="1260900"/>
          </a:xfrm>
        </p:grpSpPr>
        <p:sp>
          <p:nvSpPr>
            <p:cNvPr id="208" name="Google Shape;208;p17"/>
            <p:cNvSpPr/>
            <p:nvPr/>
          </p:nvSpPr>
          <p:spPr>
            <a:xfrm>
              <a:off x="3337950" y="3043825"/>
              <a:ext cx="2044500" cy="126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&lt;신혼부부 설명&gt;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496325" y="3496325"/>
              <a:ext cx="1740300" cy="668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신혼부부 특별공급 전형이 가능한지 확인해보시겠어요?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650400" y="3871446"/>
              <a:ext cx="1419600" cy="2376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나에게 가능한 청약은?</a:t>
              </a:r>
              <a:endParaRPr b="1" sz="700">
                <a:solidFill>
                  <a:srgbClr val="666666"/>
                </a:solidFill>
              </a:endParaRPr>
            </a:p>
          </p:txBody>
        </p:sp>
      </p:grpSp>
      <p:sp>
        <p:nvSpPr>
          <p:cNvPr id="211" name="Google Shape;211;p17"/>
          <p:cNvSpPr/>
          <p:nvPr/>
        </p:nvSpPr>
        <p:spPr>
          <a:xfrm>
            <a:off x="3337950" y="2658528"/>
            <a:ext cx="1502400" cy="8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맞춤 청약 정보를 확인하기 위해서는 추가적인 개인정보 입력이 필요해요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2" name="Google Shape;212;p17"/>
          <p:cNvSpPr/>
          <p:nvPr/>
        </p:nvSpPr>
        <p:spPr>
          <a:xfrm>
            <a:off x="3379350" y="3163346"/>
            <a:ext cx="1419600" cy="23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추가정보 입력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218" name="Google Shape;218;p18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220" name="Google Shape;220;p18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221" name="Google Shape;221;p18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2" name="Google Shape;222;p18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223" name="Google Shape;223;p18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" name="Google Shape;224;p18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25" name="Google Shape;225;p18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227" name="Google Shape;2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28" name="Google Shape;228;p18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229" name="Google Shape;229;p18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230" name="Google Shape;230;p18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231" name="Google Shape;231;p18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232" name="Google Shape;232;p18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233" name="Google Shape;233;p18"/>
          <p:cNvSpPr/>
          <p:nvPr/>
        </p:nvSpPr>
        <p:spPr>
          <a:xfrm>
            <a:off x="4644150" y="1880200"/>
            <a:ext cx="11571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추가정보 입력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34" name="Google Shape;234;p18"/>
          <p:cNvGrpSpPr/>
          <p:nvPr/>
        </p:nvGrpSpPr>
        <p:grpSpPr>
          <a:xfrm>
            <a:off x="3337950" y="2123966"/>
            <a:ext cx="1157173" cy="197784"/>
            <a:chOff x="3337950" y="694716"/>
            <a:chExt cx="1157173" cy="197784"/>
          </a:xfrm>
        </p:grpSpPr>
        <p:pic>
          <p:nvPicPr>
            <p:cNvPr id="235" name="Google Shape;23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36" name="Google Shape;236;p18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3337950" y="920156"/>
            <a:ext cx="1502400" cy="874200"/>
            <a:chOff x="3337950" y="2658528"/>
            <a:chExt cx="1502400" cy="874200"/>
          </a:xfrm>
        </p:grpSpPr>
        <p:sp>
          <p:nvSpPr>
            <p:cNvPr id="238" name="Google Shape;238;p18"/>
            <p:cNvSpPr/>
            <p:nvPr/>
          </p:nvSpPr>
          <p:spPr>
            <a:xfrm>
              <a:off x="3337950" y="2658528"/>
              <a:ext cx="1502400" cy="874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맞춤 청약 정보를 확인하기 위해서는 추가적인 개인정보 입력이 필요해요</a:t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379350" y="3163346"/>
              <a:ext cx="1419600" cy="2376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6666"/>
                  </a:solidFill>
                </a:rPr>
                <a:t>추가정보 입력</a:t>
              </a:r>
              <a:endParaRPr b="1" sz="700">
                <a:solidFill>
                  <a:srgbClr val="666666"/>
                </a:solidFill>
              </a:endParaRPr>
            </a:p>
          </p:txBody>
        </p:sp>
      </p:grpSp>
      <p:sp>
        <p:nvSpPr>
          <p:cNvPr id="240" name="Google Shape;240;p18"/>
          <p:cNvSpPr/>
          <p:nvPr/>
        </p:nvSpPr>
        <p:spPr>
          <a:xfrm>
            <a:off x="3337950" y="2367350"/>
            <a:ext cx="1502400" cy="8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&lt;선택형 질문&gt;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41" name="Google Shape;241;p18"/>
          <p:cNvSpPr/>
          <p:nvPr/>
        </p:nvSpPr>
        <p:spPr>
          <a:xfrm>
            <a:off x="3668100" y="2571751"/>
            <a:ext cx="903900" cy="16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1번 선택지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668100" y="2965659"/>
            <a:ext cx="903900" cy="16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3번 선택지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668100" y="2768194"/>
            <a:ext cx="903900" cy="16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2번 선택지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4644150" y="3308950"/>
            <a:ext cx="11571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1번 선택지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337950" y="3515641"/>
            <a:ext cx="1157173" cy="197784"/>
            <a:chOff x="3337950" y="694716"/>
            <a:chExt cx="1157173" cy="197784"/>
          </a:xfrm>
        </p:grpSpPr>
        <p:pic>
          <p:nvPicPr>
            <p:cNvPr id="246" name="Google Shape;24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47" name="Google Shape;247;p18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248" name="Google Shape;248;p18"/>
          <p:cNvSpPr/>
          <p:nvPr/>
        </p:nvSpPr>
        <p:spPr>
          <a:xfrm>
            <a:off x="3337950" y="3776050"/>
            <a:ext cx="1502400" cy="3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</a:t>
            </a:r>
            <a:r>
              <a:rPr lang="ko" sz="700"/>
              <a:t>서술</a:t>
            </a:r>
            <a:r>
              <a:rPr lang="ko" sz="700"/>
              <a:t>형 질문&gt;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49" name="Google Shape;249;p18"/>
          <p:cNvSpPr/>
          <p:nvPr/>
        </p:nvSpPr>
        <p:spPr>
          <a:xfrm>
            <a:off x="4644150" y="4147750"/>
            <a:ext cx="11571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서술형 응답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255" name="Google Shape;255;p19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256" name="Google Shape;256;p19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257" name="Google Shape;257;p19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258" name="Google Shape;258;p19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59" name="Google Shape;259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260" name="Google Shape;260;p19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1" name="Google Shape;261;p19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264" name="Google Shape;26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65" name="Google Shape;265;p19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266" name="Google Shape;266;p19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267" name="Google Shape;267;p19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268" name="Google Shape;268;p19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269" name="Google Shape;269;p19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270" name="Google Shape;270;p19"/>
          <p:cNvSpPr/>
          <p:nvPr/>
        </p:nvSpPr>
        <p:spPr>
          <a:xfrm>
            <a:off x="5272550" y="1953950"/>
            <a:ext cx="5193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3337950" y="920149"/>
            <a:ext cx="15024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맞춤 청약을 위한 정보를 모두 받았습니다.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00님은 “신혼부부 특별공급” 자격에 부합합니다.</a:t>
            </a:r>
            <a:br>
              <a:rPr lang="ko" sz="700"/>
            </a:br>
            <a:r>
              <a:rPr lang="ko" sz="700"/>
              <a:t>추가로 선호 하는 지역의 청약 공고가 궁금하시다면 희망하는 지역을 입력해주세요</a:t>
            </a:r>
            <a:endParaRPr sz="700"/>
          </a:p>
        </p:txBody>
      </p:sp>
      <p:sp>
        <p:nvSpPr>
          <p:cNvPr id="272" name="Google Shape;272;p19"/>
          <p:cNvSpPr/>
          <p:nvPr/>
        </p:nvSpPr>
        <p:spPr>
          <a:xfrm>
            <a:off x="6410550" y="230425"/>
            <a:ext cx="2193900" cy="13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맞춤 청약 정보 결과 보여주기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278" name="Google Shape;278;p20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279" name="Google Shape;279;p20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280" name="Google Shape;280;p20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281" name="Google Shape;281;p20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82" name="Google Shape;282;p2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283" name="Google Shape;283;p20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" name="Google Shape;284;p20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85" name="Google Shape;285;p20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287" name="Google Shape;28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88" name="Google Shape;288;p20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289" name="Google Shape;289;p20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290" name="Google Shape;290;p20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291" name="Google Shape;291;p20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292" name="Google Shape;292;p20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293" name="Google Shape;293;p20"/>
          <p:cNvSpPr/>
          <p:nvPr/>
        </p:nvSpPr>
        <p:spPr>
          <a:xfrm>
            <a:off x="5392375" y="1953950"/>
            <a:ext cx="3996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337950" y="920149"/>
            <a:ext cx="15024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맞춤 청약을 위한 정보를 모두 받았습니다.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00님은 “신혼부부 특별공급” 자격에 부합합니다.</a:t>
            </a:r>
            <a:br>
              <a:rPr lang="ko" sz="700"/>
            </a:br>
            <a:r>
              <a:rPr lang="ko" sz="700"/>
              <a:t>추가로 선호 하는 지역의 청약 공고가 궁금하시다면 희망하는 지역을 입력해주세요</a:t>
            </a:r>
            <a:endParaRPr sz="700"/>
          </a:p>
        </p:txBody>
      </p:sp>
      <p:sp>
        <p:nvSpPr>
          <p:cNvPr id="295" name="Google Shape;295;p20"/>
          <p:cNvSpPr/>
          <p:nvPr/>
        </p:nvSpPr>
        <p:spPr>
          <a:xfrm>
            <a:off x="6410550" y="504450"/>
            <a:ext cx="2193900" cy="13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필터링 기능</a:t>
            </a:r>
            <a:br>
              <a:rPr lang="ko"/>
            </a:br>
            <a:r>
              <a:rPr lang="ko"/>
              <a:t>“선택하신 지역에서 순위가 높은 공고는 다음과 같아요”</a:t>
            </a:r>
            <a:endParaRPr/>
          </a:p>
        </p:txBody>
      </p:sp>
      <p:grpSp>
        <p:nvGrpSpPr>
          <p:cNvPr id="296" name="Google Shape;296;p20"/>
          <p:cNvGrpSpPr/>
          <p:nvPr/>
        </p:nvGrpSpPr>
        <p:grpSpPr>
          <a:xfrm>
            <a:off x="3337950" y="2151641"/>
            <a:ext cx="1157173" cy="197784"/>
            <a:chOff x="3337950" y="694716"/>
            <a:chExt cx="1157173" cy="197784"/>
          </a:xfrm>
        </p:grpSpPr>
        <p:pic>
          <p:nvPicPr>
            <p:cNvPr id="297" name="Google Shape;29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298" name="Google Shape;298;p20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3337950" y="2404199"/>
            <a:ext cx="15024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현재“서울” 지역에서 진행중인 공고는 다음과 같습니다.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&lt;리스트1&gt;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&lt;리스트2&gt;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&lt;리스트3&gt;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332600"/>
            <a:ext cx="342900" cy="323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305" name="Google Shape;305;p21"/>
          <p:cNvGrpSpPr/>
          <p:nvPr/>
        </p:nvGrpSpPr>
        <p:grpSpPr>
          <a:xfrm>
            <a:off x="3285000" y="-128250"/>
            <a:ext cx="2574000" cy="5400000"/>
            <a:chOff x="3285000" y="-128250"/>
            <a:chExt cx="2574000" cy="5400000"/>
          </a:xfrm>
        </p:grpSpPr>
        <p:grpSp>
          <p:nvGrpSpPr>
            <p:cNvPr id="306" name="Google Shape;306;p21"/>
            <p:cNvGrpSpPr/>
            <p:nvPr/>
          </p:nvGrpSpPr>
          <p:grpSpPr>
            <a:xfrm>
              <a:off x="3285000" y="-128250"/>
              <a:ext cx="2574000" cy="5400000"/>
              <a:chOff x="3285000" y="-128250"/>
              <a:chExt cx="2574000" cy="5400000"/>
            </a:xfrm>
          </p:grpSpPr>
          <p:grpSp>
            <p:nvGrpSpPr>
              <p:cNvPr id="307" name="Google Shape;307;p21"/>
              <p:cNvGrpSpPr/>
              <p:nvPr/>
            </p:nvGrpSpPr>
            <p:grpSpPr>
              <a:xfrm>
                <a:off x="3285000" y="-128250"/>
                <a:ext cx="2574000" cy="5400000"/>
                <a:chOff x="3285000" y="-128250"/>
                <a:chExt cx="2574000" cy="5400000"/>
              </a:xfrm>
            </p:grpSpPr>
            <p:sp>
              <p:nvSpPr>
                <p:cNvPr id="308" name="Google Shape;308;p21"/>
                <p:cNvSpPr/>
                <p:nvPr/>
              </p:nvSpPr>
              <p:spPr>
                <a:xfrm>
                  <a:off x="3285000" y="-128250"/>
                  <a:ext cx="2574000" cy="5400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309" name="Google Shape;309;p2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92770" y="247125"/>
                  <a:ext cx="2556000" cy="462445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</p:pic>
            <p:sp>
              <p:nvSpPr>
                <p:cNvPr id="310" name="Google Shape;310;p21"/>
                <p:cNvSpPr/>
                <p:nvPr/>
              </p:nvSpPr>
              <p:spPr>
                <a:xfrm>
                  <a:off x="3294325" y="505025"/>
                  <a:ext cx="2556000" cy="40713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1" name="Google Shape;311;p21"/>
              <p:cNvSpPr txBox="1"/>
              <p:nvPr/>
            </p:nvSpPr>
            <p:spPr>
              <a:xfrm>
                <a:off x="5098589" y="246466"/>
                <a:ext cx="744000" cy="139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accent1"/>
                    </a:solidFill>
                  </a:rPr>
                  <a:t>다른질문하기</a:t>
                </a:r>
                <a:endParaRPr b="1" sz="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2" name="Google Shape;312;p21"/>
            <p:cNvSpPr txBox="1"/>
            <p:nvPr/>
          </p:nvSpPr>
          <p:spPr>
            <a:xfrm>
              <a:off x="4060950" y="469970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YYYY.MM.DD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3337950" y="694716"/>
            <a:ext cx="1157173" cy="197784"/>
            <a:chOff x="3337950" y="694716"/>
            <a:chExt cx="1157173" cy="197784"/>
          </a:xfrm>
        </p:grpSpPr>
        <p:pic>
          <p:nvPicPr>
            <p:cNvPr id="314" name="Google Shape;31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315" name="Google Shape;315;p21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316" name="Google Shape;316;p21"/>
          <p:cNvSpPr/>
          <p:nvPr/>
        </p:nvSpPr>
        <p:spPr>
          <a:xfrm>
            <a:off x="265350" y="892500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317" name="Google Shape;317;p21"/>
          <p:cNvSpPr/>
          <p:nvPr/>
        </p:nvSpPr>
        <p:spPr>
          <a:xfrm>
            <a:off x="2653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나에게 가능한 청약은?</a:t>
            </a:r>
            <a:endParaRPr sz="600"/>
          </a:p>
        </p:txBody>
      </p:sp>
      <p:sp>
        <p:nvSpPr>
          <p:cNvPr id="318" name="Google Shape;318;p21"/>
          <p:cNvSpPr/>
          <p:nvPr/>
        </p:nvSpPr>
        <p:spPr>
          <a:xfrm>
            <a:off x="9945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신청은 어디서?</a:t>
            </a:r>
            <a:endParaRPr sz="600"/>
          </a:p>
        </p:txBody>
      </p:sp>
      <p:sp>
        <p:nvSpPr>
          <p:cNvPr id="319" name="Google Shape;319;p21"/>
          <p:cNvSpPr/>
          <p:nvPr/>
        </p:nvSpPr>
        <p:spPr>
          <a:xfrm>
            <a:off x="17236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청약체험 및 연습</a:t>
            </a:r>
            <a:endParaRPr sz="600"/>
          </a:p>
        </p:txBody>
      </p:sp>
      <p:sp>
        <p:nvSpPr>
          <p:cNvPr id="320" name="Google Shape;320;p21"/>
          <p:cNvSpPr/>
          <p:nvPr/>
        </p:nvSpPr>
        <p:spPr>
          <a:xfrm>
            <a:off x="4644150" y="1880200"/>
            <a:ext cx="1157100" cy="1977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오늘 점심 뭐 먹지?</a:t>
            </a:r>
            <a:endParaRPr sz="700">
              <a:solidFill>
                <a:schemeClr val="lt1"/>
              </a:solidFill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3337950" y="2123966"/>
            <a:ext cx="1157173" cy="197784"/>
            <a:chOff x="3337950" y="694716"/>
            <a:chExt cx="1157173" cy="197784"/>
          </a:xfrm>
        </p:grpSpPr>
        <p:pic>
          <p:nvPicPr>
            <p:cNvPr id="322" name="Google Shape;32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7950" y="698900"/>
              <a:ext cx="205000" cy="19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323" name="Google Shape;323;p21"/>
            <p:cNvSpPr txBox="1"/>
            <p:nvPr/>
          </p:nvSpPr>
          <p:spPr>
            <a:xfrm>
              <a:off x="3473023" y="694716"/>
              <a:ext cx="1022100" cy="1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B7B7B7"/>
                  </a:solidFill>
                </a:rPr>
                <a:t>오후 02:40</a:t>
              </a:r>
              <a:endParaRPr sz="700">
                <a:solidFill>
                  <a:srgbClr val="B7B7B7"/>
                </a:solidFill>
              </a:endParaRPr>
            </a:p>
          </p:txBody>
        </p:sp>
      </p:grpSp>
      <p:sp>
        <p:nvSpPr>
          <p:cNvPr id="324" name="Google Shape;324;p21"/>
          <p:cNvSpPr/>
          <p:nvPr/>
        </p:nvSpPr>
        <p:spPr>
          <a:xfrm>
            <a:off x="3337950" y="2367350"/>
            <a:ext cx="15024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제공할 수 없는 답변입니다.</a:t>
            </a:r>
            <a:endParaRPr sz="700"/>
          </a:p>
        </p:txBody>
      </p:sp>
      <p:sp>
        <p:nvSpPr>
          <p:cNvPr id="325" name="Google Shape;325;p21"/>
          <p:cNvSpPr/>
          <p:nvPr/>
        </p:nvSpPr>
        <p:spPr>
          <a:xfrm>
            <a:off x="6410550" y="230425"/>
            <a:ext cx="2193900" cy="13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아무 말 대잔치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3361259" y="915809"/>
            <a:ext cx="1502400" cy="5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안녕하세요.</a:t>
            </a:r>
            <a:br>
              <a:rPr lang="ko" sz="700"/>
            </a:br>
            <a:r>
              <a:rPr lang="ko" sz="700"/>
              <a:t>청약 도우미 챗봇입니다.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무엇을 도와드릴까요?</a:t>
            </a:r>
            <a:endParaRPr sz="700"/>
          </a:p>
        </p:txBody>
      </p:sp>
      <p:sp>
        <p:nvSpPr>
          <p:cNvPr id="327" name="Google Shape;327;p21"/>
          <p:cNvSpPr/>
          <p:nvPr/>
        </p:nvSpPr>
        <p:spPr>
          <a:xfrm>
            <a:off x="33612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청약이란?</a:t>
            </a:r>
            <a:endParaRPr sz="600"/>
          </a:p>
        </p:txBody>
      </p:sp>
      <p:sp>
        <p:nvSpPr>
          <p:cNvPr id="328" name="Google Shape;328;p21"/>
          <p:cNvSpPr/>
          <p:nvPr/>
        </p:nvSpPr>
        <p:spPr>
          <a:xfrm>
            <a:off x="409040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통장이란?</a:t>
            </a:r>
            <a:endParaRPr sz="600"/>
          </a:p>
        </p:txBody>
      </p:sp>
      <p:sp>
        <p:nvSpPr>
          <p:cNvPr id="329" name="Google Shape;329;p21"/>
          <p:cNvSpPr/>
          <p:nvPr/>
        </p:nvSpPr>
        <p:spPr>
          <a:xfrm>
            <a:off x="4819550" y="1499500"/>
            <a:ext cx="690300" cy="1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청약 일정</a:t>
            </a:r>
            <a:endParaRPr sz="600"/>
          </a:p>
        </p:txBody>
      </p:sp>
      <p:grpSp>
        <p:nvGrpSpPr>
          <p:cNvPr id="330" name="Google Shape;330;p21"/>
          <p:cNvGrpSpPr/>
          <p:nvPr/>
        </p:nvGrpSpPr>
        <p:grpSpPr>
          <a:xfrm>
            <a:off x="3337950" y="2610659"/>
            <a:ext cx="2148600" cy="781391"/>
            <a:chOff x="3372900" y="2831734"/>
            <a:chExt cx="2148600" cy="781391"/>
          </a:xfrm>
        </p:grpSpPr>
        <p:sp>
          <p:nvSpPr>
            <p:cNvPr id="331" name="Google Shape;331;p21"/>
            <p:cNvSpPr/>
            <p:nvPr/>
          </p:nvSpPr>
          <p:spPr>
            <a:xfrm>
              <a:off x="3372909" y="2831734"/>
              <a:ext cx="1502400" cy="56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안녕하세요.</a:t>
              </a:r>
              <a:br>
                <a:rPr lang="ko" sz="700"/>
              </a:br>
              <a:r>
                <a:rPr lang="ko" sz="700"/>
                <a:t>청약 도우미 챗봇입니다.</a:t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무엇을 도와드릴까요?</a:t>
              </a:r>
              <a:endParaRPr sz="700"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372900" y="3415425"/>
              <a:ext cx="690300" cy="19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청약이란?</a:t>
              </a:r>
              <a:endParaRPr sz="6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102050" y="3415425"/>
              <a:ext cx="690300" cy="19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청약 통장이란?</a:t>
              </a:r>
              <a:endParaRPr sz="6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831200" y="3415425"/>
              <a:ext cx="690300" cy="19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청약 일정</a:t>
              </a:r>
              <a:endParaRPr sz="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