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2273">
          <p15:clr>
            <a:srgbClr val="A4A3A4"/>
          </p15:clr>
        </p15:guide>
        <p15:guide id="4" orient="horz" pos="2364">
          <p15:clr>
            <a:srgbClr val="A4A3A4"/>
          </p15:clr>
        </p15:guide>
      </p15:sldGuideLst>
    </p:ext>
    <p:ext uri="GoogleSlidesCustomDataVersion2">
      <go:slidesCustomData xmlns:go="http://customooxmlschemas.google.com/" r:id="rId29" roundtripDataSignature="AMtx7mir3ZzdC1iS5hDZhBIoPDOcdft1q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isak kang aw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299B50-F1EC-4738-ADE1-61FAB72EED5C}">
  <a:tblStyle styleId="{40299B50-F1EC-4738-ADE1-61FAB72EED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AFE0095-1F5D-403D-B0CE-F163603BFA3F}"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2273" orient="horz"/>
        <p:guide pos="23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17T05:38:22.127">
    <p:pos x="6000" y="0"/>
    <p:text>수정 요청</p:text>
    <p:extLst>
      <p:ext uri="{C676402C-5697-4E1C-873F-D02D1690AC5C}">
        <p15:threadingInfo timeZoneBias="0"/>
      </p:ext>
      <p:ext uri="http://customooxmlschemas.google.com/">
        <go:slidesCustomData xmlns:go="http://customooxmlschemas.google.com/" commentPostId="AAABY1iBV_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 name="Google Shape;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6e4346a65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 name="Google Shape;116;g326e4346a6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6e4346a65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 name="Google Shape;125;g326e4346a6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52e09039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4" name="Google Shape;134;g2a52e09039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3" name="Google Shape;1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9" name="Google Shape;1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3" name="Google Shape;2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 name="Google Shape;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6e4346a65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5" name="Google Shape;225;g326e4346a65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2c2719a99f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5" name="Google Shape;45;g32c2719a99f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c2719a99f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 name="Google Shape;57;g32c2719a99f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c2719a99f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7" name="Google Shape;67;g32c2719a99f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c2719a99f_1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g32c2719a99f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 name="Google Shape;8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6" name="Google Shape;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5" name="Google Shape;1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1" name="Shape 11"/>
        <p:cNvGrpSpPr/>
        <p:nvPr/>
      </p:nvGrpSpPr>
      <p:grpSpPr>
        <a:xfrm>
          <a:off x="0" y="0"/>
          <a:ext cx="0" cy="0"/>
          <a:chOff x="0" y="0"/>
          <a:chExt cx="0" cy="0"/>
        </a:xfrm>
      </p:grpSpPr>
      <p:sp>
        <p:nvSpPr>
          <p:cNvPr id="12" name="Google Shape;12;p15"/>
          <p:cNvSpPr/>
          <p:nvPr/>
        </p:nvSpPr>
        <p:spPr>
          <a:xfrm rot="-5400000">
            <a:off x="11796713" y="6462713"/>
            <a:ext cx="334962" cy="455612"/>
          </a:xfrm>
          <a:prstGeom prst="rtTriangle">
            <a:avLst/>
          </a:prstGeom>
          <a:solidFill>
            <a:srgbClr val="4455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제목 슬라이드">
  <p:cSld name="2_제목 슬라이드">
    <p:spTree>
      <p:nvGrpSpPr>
        <p:cNvPr id="13" name="Shape 13"/>
        <p:cNvGrpSpPr/>
        <p:nvPr/>
      </p:nvGrpSpPr>
      <p:grpSpPr>
        <a:xfrm>
          <a:off x="0" y="0"/>
          <a:ext cx="0" cy="0"/>
          <a:chOff x="0" y="0"/>
          <a:chExt cx="0" cy="0"/>
        </a:xfrm>
      </p:grpSpPr>
      <p:sp>
        <p:nvSpPr>
          <p:cNvPr id="14" name="Google Shape;14;p16"/>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제목 슬라이드">
  <p:cSld name="1_제목 슬라이드">
    <p:spTree>
      <p:nvGrpSpPr>
        <p:cNvPr id="15" name="Shape 15"/>
        <p:cNvGrpSpPr/>
        <p:nvPr/>
      </p:nvGrpSpPr>
      <p:grpSpPr>
        <a:xfrm>
          <a:off x="0" y="0"/>
          <a:ext cx="0" cy="0"/>
          <a:chOff x="0" y="0"/>
          <a:chExt cx="0" cy="0"/>
        </a:xfrm>
      </p:grpSpPr>
      <p:sp>
        <p:nvSpPr>
          <p:cNvPr id="16" name="Google Shape;16;p17"/>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rot="-5400000">
            <a:off x="11796713" y="6462713"/>
            <a:ext cx="334962" cy="455612"/>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 name="Shape 21"/>
        <p:cNvGrpSpPr/>
        <p:nvPr/>
      </p:nvGrpSpPr>
      <p:grpSpPr>
        <a:xfrm>
          <a:off x="0" y="0"/>
          <a:ext cx="0" cy="0"/>
          <a:chOff x="0" y="0"/>
          <a:chExt cx="0" cy="0"/>
        </a:xfrm>
      </p:grpSpPr>
      <p:sp>
        <p:nvSpPr>
          <p:cNvPr id="22" name="Google Shape;22;p1"/>
          <p:cNvSpPr txBox="1"/>
          <p:nvPr/>
        </p:nvSpPr>
        <p:spPr>
          <a:xfrm>
            <a:off x="6708068" y="4149070"/>
            <a:ext cx="5158567" cy="1015663"/>
          </a:xfrm>
          <a:prstGeom prst="rect">
            <a:avLst/>
          </a:prstGeom>
          <a:noFill/>
          <a:ln>
            <a:noFill/>
          </a:ln>
        </p:spPr>
        <p:txBody>
          <a:bodyPr anchorCtr="0" anchor="t" bIns="0" lIns="91425" spcFirstLastPara="1" rIns="91425" wrap="square" tIns="0">
            <a:spAutoFit/>
          </a:bodyPr>
          <a:lstStyle/>
          <a:p>
            <a:pPr indent="0" lvl="0" marL="0" marR="0" rtl="0" algn="r">
              <a:lnSpc>
                <a:spcPct val="150000"/>
              </a:lnSpc>
              <a:spcBef>
                <a:spcPts val="0"/>
              </a:spcBef>
              <a:spcAft>
                <a:spcPts val="0"/>
              </a:spcAft>
              <a:buClr>
                <a:srgbClr val="000000"/>
              </a:buClr>
              <a:buSzPts val="2400"/>
              <a:buFont typeface="Arial"/>
              <a:buNone/>
            </a:pPr>
            <a:r>
              <a:rPr b="1" i="0" lang="ko-KR" sz="2400" u="none" cap="none" strike="noStrike">
                <a:solidFill>
                  <a:srgbClr val="3F3F3F"/>
                </a:solidFill>
                <a:latin typeface="Calibri"/>
                <a:ea typeface="Calibri"/>
                <a:cs typeface="Calibri"/>
                <a:sym typeface="Calibri"/>
              </a:rPr>
              <a:t>TEAM 1조 청약 알려드림</a:t>
            </a:r>
            <a:endParaRPr b="0" i="0" sz="1400" u="none" cap="none" strike="noStrike">
              <a:solidFill>
                <a:srgbClr val="000000"/>
              </a:solidFill>
              <a:latin typeface="Arial"/>
              <a:ea typeface="Arial"/>
              <a:cs typeface="Arial"/>
              <a:sym typeface="Arial"/>
            </a:endParaRPr>
          </a:p>
          <a:p>
            <a:pPr indent="0" lvl="0" marL="0" marR="0" rtl="0" algn="r">
              <a:lnSpc>
                <a:spcPct val="150000"/>
              </a:lnSpc>
              <a:spcBef>
                <a:spcPts val="0"/>
              </a:spcBef>
              <a:spcAft>
                <a:spcPts val="0"/>
              </a:spcAft>
              <a:buClr>
                <a:srgbClr val="000000"/>
              </a:buClr>
              <a:buSzPts val="2000"/>
              <a:buFont typeface="Arial"/>
              <a:buNone/>
            </a:pPr>
            <a:r>
              <a:rPr b="1" i="0" lang="ko-KR" sz="2000" u="none" cap="none" strike="noStrike">
                <a:solidFill>
                  <a:srgbClr val="3F3F3F"/>
                </a:solidFill>
                <a:latin typeface="Calibri"/>
                <a:ea typeface="Calibri"/>
                <a:cs typeface="Calibri"/>
                <a:sym typeface="Calibri"/>
              </a:rPr>
              <a:t>유상범, 강진모, 강이삭, 박기범, 유다은</a:t>
            </a:r>
            <a:endParaRPr b="1" i="0" sz="2000" u="none" cap="none" strike="noStrike">
              <a:solidFill>
                <a:srgbClr val="3F3F3F"/>
              </a:solidFill>
              <a:latin typeface="Calibri"/>
              <a:ea typeface="Calibri"/>
              <a:cs typeface="Calibri"/>
              <a:sym typeface="Calibri"/>
            </a:endParaRPr>
          </a:p>
        </p:txBody>
      </p:sp>
      <p:sp>
        <p:nvSpPr>
          <p:cNvPr id="23" name="Google Shape;23;p1"/>
          <p:cNvSpPr/>
          <p:nvPr/>
        </p:nvSpPr>
        <p:spPr>
          <a:xfrm>
            <a:off x="1" y="1579670"/>
            <a:ext cx="12191999" cy="2190904"/>
          </a:xfrm>
          <a:prstGeom prst="rect">
            <a:avLst/>
          </a:prstGeom>
          <a:solidFill>
            <a:srgbClr val="F2F2F2"/>
          </a:solidFill>
          <a:ln>
            <a:noFill/>
          </a:ln>
          <a:effectLst>
            <a:outerShdw blurRad="63500" rotWithShape="0" algn="ctr">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39597"/>
              </a:solidFill>
              <a:latin typeface="Calibri"/>
              <a:ea typeface="Calibri"/>
              <a:cs typeface="Calibri"/>
              <a:sym typeface="Calibri"/>
            </a:endParaRPr>
          </a:p>
        </p:txBody>
      </p:sp>
      <p:sp>
        <p:nvSpPr>
          <p:cNvPr id="24" name="Google Shape;24;p1"/>
          <p:cNvSpPr txBox="1"/>
          <p:nvPr/>
        </p:nvSpPr>
        <p:spPr>
          <a:xfrm>
            <a:off x="182860" y="1803510"/>
            <a:ext cx="262936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ko-KR" sz="1600" u="none" cap="none" strike="noStrike">
                <a:solidFill>
                  <a:srgbClr val="3F3F3F"/>
                </a:solidFill>
                <a:latin typeface="Malgun Gothic"/>
                <a:ea typeface="Malgun Gothic"/>
                <a:cs typeface="Malgun Gothic"/>
                <a:sym typeface="Malgun Gothic"/>
              </a:rPr>
              <a:t>아이그로스</a:t>
            </a:r>
            <a:endParaRPr b="1" i="0" sz="1600" u="none" cap="none" strike="noStrike">
              <a:solidFill>
                <a:srgbClr val="3F3F3F"/>
              </a:solidFill>
              <a:latin typeface="Malgun Gothic"/>
              <a:ea typeface="Malgun Gothic"/>
              <a:cs typeface="Malgun Gothic"/>
              <a:sym typeface="Malgun Gothic"/>
            </a:endParaRPr>
          </a:p>
        </p:txBody>
      </p:sp>
      <p:sp>
        <p:nvSpPr>
          <p:cNvPr id="25" name="Google Shape;25;p1"/>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
          <p:cNvPicPr preferRelativeResize="0"/>
          <p:nvPr/>
        </p:nvPicPr>
        <p:blipFill rotWithShape="1">
          <a:blip r:embed="rId3">
            <a:alphaModFix/>
          </a:blip>
          <a:srcRect b="0" l="0" r="0" t="0"/>
          <a:stretch/>
        </p:blipFill>
        <p:spPr>
          <a:xfrm>
            <a:off x="14701" y="6348813"/>
            <a:ext cx="1482842" cy="385879"/>
          </a:xfrm>
          <a:prstGeom prst="rect">
            <a:avLst/>
          </a:prstGeom>
          <a:noFill/>
          <a:ln>
            <a:noFill/>
          </a:ln>
        </p:spPr>
      </p:pic>
      <p:sp>
        <p:nvSpPr>
          <p:cNvPr id="27" name="Google Shape;27;p1"/>
          <p:cNvSpPr/>
          <p:nvPr/>
        </p:nvSpPr>
        <p:spPr>
          <a:xfrm>
            <a:off x="10859084" y="-40947"/>
            <a:ext cx="8851785" cy="2860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EMB0000378c3f3d" id="28" name="Google Shape;28;p1"/>
          <p:cNvPicPr preferRelativeResize="0"/>
          <p:nvPr/>
        </p:nvPicPr>
        <p:blipFill rotWithShape="1">
          <a:blip r:embed="rId4">
            <a:alphaModFix/>
          </a:blip>
          <a:srcRect b="0" l="0" r="0" t="0"/>
          <a:stretch/>
        </p:blipFill>
        <p:spPr>
          <a:xfrm>
            <a:off x="1514464" y="6381328"/>
            <a:ext cx="1180238" cy="375740"/>
          </a:xfrm>
          <a:prstGeom prst="rect">
            <a:avLst/>
          </a:prstGeom>
          <a:noFill/>
          <a:ln>
            <a:noFill/>
          </a:ln>
        </p:spPr>
      </p:pic>
      <p:sp>
        <p:nvSpPr>
          <p:cNvPr id="29" name="Google Shape;29;p1"/>
          <p:cNvSpPr txBox="1"/>
          <p:nvPr/>
        </p:nvSpPr>
        <p:spPr>
          <a:xfrm>
            <a:off x="5159896" y="2367345"/>
            <a:ext cx="6768752" cy="615553"/>
          </a:xfrm>
          <a:prstGeom prst="rect">
            <a:avLst/>
          </a:prstGeom>
          <a:noFill/>
          <a:ln>
            <a:noFill/>
          </a:ln>
        </p:spPr>
        <p:txBody>
          <a:bodyPr anchorCtr="0" anchor="t" bIns="0" lIns="91425" spcFirstLastPara="1" rIns="91425" wrap="square" tIns="0">
            <a:spAutoFit/>
          </a:bodyPr>
          <a:lstStyle/>
          <a:p>
            <a:pPr indent="0" lvl="0" marL="0" marR="0" rtl="0" algn="ctr">
              <a:lnSpc>
                <a:spcPct val="100000"/>
              </a:lnSpc>
              <a:spcBef>
                <a:spcPts val="0"/>
              </a:spcBef>
              <a:spcAft>
                <a:spcPts val="0"/>
              </a:spcAft>
              <a:buClr>
                <a:srgbClr val="000000"/>
              </a:buClr>
              <a:buSzPts val="4000"/>
              <a:buFont typeface="Arial"/>
              <a:buNone/>
            </a:pPr>
            <a:r>
              <a:rPr b="1" i="0" lang="ko-KR" sz="4000" u="none" cap="none" strike="noStrike">
                <a:solidFill>
                  <a:srgbClr val="3F3F3F"/>
                </a:solidFill>
                <a:latin typeface="Calibri"/>
                <a:ea typeface="Calibri"/>
                <a:cs typeface="Calibri"/>
                <a:sym typeface="Calibri"/>
              </a:rPr>
              <a:t>주택 청약 가상 상담 서비스</a:t>
            </a:r>
            <a:endParaRPr b="1" i="0" sz="4000" u="none" cap="none" strike="noStrike">
              <a:solidFill>
                <a:srgbClr val="3F3F3F"/>
              </a:solidFill>
              <a:latin typeface="Calibri"/>
              <a:ea typeface="Calibri"/>
              <a:cs typeface="Calibri"/>
              <a:sym typeface="Calibri"/>
            </a:endParaRPr>
          </a:p>
        </p:txBody>
      </p:sp>
      <p:sp>
        <p:nvSpPr>
          <p:cNvPr id="30" name="Google Shape;30;p1"/>
          <p:cNvSpPr txBox="1"/>
          <p:nvPr/>
        </p:nvSpPr>
        <p:spPr>
          <a:xfrm>
            <a:off x="0" y="-1907"/>
            <a:ext cx="12192000" cy="338554"/>
          </a:xfrm>
          <a:prstGeom prst="rect">
            <a:avLst/>
          </a:prstGeom>
          <a:solidFill>
            <a:srgbClr val="F5DF4D"/>
          </a:solidFill>
          <a:ln>
            <a:noFill/>
          </a:ln>
          <a:effectLst>
            <a:outerShdw blurRad="63500" rotWithShape="0" algn="ctr">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rgbClr val="171616"/>
                </a:solidFill>
                <a:latin typeface="Calibri"/>
                <a:ea typeface="Calibri"/>
                <a:cs typeface="Calibri"/>
                <a:sym typeface="Calibri"/>
              </a:rPr>
              <a:t>K-Digital </a:t>
            </a:r>
            <a:r>
              <a:rPr b="0" i="0" lang="ko-KR" sz="1600" u="none" cap="none" strike="noStrike">
                <a:solidFill>
                  <a:srgbClr val="262626"/>
                </a:solidFill>
                <a:latin typeface="Calibri"/>
                <a:ea typeface="Calibri"/>
                <a:cs typeface="Calibri"/>
                <a:sym typeface="Calibri"/>
              </a:rPr>
              <a:t>Training</a:t>
            </a:r>
            <a:endParaRPr b="0" i="0" sz="1600" u="none" cap="none" strike="noStrike">
              <a:solidFill>
                <a:srgbClr val="262626"/>
              </a:solidFill>
              <a:latin typeface="Calibri"/>
              <a:ea typeface="Calibri"/>
              <a:cs typeface="Calibri"/>
              <a:sym typeface="Calibri"/>
            </a:endParaRPr>
          </a:p>
        </p:txBody>
      </p:sp>
      <p:sp>
        <p:nvSpPr>
          <p:cNvPr id="31" name="Google Shape;31;p1"/>
          <p:cNvSpPr/>
          <p:nvPr/>
        </p:nvSpPr>
        <p:spPr>
          <a:xfrm>
            <a:off x="110067" y="1700808"/>
            <a:ext cx="11971867" cy="1944216"/>
          </a:xfrm>
          <a:prstGeom prst="rect">
            <a:avLst/>
          </a:prstGeom>
          <a:noFill/>
          <a:ln cap="flat" cmpd="sng" w="15875">
            <a:solidFill>
              <a:srgbClr val="939597">
                <a:alpha val="6941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117" name="Shape 117"/>
        <p:cNvGrpSpPr/>
        <p:nvPr/>
      </p:nvGrpSpPr>
      <p:grpSpPr>
        <a:xfrm>
          <a:off x="0" y="0"/>
          <a:ext cx="0" cy="0"/>
          <a:chOff x="0" y="0"/>
          <a:chExt cx="0" cy="0"/>
        </a:xfrm>
      </p:grpSpPr>
      <p:sp>
        <p:nvSpPr>
          <p:cNvPr id="118" name="Google Shape;118;g326e4346a65_0_24"/>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g326e4346a65_0_24"/>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20" name="Google Shape;120;g326e4346a65_0_24"/>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121" name="Google Shape;121;g326e4346a65_0_24"/>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22" name="Google Shape;122;g326e4346a65_0_24"/>
          <p:cNvSpPr/>
          <p:nvPr/>
        </p:nvSpPr>
        <p:spPr>
          <a:xfrm>
            <a:off x="1164392" y="1019065"/>
            <a:ext cx="10143900" cy="526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프로젝트 수행 방향</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1" i="0" lang="ko-KR" sz="14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 주요 기능 구현 계획</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a:p>
          <a:p>
            <a:pPr indent="0" lvl="0" marL="0" marR="0" rtl="0" algn="l">
              <a:lnSpc>
                <a:spcPct val="100000"/>
              </a:lnSpc>
              <a:spcBef>
                <a:spcPts val="0"/>
              </a:spcBef>
              <a:spcAft>
                <a:spcPts val="0"/>
              </a:spcAft>
              <a:buNone/>
            </a:pPr>
            <a:r>
              <a:rPr b="1" lang="ko-KR"/>
              <a:t>1.</a:t>
            </a:r>
            <a:r>
              <a:rPr b="1" i="0" lang="ko-KR" sz="1400" u="none" cap="none" strike="noStrike">
                <a:solidFill>
                  <a:srgbClr val="000000"/>
                </a:solidFill>
                <a:latin typeface="Arial"/>
                <a:ea typeface="Arial"/>
                <a:cs typeface="Arial"/>
                <a:sym typeface="Arial"/>
              </a:rPr>
              <a:t>가상 상담 서비스 설계 및 개발</a:t>
            </a:r>
            <a:endParaRPr b="1"/>
          </a:p>
          <a:p>
            <a:pPr indent="0" lvl="2" marL="0" marR="0" rtl="0" algn="l">
              <a:lnSpc>
                <a:spcPct val="100000"/>
              </a:lnSpc>
              <a:spcBef>
                <a:spcPts val="0"/>
              </a:spcBef>
              <a:spcAft>
                <a:spcPts val="0"/>
              </a:spcAft>
              <a:buNone/>
            </a:pPr>
            <a:r>
              <a:rPr b="1" lang="ko-KR"/>
              <a:t> </a:t>
            </a:r>
            <a:r>
              <a:rPr b="1" i="0" lang="ko-KR" sz="1400" u="none" cap="none" strike="noStrike">
                <a:solidFill>
                  <a:srgbClr val="000000"/>
                </a:solidFill>
                <a:latin typeface="Arial"/>
                <a:ea typeface="Arial"/>
                <a:cs typeface="Arial"/>
                <a:sym typeface="Arial"/>
              </a:rPr>
              <a:t>1.1  챗봇 구축</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자연어 처리(NLP)를 사용해 사용자 문의를 이해하고 답변 생성.</a:t>
            </a:r>
            <a:endParaRPr/>
          </a:p>
          <a:p>
            <a:pPr indent="0" lvl="2"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ChatGPT API와 연동하여 청약 관련 정보를 제공.</a:t>
            </a:r>
            <a:endParaRPr/>
          </a:p>
          <a:p>
            <a:pPr indent="0" lvl="2" marL="0" rtl="0" algn="l">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rPr b="1" lang="ko-KR"/>
              <a:t>2</a:t>
            </a:r>
            <a:r>
              <a:rPr b="1" i="0" lang="ko-KR" sz="1400" u="none" cap="none" strike="noStrike">
                <a:solidFill>
                  <a:srgbClr val="000000"/>
                </a:solidFill>
                <a:latin typeface="Arial"/>
                <a:ea typeface="Arial"/>
                <a:cs typeface="Arial"/>
                <a:sym typeface="Arial"/>
              </a:rPr>
              <a:t>. 사용자 친화적인 웹/앱 인터페이스 설계</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1" lang="ko-KR"/>
              <a:t> 2</a:t>
            </a:r>
            <a:r>
              <a:rPr b="1" i="0" lang="ko-KR" sz="1400" u="none" cap="none" strike="noStrike">
                <a:solidFill>
                  <a:srgbClr val="000000"/>
                </a:solidFill>
                <a:latin typeface="Arial"/>
                <a:ea typeface="Arial"/>
                <a:cs typeface="Arial"/>
                <a:sym typeface="Arial"/>
              </a:rPr>
              <a:t>.1 프론트엔드 개발</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t>
            </a:r>
            <a:r>
              <a:rPr lang="ko-KR"/>
              <a:t>React 활용하여 화면 구성</a:t>
            </a:r>
            <a:endParaRPr/>
          </a:p>
          <a:p>
            <a:pPr indent="0" lvl="2"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ko-KR"/>
              <a:t> 2</a:t>
            </a:r>
            <a:r>
              <a:rPr b="1" i="0" lang="ko-KR" sz="1400" u="none" cap="none" strike="noStrike">
                <a:solidFill>
                  <a:srgbClr val="000000"/>
                </a:solidFill>
                <a:latin typeface="Arial"/>
                <a:ea typeface="Arial"/>
                <a:cs typeface="Arial"/>
                <a:sym typeface="Arial"/>
              </a:rPr>
              <a:t>.2 백엔드 및 API 연동</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t>
            </a:r>
            <a:r>
              <a:rPr lang="ko-KR"/>
              <a:t>FastAPI와 Nginx</a:t>
            </a:r>
            <a:r>
              <a:rPr b="0" i="0" lang="ko-KR" sz="1400" u="none" cap="none" strike="noStrike">
                <a:solidFill>
                  <a:srgbClr val="000000"/>
                </a:solidFill>
                <a:latin typeface="Arial"/>
                <a:ea typeface="Arial"/>
                <a:cs typeface="Arial"/>
                <a:sym typeface="Arial"/>
              </a:rPr>
              <a:t>를 이용</a:t>
            </a:r>
            <a:r>
              <a:rPr lang="ko-KR"/>
              <a:t>하여</a:t>
            </a:r>
            <a:r>
              <a:rPr b="0" i="0" lang="ko-KR" sz="1400" u="none" cap="none" strike="noStrike">
                <a:solidFill>
                  <a:srgbClr val="000000"/>
                </a:solidFill>
                <a:latin typeface="Arial"/>
                <a:ea typeface="Arial"/>
                <a:cs typeface="Arial"/>
                <a:sym typeface="Arial"/>
              </a:rPr>
              <a:t> 안정적이고 효율적인 서버 개발.</a:t>
            </a:r>
            <a:endParaRPr/>
          </a:p>
          <a:p>
            <a:pPr indent="0" lvl="1"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AWS로 인프라를 구축하여 서비스 확장성과 안정성 확보.</a:t>
            </a:r>
            <a:endParaRPr/>
          </a:p>
          <a:p>
            <a:pPr indent="0" lvl="1" marL="0" marR="0" rtl="0" algn="l">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126" name="Shape 126"/>
        <p:cNvGrpSpPr/>
        <p:nvPr/>
      </p:nvGrpSpPr>
      <p:grpSpPr>
        <a:xfrm>
          <a:off x="0" y="0"/>
          <a:ext cx="0" cy="0"/>
          <a:chOff x="0" y="0"/>
          <a:chExt cx="0" cy="0"/>
        </a:xfrm>
      </p:grpSpPr>
      <p:sp>
        <p:nvSpPr>
          <p:cNvPr id="127" name="Google Shape;127;g326e4346a65_0_16"/>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g326e4346a65_0_16"/>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29" name="Google Shape;129;g326e4346a65_0_16"/>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130" name="Google Shape;130;g326e4346a65_0_16"/>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31" name="Google Shape;131;g326e4346a65_0_16"/>
          <p:cNvSpPr/>
          <p:nvPr/>
        </p:nvSpPr>
        <p:spPr>
          <a:xfrm>
            <a:off x="1164392" y="1019065"/>
            <a:ext cx="10143900" cy="526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프로젝트 수행 방향</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1" i="0" lang="ko-KR" sz="14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 주요 기능 구현 계획</a:t>
            </a:r>
            <a:endParaRPr/>
          </a:p>
          <a:p>
            <a:pPr indent="0" lvl="2"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ko-KR"/>
              <a:t>3</a:t>
            </a:r>
            <a:r>
              <a:rPr b="1" i="0" lang="ko-KR" sz="1400" u="none" cap="none" strike="noStrike">
                <a:solidFill>
                  <a:srgbClr val="000000"/>
                </a:solidFill>
                <a:latin typeface="Arial"/>
                <a:ea typeface="Arial"/>
                <a:cs typeface="Arial"/>
                <a:sym typeface="Arial"/>
              </a:rPr>
              <a:t>. </a:t>
            </a:r>
            <a:r>
              <a:rPr b="1" lang="ko-KR"/>
              <a:t>데이터 저장 및 관리</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1" lang="ko-KR"/>
              <a:t> 3</a:t>
            </a:r>
            <a:r>
              <a:rPr b="1" i="0" lang="ko-KR" sz="1400" u="none" cap="none" strike="noStrike">
                <a:solidFill>
                  <a:srgbClr val="000000"/>
                </a:solidFill>
                <a:latin typeface="Arial"/>
                <a:ea typeface="Arial"/>
                <a:cs typeface="Arial"/>
                <a:sym typeface="Arial"/>
              </a:rPr>
              <a:t>.1 </a:t>
            </a:r>
            <a:r>
              <a:rPr b="1" lang="ko-KR"/>
              <a:t>청약 데이터</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t>
            </a:r>
            <a:r>
              <a:rPr lang="ko-KR"/>
              <a:t>MySQL : 청약 기본정보(청약일정, 주택명, 시공사, 당첨일 등), 경쟁률</a:t>
            </a:r>
            <a:endParaRPr/>
          </a:p>
          <a:p>
            <a:pPr indent="0" lvl="2" marL="0" marR="0" rtl="0" algn="l">
              <a:lnSpc>
                <a:spcPct val="100000"/>
              </a:lnSpc>
              <a:spcBef>
                <a:spcPts val="0"/>
              </a:spcBef>
              <a:spcAft>
                <a:spcPts val="0"/>
              </a:spcAft>
              <a:buNone/>
            </a:pPr>
            <a:r>
              <a:rPr lang="ko-KR"/>
              <a:t>    - MongoDB : FAQ, 용어,청약관련 뉴스(img_url, url, 제목, 내용)</a:t>
            </a:r>
            <a:endParaRPr/>
          </a:p>
          <a:p>
            <a:pPr indent="0" lvl="2" marL="0" marR="0" rtl="0" algn="l">
              <a:lnSpc>
                <a:spcPct val="100000"/>
              </a:lnSpc>
              <a:spcBef>
                <a:spcPts val="0"/>
              </a:spcBef>
              <a:spcAft>
                <a:spcPts val="0"/>
              </a:spcAft>
              <a:buNone/>
            </a:pPr>
            <a:r>
              <a:rPr lang="ko-KR"/>
              <a:t>    - S3 : 청약공고문 pdf </a:t>
            </a:r>
            <a:endParaRPr/>
          </a:p>
          <a:p>
            <a:pPr indent="0" lvl="2" marL="0" marR="0" rtl="0" algn="l">
              <a:lnSpc>
                <a:spcPct val="100000"/>
              </a:lnSpc>
              <a:spcBef>
                <a:spcPts val="0"/>
              </a:spcBef>
              <a:spcAft>
                <a:spcPts val="0"/>
              </a:spcAft>
              <a:buNone/>
            </a:pPr>
            <a:r>
              <a:t/>
            </a:r>
            <a:endParaRPr/>
          </a:p>
          <a:p>
            <a:pPr indent="0" lvl="2" marL="0" marR="0" rtl="0" algn="l">
              <a:lnSpc>
                <a:spcPct val="100000"/>
              </a:lnSpc>
              <a:spcBef>
                <a:spcPts val="0"/>
              </a:spcBef>
              <a:spcAft>
                <a:spcPts val="0"/>
              </a:spcAft>
              <a:buNone/>
            </a:pPr>
            <a:r>
              <a:rPr b="1" lang="ko-KR"/>
              <a:t> 3</a:t>
            </a:r>
            <a:r>
              <a:rPr b="1" i="0" lang="ko-KR" sz="1400" u="none" cap="none" strike="noStrike">
                <a:solidFill>
                  <a:srgbClr val="000000"/>
                </a:solidFill>
                <a:latin typeface="Arial"/>
                <a:ea typeface="Arial"/>
                <a:cs typeface="Arial"/>
                <a:sym typeface="Arial"/>
              </a:rPr>
              <a:t>.2 </a:t>
            </a:r>
            <a:r>
              <a:rPr b="1" lang="ko-KR"/>
              <a:t>챗봇 대화로그 저장.</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t>
            </a:r>
            <a:r>
              <a:rPr lang="ko-KR"/>
              <a:t>MongoDB : 로그인 후 챗봇 대화데이터 저장.</a:t>
            </a:r>
            <a:endParaRPr/>
          </a:p>
          <a:p>
            <a:pPr indent="0" lvl="2" marL="0" marR="0" rtl="0" algn="l">
              <a:lnSpc>
                <a:spcPct val="100000"/>
              </a:lnSpc>
              <a:spcBef>
                <a:spcPts val="0"/>
              </a:spcBef>
              <a:spcAft>
                <a:spcPts val="0"/>
              </a:spcAft>
              <a:buNone/>
            </a:pPr>
            <a:r>
              <a:t/>
            </a:r>
            <a:endParaRPr/>
          </a:p>
          <a:p>
            <a:pPr indent="0" lvl="2" marL="0" marR="0" rtl="0" algn="l">
              <a:lnSpc>
                <a:spcPct val="100000"/>
              </a:lnSpc>
              <a:spcBef>
                <a:spcPts val="0"/>
              </a:spcBef>
              <a:spcAft>
                <a:spcPts val="0"/>
              </a:spcAft>
              <a:buNone/>
            </a:pPr>
            <a:r>
              <a:rPr lang="ko-KR"/>
              <a:t> </a:t>
            </a:r>
            <a:r>
              <a:rPr b="1" lang="ko-KR">
                <a:solidFill>
                  <a:schemeClr val="dk1"/>
                </a:solidFill>
              </a:rPr>
              <a:t>3</a:t>
            </a:r>
            <a:r>
              <a:rPr b="1" lang="ko-KR">
                <a:solidFill>
                  <a:schemeClr val="dk1"/>
                </a:solidFill>
              </a:rPr>
              <a:t>.3 데이터 크롤링 자동화</a:t>
            </a:r>
            <a:endParaRPr b="1">
              <a:solidFill>
                <a:schemeClr val="dk1"/>
              </a:solidFill>
            </a:endParaRPr>
          </a:p>
          <a:p>
            <a:pPr indent="0" lvl="2" marL="0" rtl="0" algn="l">
              <a:spcBef>
                <a:spcPts val="0"/>
              </a:spcBef>
              <a:spcAft>
                <a:spcPts val="0"/>
              </a:spcAft>
              <a:buNone/>
            </a:pPr>
            <a:r>
              <a:rPr lang="ko-KR">
                <a:solidFill>
                  <a:schemeClr val="dk1"/>
                </a:solidFill>
              </a:rPr>
              <a:t>    - DB를 기준으로 저장돼있지 않은 데이터만 크롤링 (있는 데이터 나올 시 종료)</a:t>
            </a:r>
            <a:endParaRPr>
              <a:solidFill>
                <a:schemeClr val="dk1"/>
              </a:solidFill>
            </a:endParaRPr>
          </a:p>
          <a:p>
            <a:pPr indent="0" lvl="2" marL="0" rtl="0" algn="l">
              <a:spcBef>
                <a:spcPts val="0"/>
              </a:spcBef>
              <a:spcAft>
                <a:spcPts val="0"/>
              </a:spcAft>
              <a:buNone/>
            </a:pPr>
            <a:r>
              <a:rPr lang="ko-KR">
                <a:solidFill>
                  <a:schemeClr val="dk1"/>
                </a:solidFill>
              </a:rPr>
              <a:t>    - Github Action과 crontab을 활용하여 매일 0시에 자동 크롤링 후 데이터 저장</a:t>
            </a:r>
            <a:endParaRPr>
              <a:solidFill>
                <a:schemeClr val="dk1"/>
              </a:solidFill>
            </a:endParaRPr>
          </a:p>
          <a:p>
            <a:pPr indent="0" lvl="1" marL="0" marR="0" rtl="0" algn="l">
              <a:lnSpc>
                <a:spcPct val="100000"/>
              </a:lnSpc>
              <a:spcBef>
                <a:spcPts val="0"/>
              </a:spcBef>
              <a:spcAft>
                <a:spcPts val="0"/>
              </a:spcAft>
              <a:buNone/>
            </a:pPr>
            <a:r>
              <a:t/>
            </a:r>
            <a:endParaRPr/>
          </a:p>
          <a:p>
            <a:pPr indent="0" lvl="1" marL="0" marR="0" rtl="0" algn="l">
              <a:lnSpc>
                <a:spcPct val="100000"/>
              </a:lnSpc>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135" name="Shape 135"/>
        <p:cNvGrpSpPr/>
        <p:nvPr/>
      </p:nvGrpSpPr>
      <p:grpSpPr>
        <a:xfrm>
          <a:off x="0" y="0"/>
          <a:ext cx="0" cy="0"/>
          <a:chOff x="0" y="0"/>
          <a:chExt cx="0" cy="0"/>
        </a:xfrm>
      </p:grpSpPr>
      <p:sp>
        <p:nvSpPr>
          <p:cNvPr id="136" name="Google Shape;136;g2a52e090390_0_0"/>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2a52e090390_0_0"/>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38" name="Google Shape;138;g2a52e090390_0_0"/>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139" name="Google Shape;139;g2a52e090390_0_0"/>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40" name="Google Shape;140;g2a52e090390_0_0"/>
          <p:cNvSpPr/>
          <p:nvPr/>
        </p:nvSpPr>
        <p:spPr>
          <a:xfrm>
            <a:off x="1164392" y="1019065"/>
            <a:ext cx="10143900" cy="526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프로젝트 수행 방향</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1" i="0" lang="ko-KR" sz="14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 주요 기능 구현 계획</a:t>
            </a:r>
            <a:endParaRPr/>
          </a:p>
          <a:p>
            <a:pPr indent="0" lvl="0" marL="0" rtl="0" algn="l">
              <a:spcBef>
                <a:spcPts val="0"/>
              </a:spcBef>
              <a:spcAft>
                <a:spcPts val="0"/>
              </a:spcAft>
              <a:buClr>
                <a:schemeClr val="dk1"/>
              </a:buClr>
              <a:buFont typeface="Arial"/>
              <a:buNone/>
            </a:pPr>
            <a:r>
              <a:rPr b="1" lang="ko-KR">
                <a:solidFill>
                  <a:schemeClr val="dk1"/>
                </a:solidFill>
              </a:rPr>
              <a:t>4. CI/CD 파이프라인 구축</a:t>
            </a:r>
            <a:endParaRPr>
              <a:solidFill>
                <a:schemeClr val="dk1"/>
              </a:solidFill>
            </a:endParaRPr>
          </a:p>
          <a:p>
            <a:pPr indent="0" lvl="0" marL="0" rtl="0" algn="l">
              <a:spcBef>
                <a:spcPts val="0"/>
              </a:spcBef>
              <a:spcAft>
                <a:spcPts val="0"/>
              </a:spcAft>
              <a:buClr>
                <a:schemeClr val="dk1"/>
              </a:buClr>
              <a:buFont typeface="Arial"/>
              <a:buNone/>
            </a:pPr>
            <a:r>
              <a:rPr b="1" lang="ko-KR">
                <a:solidFill>
                  <a:schemeClr val="dk1"/>
                </a:solidFill>
              </a:rPr>
              <a:t> 4.1 GitHub Aciton</a:t>
            </a:r>
            <a:endParaRPr>
              <a:solidFill>
                <a:schemeClr val="dk1"/>
              </a:solidFill>
            </a:endParaRPr>
          </a:p>
          <a:p>
            <a:pPr indent="0" lvl="1" marL="0" rtl="0" algn="l">
              <a:spcBef>
                <a:spcPts val="0"/>
              </a:spcBef>
              <a:spcAft>
                <a:spcPts val="0"/>
              </a:spcAft>
              <a:buNone/>
            </a:pPr>
            <a:r>
              <a:rPr lang="ko-KR">
                <a:solidFill>
                  <a:schemeClr val="dk1"/>
                </a:solidFill>
              </a:rPr>
              <a:t>    - GitHub Action을 통해 로컬환경에서 Push를 할 시 tar압축파일을 S3에 저장</a:t>
            </a:r>
            <a:endParaRPr>
              <a:solidFill>
                <a:schemeClr val="dk1"/>
              </a:solidFill>
            </a:endParaRPr>
          </a:p>
          <a:p>
            <a:pPr indent="0" lvl="1" marL="0" rtl="0" algn="l">
              <a:spcBef>
                <a:spcPts val="0"/>
              </a:spcBef>
              <a:spcAft>
                <a:spcPts val="0"/>
              </a:spcAft>
              <a:buClr>
                <a:schemeClr val="dk1"/>
              </a:buClr>
              <a:buFont typeface="Arial"/>
              <a:buNone/>
            </a:pPr>
            <a:r>
              <a:rPr lang="ko-KR">
                <a:solidFill>
                  <a:schemeClr val="dk1"/>
                </a:solidFill>
              </a:rPr>
              <a:t>    - Code Deploy 실행.</a:t>
            </a:r>
            <a:endParaRPr>
              <a:solidFill>
                <a:schemeClr val="dk1"/>
              </a:solidFill>
            </a:endParaRPr>
          </a:p>
          <a:p>
            <a:pPr indent="0" lvl="1"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ko-KR">
                <a:solidFill>
                  <a:schemeClr val="dk1"/>
                </a:solidFill>
              </a:rPr>
              <a:t> 4.2 Code Deploy</a:t>
            </a:r>
            <a:endParaRPr>
              <a:solidFill>
                <a:schemeClr val="dk1"/>
              </a:solidFill>
            </a:endParaRPr>
          </a:p>
          <a:p>
            <a:pPr indent="0" lvl="1" marL="0" rtl="0" algn="l">
              <a:spcBef>
                <a:spcPts val="0"/>
              </a:spcBef>
              <a:spcAft>
                <a:spcPts val="0"/>
              </a:spcAft>
              <a:buNone/>
            </a:pPr>
            <a:r>
              <a:rPr lang="ko-KR">
                <a:solidFill>
                  <a:schemeClr val="dk1"/>
                </a:solidFill>
              </a:rPr>
              <a:t>    - uvicron stop, 배포 폴더 삭제</a:t>
            </a:r>
            <a:endParaRPr>
              <a:solidFill>
                <a:schemeClr val="dk1"/>
              </a:solidFill>
            </a:endParaRPr>
          </a:p>
          <a:p>
            <a:pPr indent="0" lvl="1" marL="0" rtl="0" algn="l">
              <a:spcBef>
                <a:spcPts val="0"/>
              </a:spcBef>
              <a:spcAft>
                <a:spcPts val="0"/>
              </a:spcAft>
              <a:buNone/>
            </a:pPr>
            <a:r>
              <a:rPr lang="ko-KR">
                <a:solidFill>
                  <a:schemeClr val="dk1"/>
                </a:solidFill>
              </a:rPr>
              <a:t>    - S3에서 tar 압축해제 후 폴더 생성</a:t>
            </a:r>
            <a:endParaRPr>
              <a:solidFill>
                <a:schemeClr val="dk1"/>
              </a:solidFill>
            </a:endParaRPr>
          </a:p>
          <a:p>
            <a:pPr indent="0" lvl="1" marL="0" rtl="0" algn="l">
              <a:spcBef>
                <a:spcPts val="0"/>
              </a:spcBef>
              <a:spcAft>
                <a:spcPts val="0"/>
              </a:spcAft>
              <a:buNone/>
            </a:pPr>
            <a:r>
              <a:rPr lang="ko-KR">
                <a:solidFill>
                  <a:schemeClr val="dk1"/>
                </a:solidFill>
              </a:rPr>
              <a:t>    - react buid / uvicorn 실행 등 배포 기본작업</a:t>
            </a:r>
            <a:endParaRPr>
              <a:solidFill>
                <a:schemeClr val="dk1"/>
              </a:solidFill>
            </a:endParaRPr>
          </a:p>
          <a:p>
            <a:pPr indent="0" lvl="1" marL="0" rtl="0" algn="l">
              <a:spcBef>
                <a:spcPts val="0"/>
              </a:spcBef>
              <a:spcAft>
                <a:spcPts val="0"/>
              </a:spcAft>
              <a:buNone/>
            </a:pPr>
            <a:r>
              <a:rPr lang="ko-KR">
                <a:solidFill>
                  <a:schemeClr val="dk1"/>
                </a:solidFill>
              </a:rPr>
              <a:t>    - nginx 재실행</a:t>
            </a:r>
            <a:endParaRPr>
              <a:solidFill>
                <a:schemeClr val="dk1"/>
              </a:solidFill>
            </a:endParaRPr>
          </a:p>
          <a:p>
            <a:pPr indent="0" lvl="1"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ko-KR">
                <a:solidFill>
                  <a:schemeClr val="dk1"/>
                </a:solidFill>
              </a:rPr>
              <a:t>5. 보조기능</a:t>
            </a:r>
            <a:endParaRPr b="1">
              <a:solidFill>
                <a:schemeClr val="dk1"/>
              </a:solidFill>
            </a:endParaRPr>
          </a:p>
          <a:p>
            <a:pPr indent="0" lvl="2" marL="0" rtl="0" algn="l">
              <a:spcBef>
                <a:spcPts val="0"/>
              </a:spcBef>
              <a:spcAft>
                <a:spcPts val="0"/>
              </a:spcAft>
              <a:buNone/>
            </a:pPr>
            <a:r>
              <a:rPr lang="ko-KR">
                <a:solidFill>
                  <a:schemeClr val="dk1"/>
                </a:solidFill>
              </a:rPr>
              <a:t>    - 청약캘린더</a:t>
            </a:r>
            <a:endParaRPr>
              <a:solidFill>
                <a:schemeClr val="dk1"/>
              </a:solidFill>
            </a:endParaRPr>
          </a:p>
          <a:p>
            <a:pPr indent="0" lvl="2" marL="0" rtl="0" algn="l">
              <a:spcBef>
                <a:spcPts val="0"/>
              </a:spcBef>
              <a:spcAft>
                <a:spcPts val="0"/>
              </a:spcAft>
              <a:buNone/>
            </a:pPr>
            <a:r>
              <a:rPr lang="ko-KR">
                <a:solidFill>
                  <a:schemeClr val="dk1"/>
                </a:solidFill>
              </a:rPr>
              <a:t>    - 로그인</a:t>
            </a:r>
            <a:endParaRPr>
              <a:solidFill>
                <a:schemeClr val="dk1"/>
              </a:solidFill>
            </a:endParaRPr>
          </a:p>
          <a:p>
            <a:pPr indent="0" lvl="2" marL="0" rtl="0" algn="l">
              <a:spcBef>
                <a:spcPts val="0"/>
              </a:spcBef>
              <a:spcAft>
                <a:spcPts val="0"/>
              </a:spcAft>
              <a:buClr>
                <a:schemeClr val="dk1"/>
              </a:buClr>
              <a:buFont typeface="Arial"/>
              <a:buNone/>
            </a:pPr>
            <a:r>
              <a:rPr lang="ko-KR">
                <a:solidFill>
                  <a:schemeClr val="dk1"/>
                </a:solidFill>
              </a:rPr>
              <a:t>    - 청약 경쟁률, 다가오는 청약 등의 청약관련 정보 제공</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144" name="Shape 144"/>
        <p:cNvGrpSpPr/>
        <p:nvPr/>
      </p:nvGrpSpPr>
      <p:grpSpPr>
        <a:xfrm>
          <a:off x="0" y="0"/>
          <a:ext cx="0" cy="0"/>
          <a:chOff x="0" y="0"/>
          <a:chExt cx="0" cy="0"/>
        </a:xfrm>
      </p:grpSpPr>
      <p:sp>
        <p:nvSpPr>
          <p:cNvPr id="145" name="Google Shape;145;p22"/>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22"/>
          <p:cNvSpPr txBox="1"/>
          <p:nvPr/>
        </p:nvSpPr>
        <p:spPr>
          <a:xfrm>
            <a:off x="1164392" y="1496011"/>
            <a:ext cx="9296680" cy="41241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기대 효과</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1" i="0" lang="ko-KR" sz="1600" u="none" cap="none" strike="noStrike">
                <a:solidFill>
                  <a:srgbClr val="000000"/>
                </a:solidFill>
                <a:latin typeface="Arial"/>
                <a:ea typeface="Arial"/>
                <a:cs typeface="Arial"/>
                <a:sym typeface="Arial"/>
              </a:rPr>
            </a:br>
            <a:r>
              <a:rPr b="1" i="0" lang="ko-KR" sz="1600" u="none" cap="none" strike="noStrike">
                <a:solidFill>
                  <a:srgbClr val="000000"/>
                </a:solidFill>
                <a:latin typeface="Arial"/>
                <a:ea typeface="Arial"/>
                <a:cs typeface="Arial"/>
                <a:sym typeface="Arial"/>
              </a:rPr>
              <a:t>1. </a:t>
            </a:r>
            <a:r>
              <a:rPr b="1" i="0" lang="ko-KR" sz="1400" u="none" cap="none" strike="noStrike">
                <a:solidFill>
                  <a:srgbClr val="000000"/>
                </a:solidFill>
                <a:latin typeface="Arial"/>
                <a:ea typeface="Arial"/>
                <a:cs typeface="Arial"/>
                <a:sym typeface="Arial"/>
              </a:rPr>
              <a:t>청약 제도 이해도 향상</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주요 타겟층(사회초년생, 대학생, 신혼부부)의 청약 제도 이해도 제고</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AI 챗봇을 통한 복잡한 청약 규정과 절차에 대해 쉬운 설명 제공</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맞춤형 정보 제공으로 청약 진입 장벽 완화</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실시간 상담을 통한 즉각적인 의문점 해소</a:t>
            </a:r>
            <a:endParaRPr/>
          </a:p>
          <a:p>
            <a:pPr indent="0" lvl="0" marL="0" marR="0" rtl="0" algn="l">
              <a:lnSpc>
                <a:spcPct val="100000"/>
              </a:lnSpc>
              <a:spcBef>
                <a:spcPts val="0"/>
              </a:spcBef>
              <a:spcAft>
                <a:spcPts val="0"/>
              </a:spcAft>
              <a:buNone/>
            </a:pPr>
            <a:br>
              <a:rPr b="1" i="0" lang="ko-KR" sz="1600" u="none" cap="none" strike="noStrike">
                <a:solidFill>
                  <a:srgbClr val="000000"/>
                </a:solidFill>
                <a:latin typeface="Arial"/>
                <a:ea typeface="Arial"/>
                <a:cs typeface="Arial"/>
                <a:sym typeface="Arial"/>
              </a:rPr>
            </a:br>
            <a:r>
              <a:rPr b="1" i="0" lang="ko-KR" sz="1600" u="none" cap="none" strike="noStrike">
                <a:solidFill>
                  <a:srgbClr val="000000"/>
                </a:solidFill>
                <a:latin typeface="Arial"/>
                <a:ea typeface="Arial"/>
                <a:cs typeface="Arial"/>
                <a:sym typeface="Arial"/>
              </a:rPr>
              <a:t>2. </a:t>
            </a:r>
            <a:r>
              <a:rPr b="1" i="0" lang="ko-KR" sz="1400" u="none" cap="none" strike="noStrike">
                <a:solidFill>
                  <a:srgbClr val="000000"/>
                </a:solidFill>
                <a:latin typeface="Arial"/>
                <a:ea typeface="Arial"/>
                <a:cs typeface="Arial"/>
                <a:sym typeface="Arial"/>
              </a:rPr>
              <a:t>청약 부적격 당첨자 감소</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신청자의 입력 실수 최소화</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AI 기반 자격 검증을 통한 부적격 요소 사전 점검</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개인별 맞춤형 가이드를 통한 정확한 청약 신청 지원</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실시간 정책 업데이트를 통한 최신 정보 반영</a:t>
            </a:r>
            <a:endParaRPr/>
          </a:p>
          <a:p>
            <a:pPr indent="0" lvl="0" marL="0" marR="0" rtl="0" algn="l">
              <a:lnSpc>
                <a:spcPct val="100000"/>
              </a:lnSpc>
              <a:spcBef>
                <a:spcPts val="0"/>
              </a:spcBef>
              <a:spcAft>
                <a:spcPts val="0"/>
              </a:spcAft>
              <a:buNone/>
            </a:pPr>
            <a:br>
              <a:rPr b="1" i="0" lang="ko-KR" sz="1600" u="none" cap="none" strike="noStrike">
                <a:solidFill>
                  <a:srgbClr val="000000"/>
                </a:solidFill>
                <a:latin typeface="Arial"/>
                <a:ea typeface="Arial"/>
                <a:cs typeface="Arial"/>
                <a:sym typeface="Arial"/>
              </a:rPr>
            </a:br>
            <a:r>
              <a:rPr b="1" i="0" lang="ko-KR" sz="1600" u="none" cap="none" strike="noStrike">
                <a:solidFill>
                  <a:srgbClr val="000000"/>
                </a:solidFill>
                <a:latin typeface="Arial"/>
                <a:ea typeface="Arial"/>
                <a:cs typeface="Arial"/>
                <a:sym typeface="Arial"/>
              </a:rPr>
              <a:t>3. </a:t>
            </a:r>
            <a:r>
              <a:rPr b="1" i="0" lang="ko-KR" sz="1400" u="none" cap="none" strike="noStrike">
                <a:solidFill>
                  <a:srgbClr val="000000"/>
                </a:solidFill>
                <a:latin typeface="Arial"/>
                <a:ea typeface="Arial"/>
                <a:cs typeface="Arial"/>
                <a:sym typeface="Arial"/>
              </a:rPr>
              <a:t>서비스 효율성 및 만족도 증대</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- 24시간 실시간 상담으로 접근성 향상</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원스톱 서비스를 통한 사용자 편의성 증대</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금융기관 연계를 통한 통합 서비스 제공</a:t>
            </a:r>
            <a:endParaRPr b="0" i="0" sz="1400" u="none" cap="none" strike="noStrike">
              <a:solidFill>
                <a:srgbClr val="000000"/>
              </a:solidFill>
              <a:latin typeface="Arial"/>
              <a:ea typeface="Arial"/>
              <a:cs typeface="Arial"/>
              <a:sym typeface="Arial"/>
            </a:endParaRPr>
          </a:p>
        </p:txBody>
      </p:sp>
      <p:sp>
        <p:nvSpPr>
          <p:cNvPr id="147" name="Google Shape;147;p22"/>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48" name="Google Shape;148;p22"/>
          <p:cNvCxnSpPr/>
          <p:nvPr/>
        </p:nvCxnSpPr>
        <p:spPr>
          <a:xfrm>
            <a:off x="3935760" y="790307"/>
            <a:ext cx="7952232" cy="0"/>
          </a:xfrm>
          <a:prstGeom prst="straightConnector1">
            <a:avLst/>
          </a:prstGeom>
          <a:noFill/>
          <a:ln cap="flat" cmpd="sng" w="12700">
            <a:solidFill>
              <a:srgbClr val="7F7F7F"/>
            </a:solidFill>
            <a:prstDash val="solid"/>
            <a:miter lim="800000"/>
            <a:headEnd len="sm" w="sm" type="none"/>
            <a:tailEnd len="sm" w="sm" type="none"/>
          </a:ln>
        </p:spPr>
      </p:cxnSp>
      <p:sp>
        <p:nvSpPr>
          <p:cNvPr id="149" name="Google Shape;149;p22"/>
          <p:cNvSpPr txBox="1"/>
          <p:nvPr/>
        </p:nvSpPr>
        <p:spPr>
          <a:xfrm>
            <a:off x="1164392" y="313361"/>
            <a:ext cx="218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153" name="Shape 153"/>
        <p:cNvGrpSpPr/>
        <p:nvPr/>
      </p:nvGrpSpPr>
      <p:grpSpPr>
        <a:xfrm>
          <a:off x="0" y="0"/>
          <a:ext cx="0" cy="0"/>
          <a:chOff x="0" y="0"/>
          <a:chExt cx="0" cy="0"/>
        </a:xfrm>
      </p:grpSpPr>
      <p:sp>
        <p:nvSpPr>
          <p:cNvPr id="154" name="Google Shape;154;p5"/>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5"/>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02</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56" name="Google Shape;156;p5"/>
          <p:cNvCxnSpPr/>
          <p:nvPr/>
        </p:nvCxnSpPr>
        <p:spPr>
          <a:xfrm>
            <a:off x="5375920" y="790307"/>
            <a:ext cx="6512072" cy="0"/>
          </a:xfrm>
          <a:prstGeom prst="straightConnector1">
            <a:avLst/>
          </a:prstGeom>
          <a:noFill/>
          <a:ln cap="flat" cmpd="sng" w="12700">
            <a:solidFill>
              <a:srgbClr val="7F7F7F"/>
            </a:solidFill>
            <a:prstDash val="solid"/>
            <a:miter lim="800000"/>
            <a:headEnd len="sm" w="sm" type="none"/>
            <a:tailEnd len="sm" w="sm" type="none"/>
          </a:ln>
        </p:spPr>
      </p:cxnSp>
      <p:sp>
        <p:nvSpPr>
          <p:cNvPr id="157" name="Google Shape;157;p5"/>
          <p:cNvSpPr txBox="1"/>
          <p:nvPr/>
        </p:nvSpPr>
        <p:spPr>
          <a:xfrm>
            <a:off x="1164392" y="313361"/>
            <a:ext cx="387798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팀 구성 및 역할</a:t>
            </a:r>
            <a:endParaRPr b="0" i="0" sz="1400" u="none" cap="none" strike="noStrike">
              <a:solidFill>
                <a:srgbClr val="000000"/>
              </a:solidFill>
              <a:latin typeface="Arial"/>
              <a:ea typeface="Arial"/>
              <a:cs typeface="Arial"/>
              <a:sym typeface="Arial"/>
            </a:endParaRPr>
          </a:p>
        </p:txBody>
      </p:sp>
      <p:graphicFrame>
        <p:nvGraphicFramePr>
          <p:cNvPr id="158" name="Google Shape;158;p5"/>
          <p:cNvGraphicFramePr/>
          <p:nvPr/>
        </p:nvGraphicFramePr>
        <p:xfrm>
          <a:off x="1263128" y="1365275"/>
          <a:ext cx="3000000" cy="3000000"/>
        </p:xfrm>
        <a:graphic>
          <a:graphicData uri="http://schemas.openxmlformats.org/drawingml/2006/table">
            <a:tbl>
              <a:tblPr bandRow="1" firstRow="1">
                <a:noFill/>
                <a:tableStyleId>{3AFE0095-1F5D-403D-B0CE-F163603BFA3F}</a:tableStyleId>
              </a:tblPr>
              <a:tblGrid>
                <a:gridCol w="2016225"/>
                <a:gridCol w="1584175"/>
                <a:gridCol w="6048675"/>
              </a:tblGrid>
              <a:tr h="273700">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훈련생</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역할</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담당 업무</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r>
              <a:tr h="582575">
                <a:tc>
                  <a:txBody>
                    <a:bodyPr/>
                    <a:lstStyle/>
                    <a:p>
                      <a:pPr indent="0" lvl="0" marL="0" marR="0" rtl="0" algn="ctr">
                        <a:lnSpc>
                          <a:spcPct val="100000"/>
                        </a:lnSpc>
                        <a:spcBef>
                          <a:spcPts val="0"/>
                        </a:spcBef>
                        <a:spcAft>
                          <a:spcPts val="0"/>
                        </a:spcAft>
                        <a:buClr>
                          <a:srgbClr val="000000"/>
                        </a:buClr>
                        <a:buSzPts val="1800"/>
                        <a:buFont typeface="Arial"/>
                        <a:buNone/>
                      </a:pPr>
                      <a:r>
                        <a:rPr b="0" i="0" lang="ko-KR" sz="1800" u="none" cap="none" strike="noStrike">
                          <a:solidFill>
                            <a:srgbClr val="3A3838"/>
                          </a:solidFill>
                          <a:latin typeface="Arial"/>
                          <a:ea typeface="Arial"/>
                          <a:cs typeface="Arial"/>
                          <a:sym typeface="Arial"/>
                        </a:rPr>
                        <a:t>유상범</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rPr i="0" lang="ko-KR" sz="1600" u="none" cap="none" strike="noStrike">
                          <a:solidFill>
                            <a:srgbClr val="3A3838"/>
                          </a:solidFill>
                          <a:latin typeface="Arial"/>
                          <a:ea typeface="Arial"/>
                          <a:cs typeface="Arial"/>
                          <a:sym typeface="Arial"/>
                        </a:rPr>
                        <a:t>팀장</a:t>
                      </a:r>
                      <a:endParaRPr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크롤링</a:t>
                      </a:r>
                      <a:endParaRPr b="1"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LLM – RAG</a:t>
                      </a:r>
                      <a:endParaRPr/>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데이터 정제</a:t>
                      </a:r>
                      <a:endParaRPr b="1" i="0" sz="14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None/>
                      </a:pPr>
                      <a:r>
                        <a:rPr b="1" lang="ko-KR">
                          <a:solidFill>
                            <a:srgbClr val="3A3838"/>
                          </a:solidFill>
                        </a:rPr>
                        <a:t>▶ </a:t>
                      </a:r>
                      <a:r>
                        <a:rPr b="1" i="0" lang="ko-KR" sz="1400" u="none" cap="none" strike="noStrike">
                          <a:solidFill>
                            <a:srgbClr val="3A3838"/>
                          </a:solidFill>
                          <a:latin typeface="Calibri"/>
                          <a:ea typeface="Calibri"/>
                          <a:cs typeface="Calibri"/>
                          <a:sym typeface="Calibri"/>
                        </a:rPr>
                        <a:t>PDF text 변환</a:t>
                      </a:r>
                      <a:endParaRPr b="1" i="0" sz="1400" u="none" cap="none" strike="noStrike">
                        <a:solidFill>
                          <a:srgbClr val="3A3838"/>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ko-KR">
                          <a:solidFill>
                            <a:srgbClr val="3A3838"/>
                          </a:solidFill>
                        </a:rPr>
                        <a:t>▶ 다양한 임베딩 방식 테스트</a:t>
                      </a:r>
                      <a:endParaRPr b="1">
                        <a:solidFill>
                          <a:srgbClr val="3A3838"/>
                        </a:solidFill>
                      </a:endParaRPr>
                    </a:p>
                    <a:p>
                      <a:pPr indent="0" lvl="0" marL="0" rtl="0" algn="l">
                        <a:spcBef>
                          <a:spcPts val="0"/>
                        </a:spcBef>
                        <a:spcAft>
                          <a:spcPts val="0"/>
                        </a:spcAft>
                        <a:buClr>
                          <a:schemeClr val="dk1"/>
                        </a:buClr>
                        <a:buFont typeface="Arial"/>
                        <a:buNone/>
                      </a:pPr>
                      <a:r>
                        <a:rPr b="1" lang="ko-KR">
                          <a:solidFill>
                            <a:srgbClr val="3A3838"/>
                          </a:solidFill>
                        </a:rPr>
                        <a:t>▶ 챗봇 성능 개선</a:t>
                      </a:r>
                      <a:endParaRPr b="1">
                        <a:solidFill>
                          <a:srgbClr val="3A3838"/>
                        </a:solidFill>
                      </a:endParaRPr>
                    </a:p>
                    <a:p>
                      <a:pPr indent="0" lvl="0" marL="0" marR="0" rtl="0" algn="l">
                        <a:lnSpc>
                          <a:spcPct val="100000"/>
                        </a:lnSpc>
                        <a:spcBef>
                          <a:spcPts val="0"/>
                        </a:spcBef>
                        <a:spcAft>
                          <a:spcPts val="0"/>
                        </a:spcAft>
                        <a:buNone/>
                      </a:pPr>
                      <a:r>
                        <a:t/>
                      </a:r>
                      <a:endParaRPr b="0" sz="14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82575">
                <a:tc>
                  <a:txBody>
                    <a:bodyPr/>
                    <a:lstStyle/>
                    <a:p>
                      <a:pPr indent="0" lvl="0" marL="0" marR="0" rtl="0" algn="ctr">
                        <a:lnSpc>
                          <a:spcPct val="100000"/>
                        </a:lnSpc>
                        <a:spcBef>
                          <a:spcPts val="0"/>
                        </a:spcBef>
                        <a:spcAft>
                          <a:spcPts val="0"/>
                        </a:spcAft>
                        <a:buClr>
                          <a:srgbClr val="3A3838"/>
                        </a:buClr>
                        <a:buSzPts val="1600"/>
                        <a:buFont typeface="Calibri"/>
                        <a:buNone/>
                      </a:pPr>
                      <a:r>
                        <a:rPr b="0" i="0" lang="ko-KR" sz="1800" u="none" cap="none" strike="noStrike">
                          <a:solidFill>
                            <a:srgbClr val="3A3838"/>
                          </a:solidFill>
                          <a:latin typeface="Arial"/>
                          <a:ea typeface="Arial"/>
                          <a:cs typeface="Arial"/>
                          <a:sym typeface="Arial"/>
                        </a:rPr>
                        <a:t>강이삭</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팀원</a:t>
                      </a:r>
                      <a:endParaRPr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3A3838"/>
                          </a:solidFill>
                          <a:latin typeface="Calibri"/>
                          <a:ea typeface="Calibri"/>
                          <a:cs typeface="Calibri"/>
                          <a:sym typeface="Calibri"/>
                        </a:rPr>
                        <a:t>▶ 크롤링 / </a:t>
                      </a:r>
                      <a:r>
                        <a:rPr b="1" lang="ko-KR">
                          <a:solidFill>
                            <a:srgbClr val="3A3838"/>
                          </a:solidFill>
                        </a:rPr>
                        <a:t>자동</a:t>
                      </a:r>
                      <a:r>
                        <a:rPr b="1" lang="ko-KR">
                          <a:solidFill>
                            <a:srgbClr val="3A3838"/>
                          </a:solidFill>
                        </a:rPr>
                        <a:t>화</a:t>
                      </a:r>
                      <a:endParaRPr b="1" sz="1400" u="none" cap="none" strike="noStrike"/>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Backend</a:t>
                      </a:r>
                      <a:endParaRPr b="1" i="0" sz="1400" u="none" cap="none" strike="noStrike">
                        <a:solidFill>
                          <a:srgbClr val="3A3838"/>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ko-KR">
                          <a:solidFill>
                            <a:srgbClr val="3A3838"/>
                          </a:solidFill>
                        </a:rPr>
                        <a:t>▶ Frontend</a:t>
                      </a:r>
                      <a:endParaRPr b="1">
                        <a:solidFill>
                          <a:srgbClr val="3A3838"/>
                        </a:solidFill>
                      </a:endParaRPr>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a:t>
                      </a:r>
                      <a:r>
                        <a:rPr b="1" i="0" lang="ko-KR" sz="1400" u="none" cap="none" strike="noStrike">
                          <a:solidFill>
                            <a:srgbClr val="3A3838"/>
                          </a:solidFill>
                          <a:latin typeface="Calibri"/>
                          <a:ea typeface="Calibri"/>
                          <a:cs typeface="Calibri"/>
                          <a:sym typeface="Calibri"/>
                        </a:rPr>
                        <a:t> DB </a:t>
                      </a:r>
                      <a:r>
                        <a:rPr b="1" lang="ko-KR">
                          <a:solidFill>
                            <a:srgbClr val="3A3838"/>
                          </a:solidFill>
                        </a:rPr>
                        <a:t>구축</a:t>
                      </a:r>
                      <a:endParaRPr b="1" i="0" sz="1400" u="none" cap="none" strike="noStrike">
                        <a:solidFill>
                          <a:srgbClr val="3A3838"/>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ko-KR">
                          <a:solidFill>
                            <a:srgbClr val="3A3838"/>
                          </a:solidFill>
                        </a:rPr>
                        <a:t>▶ </a:t>
                      </a:r>
                      <a:r>
                        <a:rPr b="1" lang="ko-KR">
                          <a:solidFill>
                            <a:srgbClr val="3A3838"/>
                          </a:solidFill>
                        </a:rPr>
                        <a:t>CI /CD 파이프라인 구축</a:t>
                      </a:r>
                      <a:endParaRPr b="1">
                        <a:solidFill>
                          <a:srgbClr val="3A3838"/>
                        </a:solidFill>
                      </a:endParaRPr>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a:t>
                      </a:r>
                      <a:r>
                        <a:rPr b="1" lang="ko-KR">
                          <a:solidFill>
                            <a:srgbClr val="3A3838"/>
                          </a:solidFill>
                        </a:rPr>
                        <a:t>서버 구축 및 관리</a:t>
                      </a:r>
                      <a:endParaRPr b="1" sz="1400" u="none" cap="none" strike="noStrike"/>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91600">
                <a:tc>
                  <a:txBody>
                    <a:bodyPr/>
                    <a:lstStyle/>
                    <a:p>
                      <a:pPr indent="0" lvl="0" marL="0" marR="0" rtl="0" algn="ctr">
                        <a:lnSpc>
                          <a:spcPct val="100000"/>
                        </a:lnSpc>
                        <a:spcBef>
                          <a:spcPts val="0"/>
                        </a:spcBef>
                        <a:spcAft>
                          <a:spcPts val="0"/>
                        </a:spcAft>
                        <a:buClr>
                          <a:srgbClr val="3A3838"/>
                        </a:buClr>
                        <a:buSzPts val="1600"/>
                        <a:buFont typeface="Calibri"/>
                        <a:buNone/>
                      </a:pPr>
                      <a:r>
                        <a:rPr b="0" i="0" lang="ko-KR" sz="1800" u="none" cap="none" strike="noStrike">
                          <a:solidFill>
                            <a:srgbClr val="3A3838"/>
                          </a:solidFill>
                          <a:latin typeface="Arial"/>
                          <a:ea typeface="Arial"/>
                          <a:cs typeface="Arial"/>
                          <a:sym typeface="Arial"/>
                        </a:rPr>
                        <a:t>강진모</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팀원</a:t>
                      </a:r>
                      <a:endParaRPr i="0" sz="1400" u="none" cap="none" strike="noStrike">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3A3838"/>
                          </a:solidFill>
                          <a:latin typeface="Calibri"/>
                          <a:ea typeface="Calibri"/>
                          <a:cs typeface="Calibri"/>
                          <a:sym typeface="Calibri"/>
                        </a:rPr>
                        <a:t>▶ 크롤링</a:t>
                      </a:r>
                      <a:endParaRPr b="1" sz="1400" u="none" cap="none" strike="noStrike"/>
                    </a:p>
                    <a:p>
                      <a:pPr indent="0" lvl="0" marL="0" marR="0" rtl="0" algn="l">
                        <a:lnSpc>
                          <a:spcPct val="100000"/>
                        </a:lnSpc>
                        <a:spcBef>
                          <a:spcPts val="0"/>
                        </a:spcBef>
                        <a:spcAft>
                          <a:spcPts val="0"/>
                        </a:spcAft>
                        <a:buNone/>
                      </a:pPr>
                      <a:r>
                        <a:rPr b="1" i="0" lang="ko-KR" sz="1400" u="none" cap="none" strike="noStrike">
                          <a:solidFill>
                            <a:srgbClr val="3A3838"/>
                          </a:solidFill>
                          <a:latin typeface="Calibri"/>
                          <a:ea typeface="Calibri"/>
                          <a:cs typeface="Calibri"/>
                          <a:sym typeface="Calibri"/>
                        </a:rPr>
                        <a:t>▶ Frontend</a:t>
                      </a:r>
                      <a:endParaRPr b="1" i="0" sz="1400" u="none" cap="none" strike="noStrike">
                        <a:solidFill>
                          <a:srgbClr val="3A3838"/>
                        </a:solidFill>
                        <a:latin typeface="Calibri"/>
                        <a:ea typeface="Calibri"/>
                        <a:cs typeface="Calibri"/>
                        <a:sym typeface="Calibri"/>
                      </a:endParaRPr>
                    </a:p>
                    <a:p>
                      <a:pPr indent="0" lvl="0" marL="0" rtl="0" algn="l">
                        <a:spcBef>
                          <a:spcPts val="0"/>
                        </a:spcBef>
                        <a:spcAft>
                          <a:spcPts val="0"/>
                        </a:spcAft>
                        <a:buNone/>
                      </a:pPr>
                      <a:r>
                        <a:rPr b="1" lang="ko-KR">
                          <a:solidFill>
                            <a:srgbClr val="3A3838"/>
                          </a:solidFill>
                        </a:rPr>
                        <a:t>▶ Backend</a:t>
                      </a:r>
                      <a:endParaRPr b="1">
                        <a:solidFill>
                          <a:srgbClr val="3A3838"/>
                        </a:solidFill>
                      </a:endParaRPr>
                    </a:p>
                    <a:p>
                      <a:pPr indent="0" lvl="0" marL="0" rtl="0" algn="l">
                        <a:spcBef>
                          <a:spcPts val="0"/>
                        </a:spcBef>
                        <a:spcAft>
                          <a:spcPts val="0"/>
                        </a:spcAft>
                        <a:buClr>
                          <a:schemeClr val="dk1"/>
                        </a:buClr>
                        <a:buFont typeface="Arial"/>
                        <a:buNone/>
                      </a:pPr>
                      <a:r>
                        <a:rPr b="1" lang="ko-KR">
                          <a:solidFill>
                            <a:srgbClr val="3A3838"/>
                          </a:solidFill>
                        </a:rPr>
                        <a:t>▶ 발표</a:t>
                      </a:r>
                      <a:endParaRPr b="1">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82575">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162" name="Shape 162"/>
        <p:cNvGrpSpPr/>
        <p:nvPr/>
      </p:nvGrpSpPr>
      <p:grpSpPr>
        <a:xfrm>
          <a:off x="0" y="0"/>
          <a:ext cx="0" cy="0"/>
          <a:chOff x="0" y="0"/>
          <a:chExt cx="0" cy="0"/>
        </a:xfrm>
      </p:grpSpPr>
      <p:sp>
        <p:nvSpPr>
          <p:cNvPr id="163" name="Google Shape;163;p23"/>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23"/>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02</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65" name="Google Shape;165;p23"/>
          <p:cNvCxnSpPr/>
          <p:nvPr/>
        </p:nvCxnSpPr>
        <p:spPr>
          <a:xfrm>
            <a:off x="5375920" y="790307"/>
            <a:ext cx="6512072" cy="0"/>
          </a:xfrm>
          <a:prstGeom prst="straightConnector1">
            <a:avLst/>
          </a:prstGeom>
          <a:noFill/>
          <a:ln cap="flat" cmpd="sng" w="12700">
            <a:solidFill>
              <a:srgbClr val="7F7F7F"/>
            </a:solidFill>
            <a:prstDash val="solid"/>
            <a:miter lim="800000"/>
            <a:headEnd len="sm" w="sm" type="none"/>
            <a:tailEnd len="sm" w="sm" type="none"/>
          </a:ln>
        </p:spPr>
      </p:cxnSp>
      <p:sp>
        <p:nvSpPr>
          <p:cNvPr id="166" name="Google Shape;166;p23"/>
          <p:cNvSpPr txBox="1"/>
          <p:nvPr/>
        </p:nvSpPr>
        <p:spPr>
          <a:xfrm>
            <a:off x="1164392" y="313361"/>
            <a:ext cx="387798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팀 구성 및 역할</a:t>
            </a:r>
            <a:endParaRPr b="0" i="0" sz="1400" u="none" cap="none" strike="noStrike">
              <a:solidFill>
                <a:srgbClr val="000000"/>
              </a:solidFill>
              <a:latin typeface="Arial"/>
              <a:ea typeface="Arial"/>
              <a:cs typeface="Arial"/>
              <a:sym typeface="Arial"/>
            </a:endParaRPr>
          </a:p>
        </p:txBody>
      </p:sp>
      <p:graphicFrame>
        <p:nvGraphicFramePr>
          <p:cNvPr id="167" name="Google Shape;167;p23"/>
          <p:cNvGraphicFramePr/>
          <p:nvPr/>
        </p:nvGraphicFramePr>
        <p:xfrm>
          <a:off x="1263128" y="1365275"/>
          <a:ext cx="3000000" cy="3000000"/>
        </p:xfrm>
        <a:graphic>
          <a:graphicData uri="http://schemas.openxmlformats.org/drawingml/2006/table">
            <a:tbl>
              <a:tblPr bandRow="1" firstRow="1">
                <a:noFill/>
                <a:tableStyleId>{3AFE0095-1F5D-403D-B0CE-F163603BFA3F}</a:tableStyleId>
              </a:tblPr>
              <a:tblGrid>
                <a:gridCol w="2016225"/>
                <a:gridCol w="1584175"/>
                <a:gridCol w="6048675"/>
              </a:tblGrid>
              <a:tr h="273700">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훈련생</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역할</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i="0" lang="ko-KR" sz="1800" u="none" cap="none" strike="noStrike">
                          <a:solidFill>
                            <a:srgbClr val="3A3838"/>
                          </a:solidFill>
                          <a:latin typeface="Arial"/>
                          <a:ea typeface="Arial"/>
                          <a:cs typeface="Arial"/>
                          <a:sym typeface="Arial"/>
                        </a:rPr>
                        <a:t>담당 업무</a:t>
                      </a:r>
                      <a:endParaRPr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5DF4D"/>
                    </a:solidFill>
                  </a:tcPr>
                </a:tc>
              </a:tr>
              <a:tr h="582575">
                <a:tc>
                  <a:txBody>
                    <a:bodyPr/>
                    <a:lstStyle/>
                    <a:p>
                      <a:pPr indent="0" lvl="0" marL="0" marR="0" rtl="0" algn="ctr">
                        <a:lnSpc>
                          <a:spcPct val="100000"/>
                        </a:lnSpc>
                        <a:spcBef>
                          <a:spcPts val="0"/>
                        </a:spcBef>
                        <a:spcAft>
                          <a:spcPts val="0"/>
                        </a:spcAft>
                        <a:buClr>
                          <a:srgbClr val="3A3838"/>
                        </a:buClr>
                        <a:buSzPts val="1600"/>
                        <a:buFont typeface="Calibri"/>
                        <a:buNone/>
                      </a:pPr>
                      <a:r>
                        <a:rPr b="0" i="0" lang="ko-KR" sz="1800" u="none" cap="none" strike="noStrike">
                          <a:solidFill>
                            <a:srgbClr val="3A3838"/>
                          </a:solidFill>
                          <a:latin typeface="Arial"/>
                          <a:ea typeface="Arial"/>
                          <a:cs typeface="Arial"/>
                          <a:sym typeface="Arial"/>
                        </a:rPr>
                        <a:t>유다은</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팀원</a:t>
                      </a:r>
                      <a:endParaRPr i="0" sz="1400" u="none" cap="none" strike="noStrike">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크롤링</a:t>
                      </a:r>
                      <a:endParaRPr b="1" sz="1400" u="none" cap="none" strike="noStrike"/>
                    </a:p>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데이터 정제</a:t>
                      </a:r>
                      <a:r>
                        <a:rPr b="1" i="0" lang="ko-KR" sz="1400" u="none" cap="none" strike="noStrike">
                          <a:solidFill>
                            <a:srgbClr val="3A3838"/>
                          </a:solidFill>
                          <a:latin typeface="Arial"/>
                          <a:ea typeface="Arial"/>
                          <a:cs typeface="Arial"/>
                          <a:sym typeface="Arial"/>
                        </a:rPr>
                        <a:t> 및 최적화</a:t>
                      </a:r>
                      <a:endParaRPr b="1" i="0" sz="1400" u="none" cap="none" strike="noStrike">
                        <a:solidFill>
                          <a:srgbClr val="3A3838"/>
                        </a:solidFill>
                        <a:latin typeface="Arial"/>
                        <a:ea typeface="Arial"/>
                        <a:cs typeface="Arial"/>
                        <a:sym typeface="Arial"/>
                      </a:endParaRPr>
                    </a:p>
                    <a:p>
                      <a:pPr indent="0" lvl="0" marL="0" rtl="0" algn="l">
                        <a:lnSpc>
                          <a:spcPct val="150000"/>
                        </a:lnSpc>
                        <a:spcBef>
                          <a:spcPts val="0"/>
                        </a:spcBef>
                        <a:spcAft>
                          <a:spcPts val="0"/>
                        </a:spcAft>
                        <a:buClr>
                          <a:srgbClr val="3A3838"/>
                        </a:buClr>
                        <a:buSzPts val="1600"/>
                        <a:buFont typeface="Noto Sans Symbols"/>
                        <a:buNone/>
                      </a:pPr>
                      <a:r>
                        <a:rPr b="1" lang="ko-KR">
                          <a:solidFill>
                            <a:srgbClr val="3A3838"/>
                          </a:solidFill>
                        </a:rPr>
                        <a:t>▶ 임베딩 테스트</a:t>
                      </a:r>
                      <a:endParaRPr b="1">
                        <a:solidFill>
                          <a:srgbClr val="3A3838"/>
                        </a:solidFill>
                        <a:latin typeface="Arial"/>
                        <a:ea typeface="Arial"/>
                        <a:cs typeface="Arial"/>
                        <a:sym typeface="Arial"/>
                      </a:endParaRPr>
                    </a:p>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챗봇</a:t>
                      </a:r>
                      <a:r>
                        <a:rPr b="1" i="0" lang="ko-KR" sz="1400" u="none" cap="none" strike="noStrike">
                          <a:solidFill>
                            <a:srgbClr val="3A3838"/>
                          </a:solidFill>
                          <a:latin typeface="Calibri"/>
                          <a:ea typeface="Calibri"/>
                          <a:cs typeface="Calibri"/>
                          <a:sym typeface="Calibri"/>
                        </a:rPr>
                        <a:t> 성능 개선</a:t>
                      </a:r>
                      <a:endParaRPr b="1" i="0" sz="1400" u="none" cap="none" strike="noStrike">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감정분석</a:t>
                      </a:r>
                      <a:endParaRPr b="1" i="0" sz="1400" u="none" cap="none" strike="noStrike">
                        <a:solidFill>
                          <a:srgbClr val="3A3838"/>
                        </a:solidFill>
                        <a:latin typeface="Calibri"/>
                        <a:ea typeface="Calibri"/>
                        <a:cs typeface="Calibri"/>
                        <a:sym typeface="Calibri"/>
                      </a:endParaRPr>
                    </a:p>
                    <a:p>
                      <a:pPr indent="0" lvl="0" marL="0" rtl="0" algn="l">
                        <a:lnSpc>
                          <a:spcPct val="150000"/>
                        </a:lnSpc>
                        <a:spcBef>
                          <a:spcPts val="0"/>
                        </a:spcBef>
                        <a:spcAft>
                          <a:spcPts val="0"/>
                        </a:spcAft>
                        <a:buClr>
                          <a:srgbClr val="3A3838"/>
                        </a:buClr>
                        <a:buSzPts val="1600"/>
                        <a:buFont typeface="Noto Sans Symbols"/>
                        <a:buNone/>
                      </a:pPr>
                      <a:r>
                        <a:rPr b="1" lang="ko-KR">
                          <a:solidFill>
                            <a:srgbClr val="3A3838"/>
                          </a:solidFill>
                        </a:rPr>
                        <a:t>▶ 발표 자료 제작</a:t>
                      </a:r>
                      <a:endParaRPr b="1">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82575">
                <a:tc>
                  <a:txBody>
                    <a:bodyPr/>
                    <a:lstStyle/>
                    <a:p>
                      <a:pPr indent="0" lvl="0" marL="0" marR="0" rtl="0" algn="ctr">
                        <a:lnSpc>
                          <a:spcPct val="100000"/>
                        </a:lnSpc>
                        <a:spcBef>
                          <a:spcPts val="0"/>
                        </a:spcBef>
                        <a:spcAft>
                          <a:spcPts val="0"/>
                        </a:spcAft>
                        <a:buClr>
                          <a:srgbClr val="3A3838"/>
                        </a:buClr>
                        <a:buSzPts val="1600"/>
                        <a:buFont typeface="Calibri"/>
                        <a:buNone/>
                      </a:pPr>
                      <a:r>
                        <a:rPr lang="ko-KR" sz="1800">
                          <a:solidFill>
                            <a:srgbClr val="3A3838"/>
                          </a:solidFill>
                          <a:latin typeface="Arial"/>
                          <a:ea typeface="Arial"/>
                          <a:cs typeface="Arial"/>
                          <a:sym typeface="Arial"/>
                        </a:rPr>
                        <a:t>박</a:t>
                      </a:r>
                      <a:r>
                        <a:rPr b="0" i="0" lang="ko-KR" sz="1800" u="none" cap="none" strike="noStrike">
                          <a:solidFill>
                            <a:srgbClr val="3A3838"/>
                          </a:solidFill>
                          <a:latin typeface="Arial"/>
                          <a:ea typeface="Arial"/>
                          <a:cs typeface="Arial"/>
                          <a:sym typeface="Arial"/>
                        </a:rPr>
                        <a:t>기범</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Clr>
                          <a:srgbClr val="3A3838"/>
                        </a:buClr>
                        <a:buSzPts val="1600"/>
                        <a:buFont typeface="Noto Sans Symbols"/>
                        <a:buNone/>
                      </a:pPr>
                      <a:r>
                        <a:rPr b="0" i="0" lang="ko-KR" sz="1600" u="none" cap="none" strike="noStrike">
                          <a:solidFill>
                            <a:srgbClr val="3A3838"/>
                          </a:solidFill>
                          <a:latin typeface="Arial"/>
                          <a:ea typeface="Arial"/>
                          <a:cs typeface="Arial"/>
                          <a:sym typeface="Arial"/>
                        </a:rPr>
                        <a:t>팀원</a:t>
                      </a:r>
                      <a:endParaRPr i="0" sz="1400" u="none" cap="none" strike="noStrike">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크롤링</a:t>
                      </a:r>
                      <a:endParaRPr b="1" i="0" sz="1400" u="none" cap="none" strike="noStrike">
                        <a:solidFill>
                          <a:srgbClr val="3A3838"/>
                        </a:solidFill>
                        <a:latin typeface="Calibri"/>
                        <a:ea typeface="Calibri"/>
                        <a:cs typeface="Calibri"/>
                        <a:sym typeface="Calibri"/>
                      </a:endParaRPr>
                    </a:p>
                    <a:p>
                      <a:pPr indent="0" lvl="0" marL="0" marR="0" rtl="0" algn="l">
                        <a:lnSpc>
                          <a:spcPct val="150000"/>
                        </a:lnSpc>
                        <a:spcBef>
                          <a:spcPts val="0"/>
                        </a:spcBef>
                        <a:spcAft>
                          <a:spcPts val="0"/>
                        </a:spcAft>
                        <a:buClr>
                          <a:srgbClr val="3A3838"/>
                        </a:buClr>
                        <a:buSzPts val="1600"/>
                        <a:buFont typeface="Noto Sans Symbols"/>
                        <a:buNone/>
                      </a:pPr>
                      <a:r>
                        <a:rPr b="1" i="0" lang="ko-KR" sz="1400" u="none" cap="none" strike="noStrike">
                          <a:solidFill>
                            <a:srgbClr val="3A3838"/>
                          </a:solidFill>
                          <a:latin typeface="Calibri"/>
                          <a:ea typeface="Calibri"/>
                          <a:cs typeface="Calibri"/>
                          <a:sym typeface="Calibri"/>
                        </a:rPr>
                        <a:t>▶ Frontend</a:t>
                      </a:r>
                      <a:endParaRPr b="1" i="0" sz="1400" u="none" cap="none" strike="noStrike">
                        <a:solidFill>
                          <a:srgbClr val="3A3838"/>
                        </a:solidFill>
                        <a:latin typeface="Calibri"/>
                        <a:ea typeface="Calibri"/>
                        <a:cs typeface="Calibri"/>
                        <a:sym typeface="Calibri"/>
                      </a:endParaRPr>
                    </a:p>
                    <a:p>
                      <a:pPr indent="0" lvl="0" marL="0" rtl="0" algn="l">
                        <a:lnSpc>
                          <a:spcPct val="150000"/>
                        </a:lnSpc>
                        <a:spcBef>
                          <a:spcPts val="0"/>
                        </a:spcBef>
                        <a:spcAft>
                          <a:spcPts val="0"/>
                        </a:spcAft>
                        <a:buClr>
                          <a:srgbClr val="3A3838"/>
                        </a:buClr>
                        <a:buSzPts val="1600"/>
                        <a:buFont typeface="Noto Sans Symbols"/>
                        <a:buNone/>
                      </a:pPr>
                      <a:r>
                        <a:rPr b="1" lang="ko-KR">
                          <a:solidFill>
                            <a:srgbClr val="3A3838"/>
                          </a:solidFill>
                        </a:rPr>
                        <a:t>▶ 임베딩 테스트</a:t>
                      </a:r>
                      <a:endParaRPr b="1">
                        <a:solidFill>
                          <a:srgbClr val="3A3838"/>
                        </a:solidFill>
                      </a:endParaRPr>
                    </a:p>
                    <a:p>
                      <a:pPr indent="0" lvl="0" marL="0" rtl="0" algn="l">
                        <a:lnSpc>
                          <a:spcPct val="150000"/>
                        </a:lnSpc>
                        <a:spcBef>
                          <a:spcPts val="0"/>
                        </a:spcBef>
                        <a:spcAft>
                          <a:spcPts val="0"/>
                        </a:spcAft>
                        <a:buClr>
                          <a:srgbClr val="3A3838"/>
                        </a:buClr>
                        <a:buSzPts val="1600"/>
                        <a:buFont typeface="Noto Sans Symbols"/>
                        <a:buNone/>
                      </a:pPr>
                      <a:r>
                        <a:rPr b="1" lang="ko-KR">
                          <a:solidFill>
                            <a:srgbClr val="3A3838"/>
                          </a:solidFill>
                        </a:rPr>
                        <a:t>▶ llm모델 탐색</a:t>
                      </a:r>
                      <a:endParaRPr b="1">
                        <a:solidFill>
                          <a:srgbClr val="3A3838"/>
                        </a:solidFill>
                      </a:endParaRPr>
                    </a:p>
                    <a:p>
                      <a:pPr indent="0" lvl="0" marL="0" rtl="0" algn="l">
                        <a:lnSpc>
                          <a:spcPct val="150000"/>
                        </a:lnSpc>
                        <a:spcBef>
                          <a:spcPts val="0"/>
                        </a:spcBef>
                        <a:spcAft>
                          <a:spcPts val="0"/>
                        </a:spcAft>
                        <a:buClr>
                          <a:srgbClr val="3A3838"/>
                        </a:buClr>
                        <a:buSzPts val="1600"/>
                        <a:buFont typeface="Noto Sans Symbols"/>
                        <a:buNone/>
                      </a:pPr>
                      <a:r>
                        <a:rPr b="1" lang="ko-KR">
                          <a:solidFill>
                            <a:srgbClr val="3A3838"/>
                          </a:solidFill>
                        </a:rPr>
                        <a:t>▶ 문서 작성</a:t>
                      </a:r>
                      <a:endParaRPr b="1">
                        <a:solidFill>
                          <a:srgbClr val="3A3838"/>
                        </a:solidFil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82575">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Noto Sans Symbols"/>
                        <a:buNone/>
                      </a:pPr>
                      <a:r>
                        <a:t/>
                      </a:r>
                      <a:endParaRPr b="0" i="0" sz="1600" u="none" cap="none" strike="noStrike">
                        <a:solidFill>
                          <a:srgbClr val="3A3838"/>
                        </a:solidFill>
                        <a:latin typeface="Arial"/>
                        <a:ea typeface="Arial"/>
                        <a:cs typeface="Arial"/>
                        <a:sym typeface="Arial"/>
                      </a:endParaRPr>
                    </a:p>
                  </a:txBody>
                  <a:tcPr marT="45750" marB="4575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0" scaled="0"/>
        </a:gradFill>
      </p:bgPr>
    </p:bg>
    <p:spTree>
      <p:nvGrpSpPr>
        <p:cNvPr id="171" name="Shape 171"/>
        <p:cNvGrpSpPr/>
        <p:nvPr/>
      </p:nvGrpSpPr>
      <p:grpSpPr>
        <a:xfrm>
          <a:off x="0" y="0"/>
          <a:ext cx="0" cy="0"/>
          <a:chOff x="0" y="0"/>
          <a:chExt cx="0" cy="0"/>
        </a:xfrm>
      </p:grpSpPr>
      <p:sp>
        <p:nvSpPr>
          <p:cNvPr id="172" name="Google Shape;172;p6"/>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6"/>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74" name="Google Shape;174;p6"/>
          <p:cNvSpPr txBox="1"/>
          <p:nvPr/>
        </p:nvSpPr>
        <p:spPr>
          <a:xfrm>
            <a:off x="1164392" y="313361"/>
            <a:ext cx="41857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수행 절차 및 방법</a:t>
            </a:r>
            <a:endParaRPr b="0" i="0" sz="1400" u="none" cap="none" strike="noStrike">
              <a:solidFill>
                <a:srgbClr val="000000"/>
              </a:solidFill>
              <a:latin typeface="Arial"/>
              <a:ea typeface="Arial"/>
              <a:cs typeface="Arial"/>
              <a:sym typeface="Arial"/>
            </a:endParaRPr>
          </a:p>
        </p:txBody>
      </p:sp>
      <p:cxnSp>
        <p:nvCxnSpPr>
          <p:cNvPr id="175" name="Google Shape;175;p6"/>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176" name="Google Shape;176;p6"/>
          <p:cNvPicPr preferRelativeResize="0"/>
          <p:nvPr/>
        </p:nvPicPr>
        <p:blipFill rotWithShape="1">
          <a:blip r:embed="rId3">
            <a:alphaModFix/>
          </a:blip>
          <a:srcRect b="9724" l="0" r="0" t="14190"/>
          <a:stretch/>
        </p:blipFill>
        <p:spPr>
          <a:xfrm>
            <a:off x="1234525" y="1019065"/>
            <a:ext cx="9706282" cy="52179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0" scaled="0"/>
        </a:gradFill>
      </p:bgPr>
    </p:bg>
    <p:spTree>
      <p:nvGrpSpPr>
        <p:cNvPr id="180" name="Shape 180"/>
        <p:cNvGrpSpPr/>
        <p:nvPr/>
      </p:nvGrpSpPr>
      <p:grpSpPr>
        <a:xfrm>
          <a:off x="0" y="0"/>
          <a:ext cx="0" cy="0"/>
          <a:chOff x="0" y="0"/>
          <a:chExt cx="0" cy="0"/>
        </a:xfrm>
      </p:grpSpPr>
      <p:sp>
        <p:nvSpPr>
          <p:cNvPr id="181" name="Google Shape;181;p24"/>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24"/>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03</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83" name="Google Shape;183;p24"/>
          <p:cNvSpPr txBox="1"/>
          <p:nvPr/>
        </p:nvSpPr>
        <p:spPr>
          <a:xfrm>
            <a:off x="1164392" y="313361"/>
            <a:ext cx="418576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수행 절차 및 방법</a:t>
            </a:r>
            <a:endParaRPr b="0" i="0" sz="1400" u="none" cap="none" strike="noStrike">
              <a:solidFill>
                <a:srgbClr val="000000"/>
              </a:solidFill>
              <a:latin typeface="Arial"/>
              <a:ea typeface="Arial"/>
              <a:cs typeface="Arial"/>
              <a:sym typeface="Arial"/>
            </a:endParaRPr>
          </a:p>
        </p:txBody>
      </p:sp>
      <p:cxnSp>
        <p:nvCxnSpPr>
          <p:cNvPr id="184" name="Google Shape;184;p24"/>
          <p:cNvCxnSpPr/>
          <p:nvPr/>
        </p:nvCxnSpPr>
        <p:spPr>
          <a:xfrm>
            <a:off x="5642243" y="790307"/>
            <a:ext cx="6008016" cy="0"/>
          </a:xfrm>
          <a:prstGeom prst="straightConnector1">
            <a:avLst/>
          </a:prstGeom>
          <a:noFill/>
          <a:ln cap="flat" cmpd="sng" w="12700">
            <a:solidFill>
              <a:srgbClr val="7F7F7F"/>
            </a:solidFill>
            <a:prstDash val="solid"/>
            <a:miter lim="800000"/>
            <a:headEnd len="sm" w="sm" type="none"/>
            <a:tailEnd len="sm" w="sm" type="none"/>
          </a:ln>
        </p:spPr>
      </p:cxnSp>
      <p:pic>
        <p:nvPicPr>
          <p:cNvPr id="185" name="Google Shape;185;p24"/>
          <p:cNvPicPr preferRelativeResize="0"/>
          <p:nvPr/>
        </p:nvPicPr>
        <p:blipFill rotWithShape="1">
          <a:blip r:embed="rId3">
            <a:alphaModFix/>
          </a:blip>
          <a:srcRect b="9846" l="0" r="0" t="8440"/>
          <a:stretch/>
        </p:blipFill>
        <p:spPr>
          <a:xfrm>
            <a:off x="1234538" y="847618"/>
            <a:ext cx="9706282" cy="56038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0" scaled="0"/>
        </a:gradFill>
      </p:bgPr>
    </p:bg>
    <p:spTree>
      <p:nvGrpSpPr>
        <p:cNvPr id="189" name="Shape 189"/>
        <p:cNvGrpSpPr/>
        <p:nvPr/>
      </p:nvGrpSpPr>
      <p:grpSpPr>
        <a:xfrm>
          <a:off x="0" y="0"/>
          <a:ext cx="0" cy="0"/>
          <a:chOff x="0" y="0"/>
          <a:chExt cx="0" cy="0"/>
        </a:xfrm>
      </p:grpSpPr>
      <p:sp>
        <p:nvSpPr>
          <p:cNvPr id="190" name="Google Shape;190;p8"/>
          <p:cNvSpPr/>
          <p:nvPr/>
        </p:nvSpPr>
        <p:spPr>
          <a:xfrm>
            <a:off x="227348" y="191995"/>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8"/>
          <p:cNvSpPr txBox="1"/>
          <p:nvPr/>
        </p:nvSpPr>
        <p:spPr>
          <a:xfrm>
            <a:off x="1127472" y="1294309"/>
            <a:ext cx="7416800" cy="11079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학습 데이터 소개</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A383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3A3838"/>
              </a:solidFill>
              <a:latin typeface="Calibri"/>
              <a:ea typeface="Calibri"/>
              <a:cs typeface="Calibri"/>
              <a:sym typeface="Calibri"/>
            </a:endParaRPr>
          </a:p>
        </p:txBody>
      </p:sp>
      <p:sp>
        <p:nvSpPr>
          <p:cNvPr id="192" name="Google Shape;192;p8"/>
          <p:cNvSpPr txBox="1"/>
          <p:nvPr/>
        </p:nvSpPr>
        <p:spPr>
          <a:xfrm>
            <a:off x="1177325" y="821622"/>
            <a:ext cx="27929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3A3838"/>
                </a:solidFill>
                <a:latin typeface="Calibri"/>
                <a:ea typeface="Calibri"/>
                <a:cs typeface="Calibri"/>
                <a:sym typeface="Calibri"/>
              </a:rPr>
              <a:t>1. 전처리 및 모델</a:t>
            </a:r>
            <a:endParaRPr b="1" i="0" sz="1400" u="none" cap="none" strike="noStrike">
              <a:solidFill>
                <a:srgbClr val="3A3838"/>
              </a:solidFill>
              <a:latin typeface="Calibri"/>
              <a:ea typeface="Calibri"/>
              <a:cs typeface="Calibri"/>
              <a:sym typeface="Calibri"/>
            </a:endParaRPr>
          </a:p>
        </p:txBody>
      </p:sp>
      <p:sp>
        <p:nvSpPr>
          <p:cNvPr id="193" name="Google Shape;193;p8"/>
          <p:cNvSpPr txBox="1"/>
          <p:nvPr/>
        </p:nvSpPr>
        <p:spPr>
          <a:xfrm>
            <a:off x="610150" y="1163563"/>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cxnSp>
        <p:nvCxnSpPr>
          <p:cNvPr id="194" name="Google Shape;194;p8"/>
          <p:cNvCxnSpPr/>
          <p:nvPr/>
        </p:nvCxnSpPr>
        <p:spPr>
          <a:xfrm flipH="1" rot="10800000">
            <a:off x="4259796" y="980729"/>
            <a:ext cx="7628196" cy="19843"/>
          </a:xfrm>
          <a:prstGeom prst="straightConnector1">
            <a:avLst/>
          </a:prstGeom>
          <a:noFill/>
          <a:ln cap="flat" cmpd="sng" w="12700">
            <a:solidFill>
              <a:srgbClr val="7F7F7F"/>
            </a:solidFill>
            <a:prstDash val="solid"/>
            <a:miter lim="800000"/>
            <a:headEnd len="sm" w="sm" type="none"/>
            <a:tailEnd len="sm" w="sm" type="none"/>
          </a:ln>
        </p:spPr>
      </p:cxnSp>
      <p:sp>
        <p:nvSpPr>
          <p:cNvPr id="195" name="Google Shape;195;p8"/>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04</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196" name="Google Shape;196;p8"/>
          <p:cNvSpPr txBox="1"/>
          <p:nvPr/>
        </p:nvSpPr>
        <p:spPr>
          <a:xfrm>
            <a:off x="1164392" y="313361"/>
            <a:ext cx="29546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수행 결과</a:t>
            </a:r>
            <a:endParaRPr b="0" i="0" sz="1400" u="none" cap="none" strike="noStrike">
              <a:solidFill>
                <a:srgbClr val="000000"/>
              </a:solidFill>
              <a:latin typeface="Arial"/>
              <a:ea typeface="Arial"/>
              <a:cs typeface="Arial"/>
              <a:sym typeface="Arial"/>
            </a:endParaRPr>
          </a:p>
        </p:txBody>
      </p:sp>
      <p:sp>
        <p:nvSpPr>
          <p:cNvPr id="197" name="Google Shape;197;p8"/>
          <p:cNvSpPr txBox="1"/>
          <p:nvPr/>
        </p:nvSpPr>
        <p:spPr>
          <a:xfrm>
            <a:off x="942261" y="1731202"/>
            <a:ext cx="8738700" cy="2662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A3838"/>
              </a:buClr>
              <a:buSzPts val="1600"/>
              <a:buFont typeface="Arial"/>
              <a:buChar char="-"/>
            </a:pPr>
            <a:r>
              <a:rPr b="0" i="0" lang="ko-KR" sz="1400" u="none" cap="none" strike="noStrike">
                <a:solidFill>
                  <a:srgbClr val="000000"/>
                </a:solidFill>
                <a:latin typeface="Arial"/>
                <a:ea typeface="Arial"/>
                <a:cs typeface="Arial"/>
                <a:sym typeface="Arial"/>
              </a:rPr>
              <a:t>청약홈 모집 공고문 데이터</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ko-KR" sz="1400" u="none" cap="none" strike="noStrike">
                <a:solidFill>
                  <a:srgbClr val="000000"/>
                </a:solidFill>
                <a:latin typeface="Arial"/>
                <a:ea typeface="Arial"/>
                <a:cs typeface="Arial"/>
                <a:sym typeface="Arial"/>
              </a:rPr>
              <a:t>    - 원본 데이터 : Title, Content로 Json 형식</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ko-KR" sz="1400" u="none" cap="none" strike="noStrike">
                <a:solidFill>
                  <a:srgbClr val="000000"/>
                </a:solidFill>
                <a:latin typeface="Arial"/>
                <a:ea typeface="Arial"/>
                <a:cs typeface="Arial"/>
                <a:sym typeface="Arial"/>
              </a:rPr>
              <a:t>    - Parsing : Markdown language를 활용하여 # 를 기준으로 Section 분리</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3A3838"/>
              </a:buClr>
              <a:buSzPts val="1600"/>
              <a:buFont typeface="Arial"/>
              <a:buChar char="-"/>
            </a:pPr>
            <a:r>
              <a:rPr b="0" i="0" lang="ko-KR" sz="1400" u="none" cap="none" strike="noStrike">
                <a:solidFill>
                  <a:srgbClr val="000000"/>
                </a:solidFill>
                <a:latin typeface="Arial"/>
                <a:ea typeface="Arial"/>
                <a:cs typeface="Arial"/>
                <a:sym typeface="Arial"/>
              </a:rPr>
              <a:t>청약 홈 FAQ 데이터</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None/>
            </a:pPr>
            <a:r>
              <a:rPr b="0" i="0" lang="ko-KR" sz="1400" u="none" cap="none" strike="noStrike">
                <a:solidFill>
                  <a:srgbClr val="000000"/>
                </a:solidFill>
                <a:latin typeface="Arial"/>
                <a:ea typeface="Arial"/>
                <a:cs typeface="Arial"/>
                <a:sym typeface="Arial"/>
              </a:rPr>
              <a:t>    - Question, Answer로 나누어 Json </a:t>
            </a:r>
            <a:r>
              <a:rPr lang="ko-KR"/>
              <a:t>파일로 저장</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None/>
            </a:pPr>
            <a:r>
              <a:rPr b="0" i="0" lang="ko-K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8" name="Google Shape;198;p8"/>
          <p:cNvSpPr txBox="1"/>
          <p:nvPr/>
        </p:nvSpPr>
        <p:spPr>
          <a:xfrm>
            <a:off x="1114206" y="4031451"/>
            <a:ext cx="741680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ko-KR" sz="1800" u="none" cap="none" strike="noStrike">
                <a:solidFill>
                  <a:srgbClr val="3A3838"/>
                </a:solidFill>
                <a:latin typeface="Calibri"/>
                <a:ea typeface="Calibri"/>
                <a:cs typeface="Calibri"/>
                <a:sym typeface="Calibri"/>
              </a:rPr>
              <a:t>모델</a:t>
            </a:r>
            <a:endParaRPr b="1" i="0" sz="1600" u="none" cap="none" strike="noStrike">
              <a:solidFill>
                <a:srgbClr val="3A3838"/>
              </a:solidFill>
              <a:latin typeface="Calibri"/>
              <a:ea typeface="Calibri"/>
              <a:cs typeface="Calibri"/>
              <a:sym typeface="Calibri"/>
            </a:endParaRPr>
          </a:p>
        </p:txBody>
      </p:sp>
      <p:sp>
        <p:nvSpPr>
          <p:cNvPr id="199" name="Google Shape;199;p8"/>
          <p:cNvSpPr txBox="1"/>
          <p:nvPr/>
        </p:nvSpPr>
        <p:spPr>
          <a:xfrm>
            <a:off x="610150" y="3900705"/>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sp>
        <p:nvSpPr>
          <p:cNvPr id="200" name="Google Shape;200;p8"/>
          <p:cNvSpPr txBox="1"/>
          <p:nvPr/>
        </p:nvSpPr>
        <p:spPr>
          <a:xfrm>
            <a:off x="942261" y="4554671"/>
            <a:ext cx="8738700" cy="708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3A3838"/>
              </a:buClr>
              <a:buSzPts val="1600"/>
              <a:buFont typeface="Arial"/>
              <a:buChar char="-"/>
            </a:pPr>
            <a:r>
              <a:rPr b="0" i="0" lang="ko-KR" sz="1400" u="none" cap="none" strike="noStrike">
                <a:solidFill>
                  <a:srgbClr val="000000"/>
                </a:solidFill>
                <a:latin typeface="Arial"/>
                <a:ea typeface="Arial"/>
                <a:cs typeface="Arial"/>
                <a:sym typeface="Arial"/>
              </a:rPr>
              <a:t>Gemini API (test</a:t>
            </a:r>
            <a:r>
              <a:rPr lang="ko-KR"/>
              <a:t>)</a:t>
            </a:r>
            <a:endParaRPr/>
          </a:p>
          <a:p>
            <a:pPr indent="-285750" lvl="0" marL="285750" marR="0" rtl="0" algn="l">
              <a:lnSpc>
                <a:spcPct val="150000"/>
              </a:lnSpc>
              <a:spcBef>
                <a:spcPts val="0"/>
              </a:spcBef>
              <a:spcAft>
                <a:spcPts val="0"/>
              </a:spcAft>
              <a:buClr>
                <a:srgbClr val="3A3838"/>
              </a:buClr>
              <a:buSzPts val="1600"/>
              <a:buFont typeface="Arial"/>
              <a:buChar char="-"/>
            </a:pPr>
            <a:r>
              <a:rPr b="0" i="0" lang="ko-KR" sz="1400" u="none" cap="none" strike="noStrike">
                <a:solidFill>
                  <a:srgbClr val="000000"/>
                </a:solidFill>
                <a:latin typeface="Arial"/>
                <a:ea typeface="Arial"/>
                <a:cs typeface="Arial"/>
                <a:sym typeface="Arial"/>
              </a:rPr>
              <a:t>Chat GPT 4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0" scaled="0"/>
        </a:gradFill>
      </p:bgPr>
    </p:bg>
    <p:spTree>
      <p:nvGrpSpPr>
        <p:cNvPr id="204" name="Shape 204"/>
        <p:cNvGrpSpPr/>
        <p:nvPr/>
      </p:nvGrpSpPr>
      <p:grpSpPr>
        <a:xfrm>
          <a:off x="0" y="0"/>
          <a:ext cx="0" cy="0"/>
          <a:chOff x="0" y="0"/>
          <a:chExt cx="0" cy="0"/>
        </a:xfrm>
      </p:grpSpPr>
      <p:sp>
        <p:nvSpPr>
          <p:cNvPr id="205" name="Google Shape;205;p12"/>
          <p:cNvSpPr/>
          <p:nvPr/>
        </p:nvSpPr>
        <p:spPr>
          <a:xfrm>
            <a:off x="227348" y="191995"/>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12"/>
          <p:cNvSpPr txBox="1"/>
          <p:nvPr/>
        </p:nvSpPr>
        <p:spPr>
          <a:xfrm>
            <a:off x="8544272" y="1161083"/>
            <a:ext cx="204249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ko-KR" sz="1600" u="none" cap="none" strike="noStrike">
                <a:solidFill>
                  <a:srgbClr val="3A3838"/>
                </a:solidFill>
                <a:latin typeface="Calibri"/>
                <a:ea typeface="Calibri"/>
                <a:cs typeface="Calibri"/>
                <a:sym typeface="Calibri"/>
              </a:rPr>
              <a:t>※ 별도 첨부 가능</a:t>
            </a:r>
            <a:endParaRPr b="0" i="0" sz="1400" u="none" cap="none" strike="noStrike">
              <a:solidFill>
                <a:srgbClr val="000000"/>
              </a:solidFill>
              <a:latin typeface="Arial"/>
              <a:ea typeface="Arial"/>
              <a:cs typeface="Arial"/>
              <a:sym typeface="Arial"/>
            </a:endParaRPr>
          </a:p>
        </p:txBody>
      </p:sp>
      <p:pic>
        <p:nvPicPr>
          <p:cNvPr id="207" name="Google Shape;207;p12"/>
          <p:cNvPicPr preferRelativeResize="0"/>
          <p:nvPr/>
        </p:nvPicPr>
        <p:blipFill rotWithShape="1">
          <a:blip r:embed="rId3">
            <a:alphaModFix/>
          </a:blip>
          <a:srcRect b="0" l="0" r="0" t="0"/>
          <a:stretch/>
        </p:blipFill>
        <p:spPr>
          <a:xfrm>
            <a:off x="1559496" y="1695713"/>
            <a:ext cx="8861933" cy="4433587"/>
          </a:xfrm>
          <a:prstGeom prst="rect">
            <a:avLst/>
          </a:prstGeom>
          <a:noFill/>
          <a:ln>
            <a:noFill/>
          </a:ln>
        </p:spPr>
      </p:pic>
      <p:cxnSp>
        <p:nvCxnSpPr>
          <p:cNvPr id="208" name="Google Shape;208;p12"/>
          <p:cNvCxnSpPr/>
          <p:nvPr/>
        </p:nvCxnSpPr>
        <p:spPr>
          <a:xfrm flipH="1" rot="10800000">
            <a:off x="3719736" y="980728"/>
            <a:ext cx="8168256" cy="21249"/>
          </a:xfrm>
          <a:prstGeom prst="straightConnector1">
            <a:avLst/>
          </a:prstGeom>
          <a:noFill/>
          <a:ln cap="flat" cmpd="sng" w="12700">
            <a:solidFill>
              <a:srgbClr val="7F7F7F"/>
            </a:solidFill>
            <a:prstDash val="solid"/>
            <a:miter lim="800000"/>
            <a:headEnd len="sm" w="sm" type="none"/>
            <a:tailEnd len="sm" w="sm" type="none"/>
          </a:ln>
        </p:spPr>
      </p:cxnSp>
      <p:sp>
        <p:nvSpPr>
          <p:cNvPr id="209" name="Google Shape;209;p12"/>
          <p:cNvSpPr txBox="1"/>
          <p:nvPr/>
        </p:nvSpPr>
        <p:spPr>
          <a:xfrm>
            <a:off x="1177325" y="821622"/>
            <a:ext cx="27929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ko-KR" sz="1400" u="none" cap="none" strike="noStrike">
                <a:solidFill>
                  <a:srgbClr val="3A3838"/>
                </a:solidFill>
                <a:latin typeface="Calibri"/>
                <a:ea typeface="Calibri"/>
                <a:cs typeface="Calibri"/>
                <a:sym typeface="Calibri"/>
              </a:rPr>
              <a:t>결과 제시 ⑤ 시연 동영상</a:t>
            </a:r>
            <a:endParaRPr b="1" i="0" sz="1400" u="none" cap="none" strike="noStrike">
              <a:solidFill>
                <a:srgbClr val="3A3838"/>
              </a:solidFill>
              <a:latin typeface="Calibri"/>
              <a:ea typeface="Calibri"/>
              <a:cs typeface="Calibri"/>
              <a:sym typeface="Calibri"/>
            </a:endParaRPr>
          </a:p>
        </p:txBody>
      </p:sp>
      <p:sp>
        <p:nvSpPr>
          <p:cNvPr id="210" name="Google Shape;210;p12"/>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04</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11" name="Google Shape;211;p12"/>
          <p:cNvSpPr txBox="1"/>
          <p:nvPr/>
        </p:nvSpPr>
        <p:spPr>
          <a:xfrm>
            <a:off x="1164392" y="313361"/>
            <a:ext cx="2954655"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수행 결과</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939597">
            <a:alpha val="9411"/>
          </a:srgbClr>
        </a:solidFill>
      </p:bgPr>
    </p:bg>
    <p:spTree>
      <p:nvGrpSpPr>
        <p:cNvPr id="35" name="Shape 35"/>
        <p:cNvGrpSpPr/>
        <p:nvPr/>
      </p:nvGrpSpPr>
      <p:grpSpPr>
        <a:xfrm>
          <a:off x="0" y="0"/>
          <a:ext cx="0" cy="0"/>
          <a:chOff x="0" y="0"/>
          <a:chExt cx="0" cy="0"/>
        </a:xfrm>
      </p:grpSpPr>
      <p:pic>
        <p:nvPicPr>
          <p:cNvPr id="36" name="Google Shape;36;p3"/>
          <p:cNvPicPr preferRelativeResize="0"/>
          <p:nvPr/>
        </p:nvPicPr>
        <p:blipFill rotWithShape="1">
          <a:blip r:embed="rId3">
            <a:alphaModFix/>
          </a:blip>
          <a:srcRect b="0" l="0" r="0" t="0"/>
          <a:stretch/>
        </p:blipFill>
        <p:spPr>
          <a:xfrm flipH="1">
            <a:off x="5231778" y="0"/>
            <a:ext cx="396169" cy="6858000"/>
          </a:xfrm>
          <a:prstGeom prst="rect">
            <a:avLst/>
          </a:prstGeom>
          <a:noFill/>
          <a:ln>
            <a:noFill/>
          </a:ln>
        </p:spPr>
      </p:pic>
      <p:sp>
        <p:nvSpPr>
          <p:cNvPr id="37" name="Google Shape;37;p3"/>
          <p:cNvSpPr txBox="1"/>
          <p:nvPr/>
        </p:nvSpPr>
        <p:spPr>
          <a:xfrm>
            <a:off x="6296549" y="1485945"/>
            <a:ext cx="3673068"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01. 프로젝트 개요</a:t>
            </a:r>
            <a:endParaRPr b="1" i="0" sz="2800" u="none" cap="none" strike="noStrike">
              <a:solidFill>
                <a:srgbClr val="3F3F3F"/>
              </a:solidFill>
              <a:latin typeface="Calibri"/>
              <a:ea typeface="Calibri"/>
              <a:cs typeface="Calibri"/>
              <a:sym typeface="Calibri"/>
            </a:endParaRPr>
          </a:p>
        </p:txBody>
      </p:sp>
      <p:sp>
        <p:nvSpPr>
          <p:cNvPr id="38" name="Google Shape;38;p3"/>
          <p:cNvSpPr txBox="1"/>
          <p:nvPr/>
        </p:nvSpPr>
        <p:spPr>
          <a:xfrm>
            <a:off x="6296549" y="2287034"/>
            <a:ext cx="4969212"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02. 프로젝트 팀 구성 및 역할</a:t>
            </a:r>
            <a:endParaRPr b="0" i="0" sz="1400" u="none" cap="none" strike="noStrike">
              <a:solidFill>
                <a:srgbClr val="000000"/>
              </a:solidFill>
              <a:latin typeface="Arial"/>
              <a:ea typeface="Arial"/>
              <a:cs typeface="Arial"/>
              <a:sym typeface="Arial"/>
            </a:endParaRPr>
          </a:p>
        </p:txBody>
      </p:sp>
      <p:sp>
        <p:nvSpPr>
          <p:cNvPr id="39" name="Google Shape;39;p3"/>
          <p:cNvSpPr txBox="1"/>
          <p:nvPr/>
        </p:nvSpPr>
        <p:spPr>
          <a:xfrm>
            <a:off x="6296549" y="3088123"/>
            <a:ext cx="5293248"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03. 프로젝트 수행 절차 및 방법</a:t>
            </a:r>
            <a:endParaRPr b="0" i="0" sz="1400" u="none" cap="none" strike="noStrike">
              <a:solidFill>
                <a:srgbClr val="000000"/>
              </a:solidFill>
              <a:latin typeface="Arial"/>
              <a:ea typeface="Arial"/>
              <a:cs typeface="Arial"/>
              <a:sym typeface="Arial"/>
            </a:endParaRPr>
          </a:p>
        </p:txBody>
      </p:sp>
      <p:sp>
        <p:nvSpPr>
          <p:cNvPr id="40" name="Google Shape;40;p3"/>
          <p:cNvSpPr txBox="1"/>
          <p:nvPr/>
        </p:nvSpPr>
        <p:spPr>
          <a:xfrm>
            <a:off x="6296549" y="3889212"/>
            <a:ext cx="4480049"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04. 프로젝트 수행 결과</a:t>
            </a:r>
            <a:endParaRPr b="0" i="0" sz="1400" u="none" cap="none" strike="noStrike">
              <a:solidFill>
                <a:srgbClr val="000000"/>
              </a:solidFill>
              <a:latin typeface="Arial"/>
              <a:ea typeface="Arial"/>
              <a:cs typeface="Arial"/>
              <a:sym typeface="Arial"/>
            </a:endParaRPr>
          </a:p>
        </p:txBody>
      </p:sp>
      <p:sp>
        <p:nvSpPr>
          <p:cNvPr id="41" name="Google Shape;41;p3"/>
          <p:cNvSpPr txBox="1"/>
          <p:nvPr/>
        </p:nvSpPr>
        <p:spPr>
          <a:xfrm>
            <a:off x="6296549" y="4690301"/>
            <a:ext cx="3205016" cy="430887"/>
          </a:xfrm>
          <a:prstGeom prst="rect">
            <a:avLst/>
          </a:prstGeom>
          <a:noFill/>
          <a:ln>
            <a:noFill/>
          </a:ln>
        </p:spPr>
        <p:txBody>
          <a:bodyPr anchorCtr="0" anchor="t" bIns="0" lIns="91425" spcFirstLastPara="1" rIns="91425" wrap="square" tIns="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3F3F3F"/>
                </a:solidFill>
                <a:latin typeface="Calibri"/>
                <a:ea typeface="Calibri"/>
                <a:cs typeface="Calibri"/>
                <a:sym typeface="Calibri"/>
              </a:rPr>
              <a:t>05. 자체 평가 의견</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1" y="0"/>
            <a:ext cx="5231780" cy="6858000"/>
          </a:xfrm>
          <a:prstGeom prst="rect">
            <a:avLst/>
          </a:prstGeom>
          <a:solidFill>
            <a:srgbClr val="F5DF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ko-KR" sz="4000" u="none" cap="none" strike="noStrike">
                <a:solidFill>
                  <a:srgbClr val="3F3F3F"/>
                </a:solidFill>
                <a:latin typeface="Arial"/>
                <a:ea typeface="Arial"/>
                <a:cs typeface="Arial"/>
                <a:sym typeface="Arial"/>
              </a:rPr>
              <a:t>목차</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0" scaled="0"/>
        </a:gradFill>
      </p:bgPr>
    </p:bg>
    <p:spTree>
      <p:nvGrpSpPr>
        <p:cNvPr id="215" name="Shape 215"/>
        <p:cNvGrpSpPr/>
        <p:nvPr/>
      </p:nvGrpSpPr>
      <p:grpSpPr>
        <a:xfrm>
          <a:off x="0" y="0"/>
          <a:ext cx="0" cy="0"/>
          <a:chOff x="0" y="0"/>
          <a:chExt cx="0" cy="0"/>
        </a:xfrm>
      </p:grpSpPr>
      <p:sp>
        <p:nvSpPr>
          <p:cNvPr id="216" name="Google Shape;216;p13"/>
          <p:cNvSpPr/>
          <p:nvPr/>
        </p:nvSpPr>
        <p:spPr>
          <a:xfrm>
            <a:off x="227348" y="191995"/>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13"/>
          <p:cNvSpPr txBox="1"/>
          <p:nvPr/>
        </p:nvSpPr>
        <p:spPr>
          <a:xfrm>
            <a:off x="1180914" y="1176366"/>
            <a:ext cx="1020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팀 공통 의견</a:t>
            </a:r>
            <a:endParaRPr b="1" i="0" sz="1800" u="none" cap="none" strike="noStrike">
              <a:solidFill>
                <a:srgbClr val="3A3838"/>
              </a:solidFill>
              <a:latin typeface="Calibri"/>
              <a:ea typeface="Calibri"/>
              <a:cs typeface="Calibri"/>
              <a:sym typeface="Calibri"/>
            </a:endParaRPr>
          </a:p>
        </p:txBody>
      </p:sp>
      <p:sp>
        <p:nvSpPr>
          <p:cNvPr id="218" name="Google Shape;218;p13"/>
          <p:cNvSpPr txBox="1"/>
          <p:nvPr/>
        </p:nvSpPr>
        <p:spPr>
          <a:xfrm>
            <a:off x="1109873" y="2294024"/>
            <a:ext cx="10854900" cy="3387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rgbClr val="3A3838"/>
              </a:buClr>
              <a:buSzPts val="1600"/>
              <a:buFont typeface="Calibri"/>
              <a:buChar char="-"/>
            </a:pPr>
            <a:r>
              <a:rPr lang="ko-KR" sz="1600">
                <a:solidFill>
                  <a:srgbClr val="3A3838"/>
                </a:solidFill>
                <a:latin typeface="Calibri"/>
                <a:ea typeface="Calibri"/>
                <a:cs typeface="Calibri"/>
                <a:sym typeface="Calibri"/>
              </a:rPr>
              <a:t>챗봇의 답변 정확도 개선 필요</a:t>
            </a:r>
            <a:endParaRPr b="0" i="0" sz="1600" u="none" cap="none" strike="noStrike">
              <a:solidFill>
                <a:srgbClr val="3A3838"/>
              </a:solidFill>
              <a:latin typeface="Calibri"/>
              <a:ea typeface="Calibri"/>
              <a:cs typeface="Calibri"/>
              <a:sym typeface="Calibri"/>
            </a:endParaRPr>
          </a:p>
        </p:txBody>
      </p:sp>
      <p:sp>
        <p:nvSpPr>
          <p:cNvPr id="219" name="Google Shape;219;p13"/>
          <p:cNvSpPr txBox="1"/>
          <p:nvPr/>
        </p:nvSpPr>
        <p:spPr>
          <a:xfrm>
            <a:off x="605817" y="1160748"/>
            <a:ext cx="5040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cxnSp>
        <p:nvCxnSpPr>
          <p:cNvPr id="220" name="Google Shape;220;p13"/>
          <p:cNvCxnSpPr/>
          <p:nvPr/>
        </p:nvCxnSpPr>
        <p:spPr>
          <a:xfrm>
            <a:off x="3683732" y="790307"/>
            <a:ext cx="8204260" cy="0"/>
          </a:xfrm>
          <a:prstGeom prst="straightConnector1">
            <a:avLst/>
          </a:prstGeom>
          <a:noFill/>
          <a:ln cap="flat" cmpd="sng" w="12700">
            <a:solidFill>
              <a:srgbClr val="7F7F7F"/>
            </a:solidFill>
            <a:prstDash val="solid"/>
            <a:miter lim="800000"/>
            <a:headEnd len="sm" w="sm" type="none"/>
            <a:tailEnd len="sm" w="sm" type="none"/>
          </a:ln>
        </p:spPr>
      </p:cxnSp>
      <p:sp>
        <p:nvSpPr>
          <p:cNvPr id="221" name="Google Shape;221;p13"/>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05</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22" name="Google Shape;222;p13"/>
          <p:cNvSpPr txBox="1"/>
          <p:nvPr/>
        </p:nvSpPr>
        <p:spPr>
          <a:xfrm>
            <a:off x="1164392" y="313361"/>
            <a:ext cx="233910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자체 평가 의견</a:t>
            </a:r>
            <a:endParaRPr b="0" i="0" sz="2400" u="none" cap="none" strike="noStrike">
              <a:solidFill>
                <a:srgbClr val="3F3F3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39597">
                <a:alpha val="69411"/>
              </a:srgbClr>
            </a:gs>
            <a:gs pos="100000">
              <a:srgbClr val="939597"/>
            </a:gs>
          </a:gsLst>
          <a:lin ang="2700006" scaled="0"/>
        </a:gradFill>
      </p:bgPr>
    </p:bg>
    <p:spTree>
      <p:nvGrpSpPr>
        <p:cNvPr id="226" name="Shape 226"/>
        <p:cNvGrpSpPr/>
        <p:nvPr/>
      </p:nvGrpSpPr>
      <p:grpSpPr>
        <a:xfrm>
          <a:off x="0" y="0"/>
          <a:ext cx="0" cy="0"/>
          <a:chOff x="0" y="0"/>
          <a:chExt cx="0" cy="0"/>
        </a:xfrm>
      </p:grpSpPr>
      <p:sp>
        <p:nvSpPr>
          <p:cNvPr id="227" name="Google Shape;227;g326e4346a65_0_55"/>
          <p:cNvSpPr/>
          <p:nvPr/>
        </p:nvSpPr>
        <p:spPr>
          <a:xfrm>
            <a:off x="227398" y="197870"/>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g326e4346a65_0_55"/>
          <p:cNvSpPr txBox="1"/>
          <p:nvPr/>
        </p:nvSpPr>
        <p:spPr>
          <a:xfrm>
            <a:off x="1180914" y="1176366"/>
            <a:ext cx="10207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lang="ko-KR" sz="1800">
                <a:solidFill>
                  <a:srgbClr val="3A3838"/>
                </a:solidFill>
                <a:latin typeface="Calibri"/>
                <a:ea typeface="Calibri"/>
                <a:cs typeface="Calibri"/>
                <a:sym typeface="Calibri"/>
              </a:rPr>
              <a:t>개인 의견</a:t>
            </a:r>
            <a:endParaRPr b="1" i="0" sz="1800" u="none" cap="none" strike="noStrike">
              <a:solidFill>
                <a:srgbClr val="3A3838"/>
              </a:solidFill>
              <a:latin typeface="Calibri"/>
              <a:ea typeface="Calibri"/>
              <a:cs typeface="Calibri"/>
              <a:sym typeface="Calibri"/>
            </a:endParaRPr>
          </a:p>
        </p:txBody>
      </p:sp>
      <p:sp>
        <p:nvSpPr>
          <p:cNvPr id="229" name="Google Shape;229;g326e4346a65_0_55"/>
          <p:cNvSpPr txBox="1"/>
          <p:nvPr/>
        </p:nvSpPr>
        <p:spPr>
          <a:xfrm>
            <a:off x="1109823" y="1683949"/>
            <a:ext cx="10854900" cy="4479000"/>
          </a:xfrm>
          <a:prstGeom prst="rect">
            <a:avLst/>
          </a:prstGeom>
          <a:noFill/>
          <a:ln>
            <a:noFill/>
          </a:ln>
        </p:spPr>
        <p:txBody>
          <a:bodyPr anchorCtr="0" anchor="t" bIns="45700" lIns="91425" spcFirstLastPara="1" rIns="91425" wrap="square" tIns="45700">
            <a:spAutoFit/>
          </a:bodyPr>
          <a:lstStyle/>
          <a:p>
            <a:pPr indent="-323850" lvl="0" marL="457200" marR="0" rtl="0" algn="l">
              <a:lnSpc>
                <a:spcPct val="150000"/>
              </a:lnSpc>
              <a:spcBef>
                <a:spcPts val="0"/>
              </a:spcBef>
              <a:spcAft>
                <a:spcPts val="0"/>
              </a:spcAft>
              <a:buClr>
                <a:srgbClr val="3A3838"/>
              </a:buClr>
              <a:buSzPts val="1500"/>
              <a:buFont typeface="Calibri"/>
              <a:buChar char="-"/>
            </a:pPr>
            <a:r>
              <a:rPr lang="ko-KR" sz="1500">
                <a:solidFill>
                  <a:srgbClr val="3A3838"/>
                </a:solidFill>
                <a:latin typeface="Calibri"/>
                <a:ea typeface="Calibri"/>
                <a:cs typeface="Calibri"/>
                <a:sym typeface="Calibri"/>
              </a:rPr>
              <a:t>유상범 : 이전 프로젝트와는 달리 기획 초반의 문서 작업이 가장 인상 깊었음. 프로젝트의 방향을 체계적으로 설계할 수 있어 좋은 경험이 되었음. RAG를 처음 사용했는데 구현까지는 쉽지만 정확한 답변을 얻기 위해서는 LLM에 대해 더 깊은 이해가 필요하다는 생각이 들었음.  </a:t>
            </a:r>
            <a:endParaRPr sz="1500">
              <a:solidFill>
                <a:srgbClr val="3A3838"/>
              </a:solidFill>
              <a:latin typeface="Calibri"/>
              <a:ea typeface="Calibri"/>
              <a:cs typeface="Calibri"/>
              <a:sym typeface="Calibri"/>
            </a:endParaRPr>
          </a:p>
          <a:p>
            <a:pPr indent="-323850" lvl="0" marL="457200" marR="0" rtl="0" algn="l">
              <a:lnSpc>
                <a:spcPct val="150000"/>
              </a:lnSpc>
              <a:spcBef>
                <a:spcPts val="0"/>
              </a:spcBef>
              <a:spcAft>
                <a:spcPts val="0"/>
              </a:spcAft>
              <a:buClr>
                <a:srgbClr val="3A3838"/>
              </a:buClr>
              <a:buSzPts val="1500"/>
              <a:buFont typeface="Calibri"/>
              <a:buChar char="-"/>
            </a:pPr>
            <a:r>
              <a:rPr lang="ko-KR" sz="1500">
                <a:solidFill>
                  <a:srgbClr val="3A3838"/>
                </a:solidFill>
                <a:latin typeface="Calibri"/>
                <a:ea typeface="Calibri"/>
                <a:cs typeface="Calibri"/>
                <a:sym typeface="Calibri"/>
              </a:rPr>
              <a:t>강이삭 : </a:t>
            </a:r>
            <a:endParaRPr sz="1500">
              <a:solidFill>
                <a:srgbClr val="3A3838"/>
              </a:solidFill>
              <a:latin typeface="Calibri"/>
              <a:ea typeface="Calibri"/>
              <a:cs typeface="Calibri"/>
              <a:sym typeface="Calibri"/>
            </a:endParaRPr>
          </a:p>
          <a:p>
            <a:pPr indent="-323850" lvl="0" marL="457200" marR="0" rtl="0" algn="l">
              <a:lnSpc>
                <a:spcPct val="150000"/>
              </a:lnSpc>
              <a:spcBef>
                <a:spcPts val="0"/>
              </a:spcBef>
              <a:spcAft>
                <a:spcPts val="0"/>
              </a:spcAft>
              <a:buClr>
                <a:srgbClr val="3A3838"/>
              </a:buClr>
              <a:buSzPts val="1500"/>
              <a:buFont typeface="Calibri"/>
              <a:buChar char="-"/>
            </a:pPr>
            <a:r>
              <a:rPr lang="ko-KR" sz="1500">
                <a:solidFill>
                  <a:srgbClr val="3A3838"/>
                </a:solidFill>
                <a:latin typeface="Calibri"/>
                <a:ea typeface="Calibri"/>
                <a:cs typeface="Calibri"/>
                <a:sym typeface="Calibri"/>
              </a:rPr>
              <a:t>박기범 : </a:t>
            </a:r>
            <a:r>
              <a:rPr lang="ko-KR" sz="1500">
                <a:solidFill>
                  <a:schemeClr val="dk1"/>
                </a:solidFill>
                <a:latin typeface="Malgun Gothic"/>
                <a:ea typeface="Malgun Gothic"/>
                <a:cs typeface="Malgun Gothic"/>
                <a:sym typeface="Malgun Gothic"/>
              </a:rPr>
              <a:t>지금까지 배운 내용을 실제로 사용할 수 있는 좋은 기회였습니다. 이번 프로젝트를 진행하며 부족했던 지식도 보완할 수 있었고 팀원들과 협업하고 도움을 받으며 새로운 것을 배우고 발전해 나갈 수 있는 유익한 시간이었습니다.</a:t>
            </a:r>
            <a:endParaRPr sz="1500">
              <a:solidFill>
                <a:srgbClr val="3A3838"/>
              </a:solidFill>
              <a:latin typeface="Calibri"/>
              <a:ea typeface="Calibri"/>
              <a:cs typeface="Calibri"/>
              <a:sym typeface="Calibri"/>
            </a:endParaRPr>
          </a:p>
          <a:p>
            <a:pPr indent="-323850" lvl="0" marL="457200" marR="0" rtl="0" algn="l">
              <a:lnSpc>
                <a:spcPct val="150000"/>
              </a:lnSpc>
              <a:spcBef>
                <a:spcPts val="0"/>
              </a:spcBef>
              <a:spcAft>
                <a:spcPts val="0"/>
              </a:spcAft>
              <a:buClr>
                <a:srgbClr val="3A3838"/>
              </a:buClr>
              <a:buSzPts val="1500"/>
              <a:buFont typeface="Calibri"/>
              <a:buChar char="-"/>
            </a:pPr>
            <a:r>
              <a:rPr lang="ko-KR" sz="1500">
                <a:solidFill>
                  <a:srgbClr val="3A3838"/>
                </a:solidFill>
                <a:latin typeface="Calibri"/>
                <a:ea typeface="Calibri"/>
                <a:cs typeface="Calibri"/>
                <a:sym typeface="Calibri"/>
              </a:rPr>
              <a:t>강진모 : 팀원 모두 참여하는 아이디어 회의, 기획 이후 구현 단계에 들어갔을 때 내 포지션에 대한 확신이 없었기에 자신감이 떨어져 있었는데 처음해보는 프론트엔드 였지만 어려움이 있었어도 막상 부딪혀보니 어떻게든 해냈음에 큰 장벽을 넘은 듯 했음. 기획에서부터 서비스 구현, 배포까지 A to Z로 진행해본 프로젝트는 이번이 처음이였기때문에 서비스 구현도를 떠나서 큰 경험이 되었음.</a:t>
            </a:r>
            <a:endParaRPr sz="1500">
              <a:solidFill>
                <a:srgbClr val="3A3838"/>
              </a:solidFill>
              <a:latin typeface="Calibri"/>
              <a:ea typeface="Calibri"/>
              <a:cs typeface="Calibri"/>
              <a:sym typeface="Calibri"/>
            </a:endParaRPr>
          </a:p>
          <a:p>
            <a:pPr indent="-323850" lvl="0" marL="457200" marR="0" rtl="0" algn="l">
              <a:lnSpc>
                <a:spcPct val="150000"/>
              </a:lnSpc>
              <a:spcBef>
                <a:spcPts val="0"/>
              </a:spcBef>
              <a:spcAft>
                <a:spcPts val="0"/>
              </a:spcAft>
              <a:buClr>
                <a:srgbClr val="3A3838"/>
              </a:buClr>
              <a:buSzPts val="1500"/>
              <a:buFont typeface="Calibri"/>
              <a:buChar char="-"/>
            </a:pPr>
            <a:r>
              <a:rPr lang="ko-KR" sz="1500">
                <a:solidFill>
                  <a:srgbClr val="3A3838"/>
                </a:solidFill>
                <a:latin typeface="Calibri"/>
                <a:ea typeface="Calibri"/>
                <a:cs typeface="Calibri"/>
                <a:sym typeface="Calibri"/>
              </a:rPr>
              <a:t>유다은 : </a:t>
            </a:r>
            <a:r>
              <a:rPr lang="ko-KR" sz="1500">
                <a:solidFill>
                  <a:srgbClr val="3A3838"/>
                </a:solidFill>
                <a:latin typeface="Calibri"/>
                <a:ea typeface="Calibri"/>
                <a:cs typeface="Calibri"/>
                <a:sym typeface="Calibri"/>
              </a:rPr>
              <a:t>프로젝트 기획 단계에서 공급자가 아닌 서비스 사용자 입장에서 생각해보는 경험을 할 수 있었음. </a:t>
            </a:r>
            <a:r>
              <a:rPr lang="ko-KR" sz="1500">
                <a:solidFill>
                  <a:srgbClr val="3A3838"/>
                </a:solidFill>
                <a:latin typeface="Calibri"/>
                <a:ea typeface="Calibri"/>
                <a:cs typeface="Calibri"/>
                <a:sym typeface="Calibri"/>
              </a:rPr>
              <a:t>LLM</a:t>
            </a:r>
            <a:r>
              <a:rPr lang="ko-KR" sz="1500">
                <a:solidFill>
                  <a:srgbClr val="3A3838"/>
                </a:solidFill>
                <a:latin typeface="Calibri"/>
                <a:ea typeface="Calibri"/>
                <a:cs typeface="Calibri"/>
                <a:sym typeface="Calibri"/>
              </a:rPr>
              <a:t>이라는 기술이 있어도 챗봇은 어느 정도 시나리오 기반으로 작동해야 함을 느꼈음. 뿐만 아니라 RAG라는 기술을 사용할 때 LLM이 참조하는 데이터의 품질은 챗봇의 정확도에 직결됨을 느낌. </a:t>
            </a:r>
            <a:endParaRPr sz="1500">
              <a:solidFill>
                <a:srgbClr val="3A3838"/>
              </a:solidFill>
              <a:latin typeface="Calibri"/>
              <a:ea typeface="Calibri"/>
              <a:cs typeface="Calibri"/>
              <a:sym typeface="Calibri"/>
            </a:endParaRPr>
          </a:p>
        </p:txBody>
      </p:sp>
      <p:sp>
        <p:nvSpPr>
          <p:cNvPr id="230" name="Google Shape;230;g326e4346a65_0_55"/>
          <p:cNvSpPr txBox="1"/>
          <p:nvPr/>
        </p:nvSpPr>
        <p:spPr>
          <a:xfrm>
            <a:off x="605817" y="1160748"/>
            <a:ext cx="504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ko-KR" sz="2800" u="none" cap="none" strike="noStrike">
                <a:solidFill>
                  <a:srgbClr val="D0CECE"/>
                </a:solidFill>
                <a:latin typeface="Arial"/>
                <a:ea typeface="Arial"/>
                <a:cs typeface="Arial"/>
                <a:sym typeface="Arial"/>
              </a:rPr>
              <a:t>▶</a:t>
            </a:r>
            <a:endParaRPr b="1" i="0" sz="2800" u="none" cap="none" strike="noStrike">
              <a:solidFill>
                <a:srgbClr val="D0CECE"/>
              </a:solidFill>
              <a:latin typeface="Arial"/>
              <a:ea typeface="Arial"/>
              <a:cs typeface="Arial"/>
              <a:sym typeface="Arial"/>
            </a:endParaRPr>
          </a:p>
        </p:txBody>
      </p:sp>
      <p:cxnSp>
        <p:nvCxnSpPr>
          <p:cNvPr id="231" name="Google Shape;231;g326e4346a65_0_55"/>
          <p:cNvCxnSpPr/>
          <p:nvPr/>
        </p:nvCxnSpPr>
        <p:spPr>
          <a:xfrm>
            <a:off x="3683732" y="790307"/>
            <a:ext cx="8204400" cy="0"/>
          </a:xfrm>
          <a:prstGeom prst="straightConnector1">
            <a:avLst/>
          </a:prstGeom>
          <a:noFill/>
          <a:ln cap="flat" cmpd="sng" w="12700">
            <a:solidFill>
              <a:srgbClr val="7F7F7F"/>
            </a:solidFill>
            <a:prstDash val="solid"/>
            <a:miter lim="800000"/>
            <a:headEnd len="sm" w="sm" type="none"/>
            <a:tailEnd len="sm" w="sm" type="none"/>
          </a:ln>
        </p:spPr>
      </p:cxnSp>
      <p:sp>
        <p:nvSpPr>
          <p:cNvPr id="232" name="Google Shape;232;g326e4346a65_0_55"/>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05</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sp>
        <p:nvSpPr>
          <p:cNvPr id="233" name="Google Shape;233;g326e4346a65_0_55"/>
          <p:cNvSpPr txBox="1"/>
          <p:nvPr/>
        </p:nvSpPr>
        <p:spPr>
          <a:xfrm>
            <a:off x="1164392" y="313361"/>
            <a:ext cx="2339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자체 평가 의견</a:t>
            </a:r>
            <a:endParaRPr b="0" i="0" sz="24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46" name="Shape 46"/>
        <p:cNvGrpSpPr/>
        <p:nvPr/>
      </p:nvGrpSpPr>
      <p:grpSpPr>
        <a:xfrm>
          <a:off x="0" y="0"/>
          <a:ext cx="0" cy="0"/>
          <a:chOff x="0" y="0"/>
          <a:chExt cx="0" cy="0"/>
        </a:xfrm>
      </p:grpSpPr>
      <p:sp>
        <p:nvSpPr>
          <p:cNvPr id="47" name="Google Shape;47;g32c2719a99f_1_6"/>
          <p:cNvSpPr/>
          <p:nvPr/>
        </p:nvSpPr>
        <p:spPr>
          <a:xfrm>
            <a:off x="554639" y="3133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g32c2719a99f_1_6"/>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49" name="Google Shape;49;g32c2719a99f_1_6"/>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50" name="Google Shape;50;g32c2719a99f_1_6"/>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pic>
        <p:nvPicPr>
          <p:cNvPr id="51" name="Google Shape;51;g32c2719a99f_1_6"/>
          <p:cNvPicPr preferRelativeResize="0"/>
          <p:nvPr/>
        </p:nvPicPr>
        <p:blipFill>
          <a:blip r:embed="rId3">
            <a:alphaModFix/>
          </a:blip>
          <a:stretch>
            <a:fillRect/>
          </a:stretch>
        </p:blipFill>
        <p:spPr>
          <a:xfrm>
            <a:off x="554650" y="769600"/>
            <a:ext cx="3081275" cy="2771775"/>
          </a:xfrm>
          <a:prstGeom prst="rect">
            <a:avLst/>
          </a:prstGeom>
          <a:noFill/>
          <a:ln>
            <a:noFill/>
          </a:ln>
        </p:spPr>
      </p:pic>
      <p:pic>
        <p:nvPicPr>
          <p:cNvPr id="52" name="Google Shape;52;g32c2719a99f_1_6"/>
          <p:cNvPicPr preferRelativeResize="0"/>
          <p:nvPr/>
        </p:nvPicPr>
        <p:blipFill>
          <a:blip r:embed="rId4">
            <a:alphaModFix/>
          </a:blip>
          <a:stretch>
            <a:fillRect/>
          </a:stretch>
        </p:blipFill>
        <p:spPr>
          <a:xfrm>
            <a:off x="3640724" y="849425"/>
            <a:ext cx="3956275" cy="2514600"/>
          </a:xfrm>
          <a:prstGeom prst="rect">
            <a:avLst/>
          </a:prstGeom>
          <a:noFill/>
          <a:ln>
            <a:noFill/>
          </a:ln>
        </p:spPr>
      </p:pic>
      <p:sp>
        <p:nvSpPr>
          <p:cNvPr id="53" name="Google Shape;53;g32c2719a99f_1_6"/>
          <p:cNvSpPr txBox="1"/>
          <p:nvPr/>
        </p:nvSpPr>
        <p:spPr>
          <a:xfrm>
            <a:off x="2177600" y="3541375"/>
            <a:ext cx="7498500" cy="3000000"/>
          </a:xfrm>
          <a:prstGeom prst="rect">
            <a:avLst/>
          </a:prstGeom>
          <a:noFill/>
          <a:ln>
            <a:noFill/>
          </a:ln>
        </p:spPr>
        <p:txBody>
          <a:bodyPr anchorCtr="0" anchor="ctr" bIns="91425" lIns="91425" spcFirstLastPara="1" rIns="91425" wrap="square" tIns="91425">
            <a:noAutofit/>
          </a:bodyPr>
          <a:lstStyle/>
          <a:p>
            <a:pPr indent="-292100" lvl="0" marL="457200" rtl="0" algn="just">
              <a:lnSpc>
                <a:spcPct val="115000"/>
              </a:lnSpc>
              <a:spcBef>
                <a:spcPts val="0"/>
              </a:spcBef>
              <a:spcAft>
                <a:spcPts val="0"/>
              </a:spcAft>
              <a:buSzPts val="1000"/>
              <a:buFont typeface="Malgun Gothic"/>
              <a:buChar char="●"/>
            </a:pPr>
            <a:r>
              <a:rPr b="1" lang="ko-KR" sz="1000">
                <a:latin typeface="Malgun Gothic"/>
                <a:ea typeface="Malgun Gothic"/>
                <a:cs typeface="Malgun Gothic"/>
                <a:sym typeface="Malgun Gothic"/>
              </a:rPr>
              <a:t>2030 내 집 마련 관심 증가</a:t>
            </a:r>
            <a:endParaRPr b="1" sz="1000">
              <a:latin typeface="Malgun Gothic"/>
              <a:ea typeface="Malgun Gothic"/>
              <a:cs typeface="Malgun Gothic"/>
              <a:sym typeface="Malgun Gothic"/>
            </a:endParaRPr>
          </a:p>
          <a:p>
            <a:pPr indent="0" lvl="0" marL="0" rtl="0" algn="just">
              <a:lnSpc>
                <a:spcPct val="115000"/>
              </a:lnSpc>
              <a:spcBef>
                <a:spcPts val="0"/>
              </a:spcBef>
              <a:spcAft>
                <a:spcPts val="0"/>
              </a:spcAft>
              <a:buNone/>
            </a:pPr>
            <a:r>
              <a:t/>
            </a:r>
            <a:endParaRPr b="1" sz="1000">
              <a:latin typeface="Malgun Gothic"/>
              <a:ea typeface="Malgun Gothic"/>
              <a:cs typeface="Malgun Gothic"/>
              <a:sym typeface="Malgun Gothic"/>
            </a:endParaRPr>
          </a:p>
          <a:p>
            <a:pPr indent="0" lvl="0" marL="0" rtl="0" algn="just">
              <a:lnSpc>
                <a:spcPct val="115000"/>
              </a:lnSpc>
              <a:spcBef>
                <a:spcPts val="0"/>
              </a:spcBef>
              <a:spcAft>
                <a:spcPts val="0"/>
              </a:spcAft>
              <a:buNone/>
            </a:pPr>
            <a:r>
              <a:t/>
            </a:r>
            <a:endParaRPr b="1" sz="1000">
              <a:latin typeface="Malgun Gothic"/>
              <a:ea typeface="Malgun Gothic"/>
              <a:cs typeface="Malgun Gothic"/>
              <a:sym typeface="Malgun Gothic"/>
            </a:endParaRPr>
          </a:p>
          <a:p>
            <a:pPr indent="0" lvl="0" marL="0" rtl="0" algn="just">
              <a:lnSpc>
                <a:spcPct val="115000"/>
              </a:lnSpc>
              <a:spcBef>
                <a:spcPts val="0"/>
              </a:spcBef>
              <a:spcAft>
                <a:spcPts val="0"/>
              </a:spcAft>
              <a:buNone/>
            </a:pPr>
            <a:r>
              <a:rPr lang="ko-KR" sz="1000">
                <a:latin typeface="Malgun Gothic"/>
                <a:ea typeface="Malgun Gothic"/>
                <a:cs typeface="Malgun Gothic"/>
                <a:sym typeface="Malgun Gothic"/>
              </a:rPr>
              <a:t> 2030 세대의 내 집 마련에 대한 관심이 크게 증가하고 있는 것으로 나타났다. 국토교통부가 실시한 주거실태조사 결과에 따르면, ‘내 집을 보유해야 한다’고 응답한 비율은 전반적으로 높은 수준을 기록했으며, 특히 신혼부부의 경우 91.3%로 가장 높은 수치를 보였다. 이는 청년층을 중심으로 내 집 마련에 대한 인식이 강화되고 있음을 보여준다. </a:t>
            </a:r>
            <a:endParaRPr sz="1000">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 이 같은 인식은 구체적인 계획으로도 나타나고 있다. 5년 내 이사 계획이 있는 가구를 대상으로 이사 이유를 살펴본 결과, 전체 가구에서 ‘시설이나 설비가 더 양호한 집으로 이사하려고’라는 응답이 가장 높은 비율을 차지했다. 또한 신혼부부의 경우 ‘분양받은 주택으로 이사 또는 자가주택 마련’도 높은 비율로 조사되어, 이들 계층이 내 집 마련을 가장 적극적으로 실천하려는 의지를 가지고 있음을 확인할 수 있다.</a:t>
            </a:r>
            <a:endParaRPr sz="1000">
              <a:latin typeface="Malgun Gothic"/>
              <a:ea typeface="Malgun Gothic"/>
              <a:cs typeface="Malgun Gothic"/>
              <a:sym typeface="Malgun Gothic"/>
            </a:endParaRPr>
          </a:p>
        </p:txBody>
      </p:sp>
      <p:pic>
        <p:nvPicPr>
          <p:cNvPr id="54" name="Google Shape;54;g32c2719a99f_1_6"/>
          <p:cNvPicPr preferRelativeResize="0"/>
          <p:nvPr/>
        </p:nvPicPr>
        <p:blipFill>
          <a:blip r:embed="rId5">
            <a:alphaModFix/>
          </a:blip>
          <a:stretch>
            <a:fillRect/>
          </a:stretch>
        </p:blipFill>
        <p:spPr>
          <a:xfrm>
            <a:off x="7601800" y="849425"/>
            <a:ext cx="4054826" cy="257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58" name="Shape 58"/>
        <p:cNvGrpSpPr/>
        <p:nvPr/>
      </p:nvGrpSpPr>
      <p:grpSpPr>
        <a:xfrm>
          <a:off x="0" y="0"/>
          <a:ext cx="0" cy="0"/>
          <a:chOff x="0" y="0"/>
          <a:chExt cx="0" cy="0"/>
        </a:xfrm>
      </p:grpSpPr>
      <p:sp>
        <p:nvSpPr>
          <p:cNvPr id="59" name="Google Shape;59;g32c2719a99f_1_22"/>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g32c2719a99f_1_22"/>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61" name="Google Shape;61;g32c2719a99f_1_22"/>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62" name="Google Shape;62;g32c2719a99f_1_22"/>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pic>
        <p:nvPicPr>
          <p:cNvPr id="63" name="Google Shape;63;g32c2719a99f_1_22"/>
          <p:cNvPicPr preferRelativeResize="0"/>
          <p:nvPr/>
        </p:nvPicPr>
        <p:blipFill>
          <a:blip r:embed="rId3">
            <a:alphaModFix/>
          </a:blip>
          <a:stretch>
            <a:fillRect/>
          </a:stretch>
        </p:blipFill>
        <p:spPr>
          <a:xfrm>
            <a:off x="694325" y="1789850"/>
            <a:ext cx="4448175" cy="3228975"/>
          </a:xfrm>
          <a:prstGeom prst="rect">
            <a:avLst/>
          </a:prstGeom>
          <a:noFill/>
          <a:ln>
            <a:noFill/>
          </a:ln>
        </p:spPr>
      </p:pic>
      <p:sp>
        <p:nvSpPr>
          <p:cNvPr id="64" name="Google Shape;64;g32c2719a99f_1_22"/>
          <p:cNvSpPr txBox="1"/>
          <p:nvPr/>
        </p:nvSpPr>
        <p:spPr>
          <a:xfrm>
            <a:off x="5961325" y="1929000"/>
            <a:ext cx="4926900" cy="3000000"/>
          </a:xfrm>
          <a:prstGeom prst="rect">
            <a:avLst/>
          </a:prstGeom>
          <a:noFill/>
          <a:ln>
            <a:noFill/>
          </a:ln>
        </p:spPr>
        <p:txBody>
          <a:bodyPr anchorCtr="0" anchor="ctr" bIns="91425" lIns="91425" spcFirstLastPara="1" rIns="91425" wrap="square" tIns="91425">
            <a:noAutofit/>
          </a:bodyPr>
          <a:lstStyle/>
          <a:p>
            <a:pPr indent="-292100" lvl="0" marL="457200" rtl="0" algn="just">
              <a:lnSpc>
                <a:spcPct val="115000"/>
              </a:lnSpc>
              <a:spcBef>
                <a:spcPts val="0"/>
              </a:spcBef>
              <a:spcAft>
                <a:spcPts val="0"/>
              </a:spcAft>
              <a:buSzPts val="1000"/>
              <a:buFont typeface="Malgun Gothic"/>
              <a:buChar char="●"/>
            </a:pPr>
            <a:r>
              <a:rPr b="1" lang="ko-KR" sz="1000">
                <a:latin typeface="Malgun Gothic"/>
                <a:ea typeface="Malgun Gothic"/>
                <a:cs typeface="Malgun Gothic"/>
                <a:sym typeface="Malgun Gothic"/>
              </a:rPr>
              <a:t>정부의 지원이 필요</a:t>
            </a:r>
            <a:endParaRPr b="1" sz="1000">
              <a:latin typeface="Malgun Gothic"/>
              <a:ea typeface="Malgun Gothic"/>
              <a:cs typeface="Malgun Gothic"/>
              <a:sym typeface="Malgun Gothic"/>
            </a:endParaRPr>
          </a:p>
          <a:p>
            <a:pPr indent="0" lvl="0" marL="0" rtl="0" algn="l">
              <a:lnSpc>
                <a:spcPct val="115000"/>
              </a:lnSpc>
              <a:spcBef>
                <a:spcPts val="0"/>
              </a:spcBef>
              <a:spcAft>
                <a:spcPts val="0"/>
              </a:spcAft>
              <a:buNone/>
            </a:pPr>
            <a:r>
              <a:rPr lang="ko-KR" sz="1000">
                <a:latin typeface="Malgun Gothic"/>
                <a:ea typeface="Malgun Gothic"/>
                <a:cs typeface="Malgun Gothic"/>
                <a:sym typeface="Malgun Gothic"/>
              </a:rPr>
              <a:t>  </a:t>
            </a:r>
            <a:endParaRPr sz="10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 하지만 2030 세대가 내 집 마련을 실현하기 위해서는 정부의 주거 지원이 필수적이다. 조사 결과, 전체 일반 가구의 40.6%가 현재의 경제적 상황을 고려했을 때 주거 지원 프로그램이 필요하다고 응답했으며, 청년 가구의 경우 이 비율이 57.4%로 더욱 높았다. 이는 청년층이 안정적이고 지속 가능한 주거 환경을 확보하기 위해 정부의 실질적인 지원을 필요로 하고 있음을 드러낸다.</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68" name="Shape 68"/>
        <p:cNvGrpSpPr/>
        <p:nvPr/>
      </p:nvGrpSpPr>
      <p:grpSpPr>
        <a:xfrm>
          <a:off x="0" y="0"/>
          <a:ext cx="0" cy="0"/>
          <a:chOff x="0" y="0"/>
          <a:chExt cx="0" cy="0"/>
        </a:xfrm>
      </p:grpSpPr>
      <p:sp>
        <p:nvSpPr>
          <p:cNvPr id="69" name="Google Shape;69;g32c2719a99f_1_45"/>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g32c2719a99f_1_45"/>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71" name="Google Shape;71;g32c2719a99f_1_45"/>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72" name="Google Shape;72;g32c2719a99f_1_45"/>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pic>
        <p:nvPicPr>
          <p:cNvPr id="73" name="Google Shape;73;g32c2719a99f_1_45"/>
          <p:cNvPicPr preferRelativeResize="0"/>
          <p:nvPr/>
        </p:nvPicPr>
        <p:blipFill>
          <a:blip r:embed="rId3">
            <a:alphaModFix/>
          </a:blip>
          <a:stretch>
            <a:fillRect/>
          </a:stretch>
        </p:blipFill>
        <p:spPr>
          <a:xfrm>
            <a:off x="497250" y="1675075"/>
            <a:ext cx="5375400" cy="3320625"/>
          </a:xfrm>
          <a:prstGeom prst="rect">
            <a:avLst/>
          </a:prstGeom>
          <a:noFill/>
          <a:ln>
            <a:noFill/>
          </a:ln>
        </p:spPr>
      </p:pic>
      <p:sp>
        <p:nvSpPr>
          <p:cNvPr id="74" name="Google Shape;74;g32c2719a99f_1_45"/>
          <p:cNvSpPr txBox="1"/>
          <p:nvPr/>
        </p:nvSpPr>
        <p:spPr>
          <a:xfrm>
            <a:off x="7035350" y="2068575"/>
            <a:ext cx="4296000" cy="3000000"/>
          </a:xfrm>
          <a:prstGeom prst="rect">
            <a:avLst/>
          </a:prstGeom>
          <a:noFill/>
          <a:ln>
            <a:noFill/>
          </a:ln>
        </p:spPr>
        <p:txBody>
          <a:bodyPr anchorCtr="0" anchor="ctr" bIns="91425" lIns="91425" spcFirstLastPara="1" rIns="91425" wrap="square" tIns="91425">
            <a:noAutofit/>
          </a:bodyPr>
          <a:lstStyle/>
          <a:p>
            <a:pPr indent="-292100" lvl="0" marL="457200" rtl="0" algn="just">
              <a:lnSpc>
                <a:spcPct val="115000"/>
              </a:lnSpc>
              <a:spcBef>
                <a:spcPts val="0"/>
              </a:spcBef>
              <a:spcAft>
                <a:spcPts val="0"/>
              </a:spcAft>
              <a:buSzPts val="1000"/>
              <a:buFont typeface="Malgun Gothic"/>
              <a:buChar char="●"/>
            </a:pPr>
            <a:r>
              <a:rPr b="1" lang="ko-KR" sz="1000">
                <a:latin typeface="Malgun Gothic"/>
                <a:ea typeface="Malgun Gothic"/>
                <a:cs typeface="Malgun Gothic"/>
                <a:sym typeface="Malgun Gothic"/>
              </a:rPr>
              <a:t>청약으로 관심주목</a:t>
            </a:r>
            <a:endParaRPr b="1" sz="1000">
              <a:latin typeface="Malgun Gothic"/>
              <a:ea typeface="Malgun Gothic"/>
              <a:cs typeface="Malgun Gothic"/>
              <a:sym typeface="Malgun Gothic"/>
            </a:endParaRPr>
          </a:p>
          <a:p>
            <a:pPr indent="0" lvl="0" marL="0" rtl="0" algn="just">
              <a:lnSpc>
                <a:spcPct val="115000"/>
              </a:lnSpc>
              <a:spcBef>
                <a:spcPts val="0"/>
              </a:spcBef>
              <a:spcAft>
                <a:spcPts val="0"/>
              </a:spcAft>
              <a:buNone/>
            </a:pPr>
            <a:r>
              <a:t/>
            </a:r>
            <a:endParaRPr b="1" sz="10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 이러한 내 집 마련 열기는 청약 시장에서도 두드러지게 나타났다. 한국부동산원의 ‘연령별 청약 신청자 정보’에 따르면, 청약제도 개편이 본격 시행된 지난 4~7월 동안 전국적으로 약 100만 명의 아파트 청약 신청이 이루어졌으며, 이 중 30대 이하 신청자가 54만3561명으로 전체의 54%에 달했다. 이는 청약 신청자 10명 중 약 5.5명이 30대 이하라는 점을 보여준다. 이러한 수치는 내 집 마련을 목표로 한 2030 세대가 청약 제도를 적극적으로 활용하며 행동으로 실천하고 있음을 시사한다.</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6" scaled="0"/>
        </a:gradFill>
      </p:bgPr>
    </p:bg>
    <p:spTree>
      <p:nvGrpSpPr>
        <p:cNvPr id="78" name="Shape 78"/>
        <p:cNvGrpSpPr/>
        <p:nvPr/>
      </p:nvGrpSpPr>
      <p:grpSpPr>
        <a:xfrm>
          <a:off x="0" y="0"/>
          <a:ext cx="0" cy="0"/>
          <a:chOff x="0" y="0"/>
          <a:chExt cx="0" cy="0"/>
        </a:xfrm>
      </p:grpSpPr>
      <p:sp>
        <p:nvSpPr>
          <p:cNvPr id="79" name="Google Shape;79;g32c2719a99f_1_54"/>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g32c2719a99f_1_54"/>
          <p:cNvSpPr txBox="1"/>
          <p:nvPr/>
        </p:nvSpPr>
        <p:spPr>
          <a:xfrm>
            <a:off x="255958" y="197876"/>
            <a:ext cx="1160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81" name="Google Shape;81;g32c2719a99f_1_54"/>
          <p:cNvCxnSpPr/>
          <p:nvPr/>
        </p:nvCxnSpPr>
        <p:spPr>
          <a:xfrm>
            <a:off x="3935760" y="790307"/>
            <a:ext cx="7952100" cy="0"/>
          </a:xfrm>
          <a:prstGeom prst="straightConnector1">
            <a:avLst/>
          </a:prstGeom>
          <a:noFill/>
          <a:ln cap="flat" cmpd="sng" w="12700">
            <a:solidFill>
              <a:srgbClr val="7F7F7F"/>
            </a:solidFill>
            <a:prstDash val="solid"/>
            <a:miter lim="800000"/>
            <a:headEnd len="sm" w="sm" type="none"/>
            <a:tailEnd len="sm" w="sm" type="none"/>
          </a:ln>
        </p:spPr>
      </p:cxnSp>
      <p:sp>
        <p:nvSpPr>
          <p:cNvPr id="82" name="Google Shape;82;g32c2719a99f_1_54"/>
          <p:cNvSpPr txBox="1"/>
          <p:nvPr/>
        </p:nvSpPr>
        <p:spPr>
          <a:xfrm>
            <a:off x="1164392" y="313361"/>
            <a:ext cx="2185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pic>
        <p:nvPicPr>
          <p:cNvPr id="83" name="Google Shape;83;g32c2719a99f_1_54"/>
          <p:cNvPicPr preferRelativeResize="0"/>
          <p:nvPr/>
        </p:nvPicPr>
        <p:blipFill>
          <a:blip r:embed="rId3">
            <a:alphaModFix/>
          </a:blip>
          <a:stretch>
            <a:fillRect/>
          </a:stretch>
        </p:blipFill>
        <p:spPr>
          <a:xfrm>
            <a:off x="1164400" y="1689100"/>
            <a:ext cx="3867150" cy="3838575"/>
          </a:xfrm>
          <a:prstGeom prst="rect">
            <a:avLst/>
          </a:prstGeom>
          <a:noFill/>
          <a:ln>
            <a:noFill/>
          </a:ln>
        </p:spPr>
      </p:pic>
      <p:sp>
        <p:nvSpPr>
          <p:cNvPr id="84" name="Google Shape;84;g32c2719a99f_1_54"/>
          <p:cNvSpPr txBox="1"/>
          <p:nvPr/>
        </p:nvSpPr>
        <p:spPr>
          <a:xfrm>
            <a:off x="6887550" y="1202125"/>
            <a:ext cx="4158300" cy="4365300"/>
          </a:xfrm>
          <a:prstGeom prst="rect">
            <a:avLst/>
          </a:prstGeom>
          <a:noFill/>
          <a:ln>
            <a:noFill/>
          </a:ln>
        </p:spPr>
        <p:txBody>
          <a:bodyPr anchorCtr="0" anchor="ctr" bIns="91425" lIns="91425" spcFirstLastPara="1" rIns="91425" wrap="square" tIns="91425">
            <a:noAutofit/>
          </a:bodyPr>
          <a:lstStyle/>
          <a:p>
            <a:pPr indent="-292100" lvl="0" marL="457200" rtl="0" algn="just">
              <a:lnSpc>
                <a:spcPct val="115000"/>
              </a:lnSpc>
              <a:spcBef>
                <a:spcPts val="0"/>
              </a:spcBef>
              <a:spcAft>
                <a:spcPts val="0"/>
              </a:spcAft>
              <a:buSzPts val="1000"/>
              <a:buFont typeface="Malgun Gothic"/>
              <a:buChar char="●"/>
            </a:pPr>
            <a:r>
              <a:rPr b="1" lang="ko-KR" sz="1000">
                <a:latin typeface="Malgun Gothic"/>
                <a:ea typeface="Malgun Gothic"/>
                <a:cs typeface="Malgun Gothic"/>
                <a:sym typeface="Malgun Gothic"/>
              </a:rPr>
              <a:t>청약 부적격 당첨자 현황</a:t>
            </a:r>
            <a:endParaRPr b="1" sz="1000">
              <a:latin typeface="Malgun Gothic"/>
              <a:ea typeface="Malgun Gothic"/>
              <a:cs typeface="Malgun Gothic"/>
              <a:sym typeface="Malgun Gothic"/>
            </a:endParaRPr>
          </a:p>
          <a:p>
            <a:pPr indent="0" lvl="0" marL="0" rtl="0" algn="just">
              <a:lnSpc>
                <a:spcPct val="115000"/>
              </a:lnSpc>
              <a:spcBef>
                <a:spcPts val="0"/>
              </a:spcBef>
              <a:spcAft>
                <a:spcPts val="0"/>
              </a:spcAft>
              <a:buNone/>
            </a:pPr>
            <a:r>
              <a:t/>
            </a:r>
            <a:endParaRPr b="1" sz="1000">
              <a:latin typeface="Malgun Gothic"/>
              <a:ea typeface="Malgun Gothic"/>
              <a:cs typeface="Malgun Gothic"/>
              <a:sym typeface="Malgun Gothic"/>
            </a:endParaRPr>
          </a:p>
          <a:p>
            <a:pPr indent="0" lvl="0" marL="0" rtl="0" algn="l">
              <a:lnSpc>
                <a:spcPct val="115000"/>
              </a:lnSpc>
              <a:spcBef>
                <a:spcPts val="0"/>
              </a:spcBef>
              <a:spcAft>
                <a:spcPts val="0"/>
              </a:spcAft>
              <a:buNone/>
            </a:pPr>
            <a:r>
              <a:t/>
            </a:r>
            <a:endParaRPr b="1" sz="1100">
              <a:latin typeface="Malgun Gothic"/>
              <a:ea typeface="Malgun Gothic"/>
              <a:cs typeface="Malgun Gothic"/>
              <a:sym typeface="Malgun Gothic"/>
            </a:endParaRPr>
          </a:p>
          <a:p>
            <a:pPr indent="0" lvl="0" marL="0" rtl="0" algn="l">
              <a:lnSpc>
                <a:spcPct val="115000"/>
              </a:lnSpc>
              <a:spcBef>
                <a:spcPts val="0"/>
              </a:spcBef>
              <a:spcAft>
                <a:spcPts val="0"/>
              </a:spcAft>
              <a:buNone/>
            </a:pPr>
            <a:r>
              <a:rPr lang="ko-KR" sz="1000">
                <a:latin typeface="Malgun Gothic"/>
                <a:ea typeface="Malgun Gothic"/>
                <a:cs typeface="Malgun Gothic"/>
                <a:sym typeface="Malgun Gothic"/>
              </a:rPr>
              <a:t> 그러나 2030 세대의 청약 열기와 실천력에도 불구하고, 청약 절차와 관련된 이해 부족 문제가 지속되고 있다. 최근 5년간 청약 부적격 당첨자는 전체 당첨자의 5% 이상을 꾸준히 차지하고 있으며, 2024년 8월 기준 부적격 당첨자는 3,369명(전체 당첨자의 4.69%)에 달했다. 부적격 판정의 주요 원인으로는 청약가점 산정 오류, 신청자의 정보 이해 부족, 입력 오류 등이 꼽히고 있다. 이는 청약 신청자가 본인의 자격과 가점 요소를 정확히 이해하지 못하거나, 접수 과정에서 실수를 범하는 경우로 나타난다.</a:t>
            </a:r>
            <a:endParaRPr sz="1000">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특히, 청약 신청 과정에서 요구되는 다양한 정보는 신청자가 직접 확인해야 하는 경우가 많아 절차의 복잡성을 더하고 있다. 예를 들어, 단지별 청약 규제, 직계 존·비속을 포함한 부양가족 수, 연령 및 혼인 여부를 고려한 무주택기간 등은 한국부동산원이 제공하지 않는 항목들로, 신청자가 스스로 확인해야 한다. 이러한 요소들에 대한 이해 부족은 부적격 당첨으로 이어질 가능성을 높이며, 이는 실질적으로 내 집 마련을 꿈꾸는 2030 세대에 큰 걸림돌로 작용할 수 있다.</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88" name="Shape 88"/>
        <p:cNvGrpSpPr/>
        <p:nvPr/>
      </p:nvGrpSpPr>
      <p:grpSpPr>
        <a:xfrm>
          <a:off x="0" y="0"/>
          <a:ext cx="0" cy="0"/>
          <a:chOff x="0" y="0"/>
          <a:chExt cx="0" cy="0"/>
        </a:xfrm>
      </p:grpSpPr>
      <p:sp>
        <p:nvSpPr>
          <p:cNvPr id="89" name="Google Shape;89;p18"/>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8"/>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91" name="Google Shape;91;p18"/>
          <p:cNvCxnSpPr/>
          <p:nvPr/>
        </p:nvCxnSpPr>
        <p:spPr>
          <a:xfrm>
            <a:off x="3935760" y="790307"/>
            <a:ext cx="7952232" cy="0"/>
          </a:xfrm>
          <a:prstGeom prst="straightConnector1">
            <a:avLst/>
          </a:prstGeom>
          <a:noFill/>
          <a:ln cap="flat" cmpd="sng" w="12700">
            <a:solidFill>
              <a:srgbClr val="7F7F7F"/>
            </a:solidFill>
            <a:prstDash val="solid"/>
            <a:miter lim="800000"/>
            <a:headEnd len="sm" w="sm" type="none"/>
            <a:tailEnd len="sm" w="sm" type="none"/>
          </a:ln>
        </p:spPr>
      </p:cxnSp>
      <p:sp>
        <p:nvSpPr>
          <p:cNvPr id="92" name="Google Shape;92;p18"/>
          <p:cNvSpPr txBox="1"/>
          <p:nvPr/>
        </p:nvSpPr>
        <p:spPr>
          <a:xfrm>
            <a:off x="1164392" y="313361"/>
            <a:ext cx="218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1164392" y="2083839"/>
            <a:ext cx="10630529" cy="32008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개발 목표 및 내용</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r>
              <a:rPr b="0" i="0" lang="ko-KR" sz="1400" u="none" cap="none" strike="noStrike">
                <a:solidFill>
                  <a:srgbClr val="000000"/>
                </a:solidFill>
                <a:latin typeface="Arial"/>
                <a:ea typeface="Arial"/>
                <a:cs typeface="Arial"/>
                <a:sym typeface="Arial"/>
              </a:rPr>
              <a:t>  청약 시장 진입을 준비하는 사회초년생을 대상으로 청약 도우미 챗봇  서비스를 구현하여, 복잡한 청약 제도의 접근성을 향상시키고 효율적인 청약 프로세스를 지원하고자한다.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단, 청약 제도의 범위가 방대하고, 청년층의 경우 보통 특별공급 중 생애최초와 신혼부부의 조건에 해당되기 때문에, 이 두 경우만 다룰 예정이다.</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주요 타겟층</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청약 제도에 대한 이해도는 낮으나 주택 마련에 대한 관심과 의지가 높은 2030 사회초년생</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복잡한 청약 제도로 인해 정보 획득에 어려움을 겪는 청년층</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체계적인 청약 준비를 원하는 예비 청약자</a:t>
            </a:r>
            <a:endParaRPr/>
          </a:p>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97" name="Shape 97"/>
        <p:cNvGrpSpPr/>
        <p:nvPr/>
      </p:nvGrpSpPr>
      <p:grpSpPr>
        <a:xfrm>
          <a:off x="0" y="0"/>
          <a:ext cx="0" cy="0"/>
          <a:chOff x="0" y="0"/>
          <a:chExt cx="0" cy="0"/>
        </a:xfrm>
      </p:grpSpPr>
      <p:sp>
        <p:nvSpPr>
          <p:cNvPr id="98" name="Google Shape;98;p19"/>
          <p:cNvSpPr/>
          <p:nvPr/>
        </p:nvSpPr>
        <p:spPr>
          <a:xfrm>
            <a:off x="219014" y="200058"/>
            <a:ext cx="11737304" cy="6408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9"/>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00" name="Google Shape;100;p19"/>
          <p:cNvCxnSpPr/>
          <p:nvPr/>
        </p:nvCxnSpPr>
        <p:spPr>
          <a:xfrm>
            <a:off x="3935760" y="790307"/>
            <a:ext cx="7952232" cy="0"/>
          </a:xfrm>
          <a:prstGeom prst="straightConnector1">
            <a:avLst/>
          </a:prstGeom>
          <a:noFill/>
          <a:ln cap="flat" cmpd="sng" w="12700">
            <a:solidFill>
              <a:srgbClr val="7F7F7F"/>
            </a:solidFill>
            <a:prstDash val="solid"/>
            <a:miter lim="800000"/>
            <a:headEnd len="sm" w="sm" type="none"/>
            <a:tailEnd len="sm" w="sm" type="none"/>
          </a:ln>
        </p:spPr>
      </p:cxnSp>
      <p:sp>
        <p:nvSpPr>
          <p:cNvPr id="101" name="Google Shape;101;p19"/>
          <p:cNvSpPr txBox="1"/>
          <p:nvPr/>
        </p:nvSpPr>
        <p:spPr>
          <a:xfrm>
            <a:off x="1164392" y="313361"/>
            <a:ext cx="218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02" name="Google Shape;102;p19"/>
          <p:cNvSpPr/>
          <p:nvPr/>
        </p:nvSpPr>
        <p:spPr>
          <a:xfrm>
            <a:off x="1164392" y="1619330"/>
            <a:ext cx="9858743" cy="35701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핵심 기능</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1. 초보자를 위한 AI 기반 청약 상담 챗봇</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청약 기초 지식 제공</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맞춤형 청약 정보 안내</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2. 청약 의사결정 지원 시스템</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개인별 청약 가능 여부 진단</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3. AI 기반 실시간 상담 서비스</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맞춤형 청약 전략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보조 기능</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1. 개인별 맞춤 서비스</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청약 자격 진단</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2. 정보 제공 서비스</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실시간 청약 정보 업데이트</a:t>
            </a:r>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    - 관심 지역 청약 일정</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gradFill>
          <a:gsLst>
            <a:gs pos="0">
              <a:srgbClr val="F5DF4D"/>
            </a:gs>
            <a:gs pos="44000">
              <a:srgbClr val="F5E15E">
                <a:alpha val="69411"/>
              </a:srgbClr>
            </a:gs>
            <a:gs pos="71000">
              <a:srgbClr val="9D9FA0">
                <a:alpha val="69411"/>
              </a:srgbClr>
            </a:gs>
            <a:gs pos="100000">
              <a:srgbClr val="939597"/>
            </a:gs>
          </a:gsLst>
          <a:lin ang="2700000" scaled="0"/>
        </a:gradFill>
      </p:bgPr>
    </p:bg>
    <p:spTree>
      <p:nvGrpSpPr>
        <p:cNvPr id="106" name="Shape 106"/>
        <p:cNvGrpSpPr/>
        <p:nvPr/>
      </p:nvGrpSpPr>
      <p:grpSpPr>
        <a:xfrm>
          <a:off x="0" y="0"/>
          <a:ext cx="0" cy="0"/>
          <a:chOff x="0" y="0"/>
          <a:chExt cx="0" cy="0"/>
        </a:xfrm>
      </p:grpSpPr>
      <p:sp>
        <p:nvSpPr>
          <p:cNvPr id="107" name="Google Shape;107;p20"/>
          <p:cNvSpPr/>
          <p:nvPr/>
        </p:nvSpPr>
        <p:spPr>
          <a:xfrm>
            <a:off x="219014" y="200058"/>
            <a:ext cx="11737200" cy="640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20"/>
          <p:cNvSpPr txBox="1"/>
          <p:nvPr/>
        </p:nvSpPr>
        <p:spPr>
          <a:xfrm>
            <a:off x="255958" y="197876"/>
            <a:ext cx="116046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ko-KR" sz="4000" u="none" cap="none" strike="noStrike">
                <a:solidFill>
                  <a:schemeClr val="lt1"/>
                </a:solidFill>
                <a:latin typeface="Arial"/>
                <a:ea typeface="Arial"/>
                <a:cs typeface="Arial"/>
                <a:sym typeface="Arial"/>
              </a:rPr>
              <a:t>01</a:t>
            </a:r>
            <a:r>
              <a:rPr b="1" i="0" lang="ko-KR" sz="4000" u="none" cap="none" strike="noStrike">
                <a:solidFill>
                  <a:srgbClr val="445569"/>
                </a:solidFill>
                <a:latin typeface="Arial"/>
                <a:ea typeface="Arial"/>
                <a:cs typeface="Arial"/>
                <a:sym typeface="Arial"/>
              </a:rPr>
              <a:t> </a:t>
            </a:r>
            <a:endParaRPr b="1" i="0" sz="4000" u="none" cap="none" strike="noStrike">
              <a:solidFill>
                <a:srgbClr val="445569"/>
              </a:solidFill>
              <a:latin typeface="Arial"/>
              <a:ea typeface="Arial"/>
              <a:cs typeface="Arial"/>
              <a:sym typeface="Arial"/>
            </a:endParaRPr>
          </a:p>
        </p:txBody>
      </p:sp>
      <p:cxnSp>
        <p:nvCxnSpPr>
          <p:cNvPr id="109" name="Google Shape;109;p20"/>
          <p:cNvCxnSpPr/>
          <p:nvPr/>
        </p:nvCxnSpPr>
        <p:spPr>
          <a:xfrm>
            <a:off x="3935760" y="790307"/>
            <a:ext cx="7952232" cy="0"/>
          </a:xfrm>
          <a:prstGeom prst="straightConnector1">
            <a:avLst/>
          </a:prstGeom>
          <a:noFill/>
          <a:ln cap="flat" cmpd="sng" w="12700">
            <a:solidFill>
              <a:srgbClr val="7F7F7F"/>
            </a:solidFill>
            <a:prstDash val="solid"/>
            <a:miter lim="800000"/>
            <a:headEnd len="sm" w="sm" type="none"/>
            <a:tailEnd len="sm" w="sm" type="none"/>
          </a:ln>
        </p:spPr>
      </p:cxnSp>
      <p:sp>
        <p:nvSpPr>
          <p:cNvPr id="110" name="Google Shape;110;p20"/>
          <p:cNvSpPr txBox="1"/>
          <p:nvPr/>
        </p:nvSpPr>
        <p:spPr>
          <a:xfrm>
            <a:off x="1164392" y="313361"/>
            <a:ext cx="2185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rgbClr val="3F3F3F"/>
                </a:solidFill>
                <a:latin typeface="Arial"/>
                <a:ea typeface="Arial"/>
                <a:cs typeface="Arial"/>
                <a:sym typeface="Arial"/>
              </a:rPr>
              <a:t>프로젝트 개요</a:t>
            </a:r>
            <a:endParaRPr b="0" i="0" sz="1400" u="none" cap="none" strike="noStrike">
              <a:solidFill>
                <a:srgbClr val="000000"/>
              </a:solidFill>
              <a:latin typeface="Arial"/>
              <a:ea typeface="Arial"/>
              <a:cs typeface="Arial"/>
              <a:sym typeface="Arial"/>
            </a:endParaRPr>
          </a:p>
        </p:txBody>
      </p:sp>
      <p:sp>
        <p:nvSpPr>
          <p:cNvPr id="111" name="Google Shape;111;p20"/>
          <p:cNvSpPr/>
          <p:nvPr/>
        </p:nvSpPr>
        <p:spPr>
          <a:xfrm>
            <a:off x="1265060" y="2414645"/>
            <a:ext cx="7165876" cy="25545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400" u="none" cap="none" strike="noStrike">
                <a:solidFill>
                  <a:srgbClr val="000000"/>
                </a:solidFill>
                <a:latin typeface="Arial"/>
                <a:ea typeface="Arial"/>
                <a:cs typeface="Arial"/>
                <a:sym typeface="Arial"/>
              </a:rPr>
              <a:t>주요 특징 및 핵심 기술</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r>
              <a:rPr b="1" i="0" lang="ko-KR" sz="1400" u="none" cap="none" strike="noStrike">
                <a:solidFill>
                  <a:srgbClr val="000000"/>
                </a:solidFill>
                <a:latin typeface="Arial"/>
                <a:ea typeface="Arial"/>
                <a:cs typeface="Arial"/>
                <a:sym typeface="Arial"/>
              </a:rPr>
              <a:t>프로젝트 주요 기술 스택</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Front: </a:t>
            </a:r>
            <a:r>
              <a:rPr lang="ko-KR"/>
              <a:t>React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Back: </a:t>
            </a:r>
            <a:r>
              <a:rPr b="0" i="0" lang="ko-KR" sz="1400" u="none" cap="none" strike="noStrike">
                <a:solidFill>
                  <a:srgbClr val="000000"/>
                </a:solidFill>
                <a:latin typeface="Arial"/>
                <a:ea typeface="Arial"/>
                <a:cs typeface="Arial"/>
                <a:sym typeface="Arial"/>
              </a:rPr>
              <a:t>Python, </a:t>
            </a:r>
            <a:r>
              <a:rPr lang="ko-KR"/>
              <a:t>FastAPI</a:t>
            </a:r>
            <a:endParaRPr b="1" i="0" sz="1600" u="none" cap="none" strike="noStrike">
              <a:solidFill>
                <a:srgbClr val="000000"/>
              </a:solidFil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DB : </a:t>
            </a:r>
            <a:r>
              <a:rPr b="0" i="0" lang="ko-KR" sz="1400" u="none" cap="none" strike="noStrike">
                <a:solidFill>
                  <a:srgbClr val="000000"/>
                </a:solidFill>
                <a:latin typeface="Arial"/>
                <a:ea typeface="Arial"/>
                <a:cs typeface="Arial"/>
                <a:sym typeface="Arial"/>
              </a:rPr>
              <a:t>MongoDB, ChromaDB, MySQL</a:t>
            </a:r>
            <a:r>
              <a:rPr lang="ko-KR"/>
              <a:t>, S3</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Infrastructure : AWS (</a:t>
            </a:r>
            <a:r>
              <a:rPr b="0" i="0" lang="ko-KR" sz="1400" u="none" cap="none" strike="noStrike">
                <a:solidFill>
                  <a:srgbClr val="000000"/>
                </a:solidFill>
                <a:latin typeface="Arial"/>
                <a:ea typeface="Arial"/>
                <a:cs typeface="Arial"/>
                <a:sym typeface="Arial"/>
              </a:rPr>
              <a:t>EC2, C</a:t>
            </a:r>
            <a:r>
              <a:rPr lang="ko-KR"/>
              <a:t>ode Deploy), GitHub Action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API : </a:t>
            </a:r>
            <a:r>
              <a:rPr lang="ko-KR"/>
              <a:t>Chat GPT, LlamaParse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1400" u="none" cap="none" strike="noStrike">
                <a:solidFill>
                  <a:srgbClr val="000000"/>
                </a:solidFill>
                <a:latin typeface="Arial"/>
                <a:ea typeface="Arial"/>
                <a:cs typeface="Arial"/>
                <a:sym typeface="Arial"/>
              </a:rPr>
              <a:t>ETC : </a:t>
            </a:r>
            <a:r>
              <a:rPr b="0" i="0" lang="ko-KR" sz="1400" u="none" cap="none" strike="noStrike">
                <a:solidFill>
                  <a:srgbClr val="000000"/>
                </a:solidFill>
                <a:latin typeface="Arial"/>
                <a:ea typeface="Arial"/>
                <a:cs typeface="Arial"/>
                <a:sym typeface="Arial"/>
              </a:rPr>
              <a:t>Hugging Face, Github, Discord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ko-KR" sz="1600" u="none" cap="none" strike="noStrike">
                <a:solidFill>
                  <a:srgbClr val="000000"/>
                </a:solidFill>
                <a:latin typeface="Arial"/>
                <a:ea typeface="Arial"/>
                <a:cs typeface="Arial"/>
                <a:sym typeface="Arial"/>
              </a:rPr>
            </a:br>
            <a:endParaRPr b="0" i="0" sz="1600" u="none" cap="none" strike="noStrike">
              <a:solidFill>
                <a:srgbClr val="3A3838"/>
              </a:solidFill>
              <a:latin typeface="Calibri"/>
              <a:ea typeface="Calibri"/>
              <a:cs typeface="Calibri"/>
              <a:sym typeface="Calibri"/>
            </a:endParaRPr>
          </a:p>
        </p:txBody>
      </p:sp>
      <p:pic>
        <p:nvPicPr>
          <p:cNvPr id="112" name="Google Shape;112;p20"/>
          <p:cNvPicPr preferRelativeResize="0"/>
          <p:nvPr/>
        </p:nvPicPr>
        <p:blipFill>
          <a:blip r:embed="rId3">
            <a:alphaModFix/>
          </a:blip>
          <a:stretch>
            <a:fillRect/>
          </a:stretch>
        </p:blipFill>
        <p:spPr>
          <a:xfrm>
            <a:off x="5863825" y="1605875"/>
            <a:ext cx="6024177" cy="4172049"/>
          </a:xfrm>
          <a:prstGeom prst="rect">
            <a:avLst/>
          </a:prstGeom>
          <a:solidFill>
            <a:schemeClr val="lt1"/>
          </a:solidFill>
          <a:ln>
            <a:noFill/>
          </a:ln>
        </p:spPr>
      </p:pic>
      <p:graphicFrame>
        <p:nvGraphicFramePr>
          <p:cNvPr id="113" name="Google Shape;113;p20"/>
          <p:cNvGraphicFramePr/>
          <p:nvPr/>
        </p:nvGraphicFramePr>
        <p:xfrm>
          <a:off x="557200" y="775025"/>
          <a:ext cx="3000000" cy="3000000"/>
        </p:xfrm>
        <a:graphic>
          <a:graphicData uri="http://schemas.openxmlformats.org/drawingml/2006/table">
            <a:tbl>
              <a:tblPr>
                <a:noFill/>
                <a:tableStyleId>{40299B50-F1EC-4738-ADE1-61FAB72EED5C}</a:tableStyleId>
              </a:tblPr>
              <a:tblGrid>
                <a:gridCol w="1541550"/>
                <a:gridCol w="1541550"/>
                <a:gridCol w="1541550"/>
                <a:gridCol w="1541550"/>
              </a:tblGrid>
              <a:tr h="368050">
                <a:tc>
                  <a:txBody>
                    <a:bodyPr/>
                    <a:lstStyle/>
                    <a:p>
                      <a:pPr indent="0" lvl="0" marL="0" rtl="0" algn="l">
                        <a:spcBef>
                          <a:spcPts val="0"/>
                        </a:spcBef>
                        <a:spcAft>
                          <a:spcPts val="0"/>
                        </a:spcAft>
                        <a:buNone/>
                      </a:pPr>
                      <a:r>
                        <a:rPr lang="ko-KR"/>
                        <a:t>구분</a:t>
                      </a:r>
                      <a:endParaRPr/>
                    </a:p>
                  </a:txBody>
                  <a:tcPr marT="91425" marB="91425" marR="91425" marL="91425"/>
                </a:tc>
                <a:tc>
                  <a:txBody>
                    <a:bodyPr/>
                    <a:lstStyle/>
                    <a:p>
                      <a:pPr indent="0" lvl="0" marL="0" rtl="0" algn="l">
                        <a:spcBef>
                          <a:spcPts val="0"/>
                        </a:spcBef>
                        <a:spcAft>
                          <a:spcPts val="0"/>
                        </a:spcAft>
                        <a:buNone/>
                      </a:pPr>
                      <a:r>
                        <a:rPr lang="ko-KR"/>
                        <a:t>문서A</a:t>
                      </a:r>
                      <a:endParaRPr/>
                    </a:p>
                  </a:txBody>
                  <a:tcPr marT="91425" marB="91425" marR="91425" marL="91425"/>
                </a:tc>
                <a:tc>
                  <a:txBody>
                    <a:bodyPr/>
                    <a:lstStyle/>
                    <a:p>
                      <a:pPr indent="0" lvl="0" marL="0" rtl="0" algn="l">
                        <a:spcBef>
                          <a:spcPts val="0"/>
                        </a:spcBef>
                        <a:spcAft>
                          <a:spcPts val="0"/>
                        </a:spcAft>
                        <a:buNone/>
                      </a:pPr>
                      <a:r>
                        <a:rPr lang="ko-KR"/>
                        <a:t>문서B</a:t>
                      </a:r>
                      <a:endParaRPr/>
                    </a:p>
                  </a:txBody>
                  <a:tcPr marT="91425" marB="91425" marR="91425" marL="91425"/>
                </a:tc>
                <a:tc>
                  <a:txBody>
                    <a:bodyPr/>
                    <a:lstStyle/>
                    <a:p>
                      <a:pPr indent="0" lvl="0" marL="0" rtl="0" algn="l">
                        <a:spcBef>
                          <a:spcPts val="0"/>
                        </a:spcBef>
                        <a:spcAft>
                          <a:spcPts val="0"/>
                        </a:spcAft>
                        <a:buNone/>
                      </a:pPr>
                      <a:r>
                        <a:rPr lang="ko-KR"/>
                        <a:t>문서C</a:t>
                      </a:r>
                      <a:endParaRPr/>
                    </a:p>
                  </a:txBody>
                  <a:tcPr marT="91425" marB="91425" marR="91425" marL="91425"/>
                </a:tc>
              </a:tr>
              <a:tr h="368050">
                <a:tc>
                  <a:txBody>
                    <a:bodyPr/>
                    <a:lstStyle/>
                    <a:p>
                      <a:pPr indent="0" lvl="0" marL="0" rtl="0" algn="l">
                        <a:spcBef>
                          <a:spcPts val="0"/>
                        </a:spcBef>
                        <a:spcAft>
                          <a:spcPts val="0"/>
                        </a:spcAft>
                        <a:buNone/>
                      </a:pPr>
                      <a:r>
                        <a:rPr lang="ko-KR"/>
                        <a:t>아빠</a:t>
                      </a:r>
                      <a:endParaRPr/>
                    </a:p>
                  </a:txBody>
                  <a:tcPr marT="91425" marB="91425" marR="91425" marL="91425"/>
                </a:tc>
                <a:tc>
                  <a:txBody>
                    <a:bodyPr/>
                    <a:lstStyle/>
                    <a:p>
                      <a:pPr indent="0" lvl="0" marL="0" rtl="0" algn="l">
                        <a:spcBef>
                          <a:spcPts val="0"/>
                        </a:spcBef>
                        <a:spcAft>
                          <a:spcPts val="0"/>
                        </a:spcAft>
                        <a:buNone/>
                      </a:pPr>
                      <a:r>
                        <a:rPr lang="ko-KR"/>
                        <a:t>2</a:t>
                      </a:r>
                      <a:endParaRPr/>
                    </a:p>
                  </a:txBody>
                  <a:tcPr marT="91425" marB="91425" marR="91425" marL="91425"/>
                </a:tc>
                <a:tc>
                  <a:txBody>
                    <a:bodyPr/>
                    <a:lstStyle/>
                    <a:p>
                      <a:pPr indent="0" lvl="0" marL="0" rtl="0" algn="l">
                        <a:spcBef>
                          <a:spcPts val="0"/>
                        </a:spcBef>
                        <a:spcAft>
                          <a:spcPts val="0"/>
                        </a:spcAft>
                        <a:buNone/>
                      </a:pPr>
                      <a:r>
                        <a:rPr lang="ko-KR"/>
                        <a:t>0</a:t>
                      </a:r>
                      <a:endParaRPr/>
                    </a:p>
                  </a:txBody>
                  <a:tcPr marT="91425" marB="91425" marR="91425" marL="91425"/>
                </a:tc>
                <a:tc>
                  <a:txBody>
                    <a:bodyPr/>
                    <a:lstStyle/>
                    <a:p>
                      <a:pPr indent="0" lvl="0" marL="0" rtl="0" algn="l">
                        <a:spcBef>
                          <a:spcPts val="0"/>
                        </a:spcBef>
                        <a:spcAft>
                          <a:spcPts val="0"/>
                        </a:spcAft>
                        <a:buNone/>
                      </a:pPr>
                      <a:r>
                        <a:rPr lang="ko-KR"/>
                        <a:t>1</a:t>
                      </a:r>
                      <a:endParaRPr/>
                    </a:p>
                  </a:txBody>
                  <a:tcPr marT="91425" marB="91425" marR="91425" marL="91425"/>
                </a:tc>
              </a:tr>
              <a:tr h="368050">
                <a:tc>
                  <a:txBody>
                    <a:bodyPr/>
                    <a:lstStyle/>
                    <a:p>
                      <a:pPr indent="0" lvl="0" marL="0" rtl="0" algn="l">
                        <a:spcBef>
                          <a:spcPts val="0"/>
                        </a:spcBef>
                        <a:spcAft>
                          <a:spcPts val="0"/>
                        </a:spcAft>
                        <a:buNone/>
                      </a:pPr>
                      <a:r>
                        <a:rPr lang="ko-KR"/>
                        <a:t>엄마</a:t>
                      </a:r>
                      <a:endParaRPr/>
                    </a:p>
                  </a:txBody>
                  <a:tcPr marT="91425" marB="91425" marR="91425" marL="91425"/>
                </a:tc>
                <a:tc>
                  <a:txBody>
                    <a:bodyPr/>
                    <a:lstStyle/>
                    <a:p>
                      <a:pPr indent="0" lvl="0" marL="0" rtl="0" algn="l">
                        <a:spcBef>
                          <a:spcPts val="0"/>
                        </a:spcBef>
                        <a:spcAft>
                          <a:spcPts val="0"/>
                        </a:spcAft>
                        <a:buNone/>
                      </a:pPr>
                      <a:r>
                        <a:rPr lang="ko-KR"/>
                        <a:t>2</a:t>
                      </a:r>
                      <a:endParaRPr/>
                    </a:p>
                  </a:txBody>
                  <a:tcPr marT="91425" marB="91425" marR="91425" marL="91425"/>
                </a:tc>
                <a:tc>
                  <a:txBody>
                    <a:bodyPr/>
                    <a:lstStyle/>
                    <a:p>
                      <a:pPr indent="0" lvl="0" marL="0" rtl="0" algn="l">
                        <a:spcBef>
                          <a:spcPts val="0"/>
                        </a:spcBef>
                        <a:spcAft>
                          <a:spcPts val="0"/>
                        </a:spcAft>
                        <a:buNone/>
                      </a:pPr>
                      <a:r>
                        <a:rPr lang="ko-KR"/>
                        <a:t>0</a:t>
                      </a:r>
                      <a:endParaRPr/>
                    </a:p>
                  </a:txBody>
                  <a:tcPr marT="91425" marB="91425" marR="91425" marL="91425"/>
                </a:tc>
                <a:tc>
                  <a:txBody>
                    <a:bodyPr/>
                    <a:lstStyle/>
                    <a:p>
                      <a:pPr indent="0" lvl="0" marL="0" rtl="0" algn="l">
                        <a:spcBef>
                          <a:spcPts val="0"/>
                        </a:spcBef>
                        <a:spcAft>
                          <a:spcPts val="0"/>
                        </a:spcAft>
                        <a:buNone/>
                      </a:pPr>
                      <a:r>
                        <a:rPr lang="ko-KR"/>
                        <a:t>3</a:t>
                      </a:r>
                      <a:endParaRPr/>
                    </a:p>
                  </a:txBody>
                  <a:tcPr marT="91425" marB="91425" marR="91425" marL="91425"/>
                </a:tc>
              </a:tr>
              <a:tr h="368050">
                <a:tc>
                  <a:txBody>
                    <a:bodyPr/>
                    <a:lstStyle/>
                    <a:p>
                      <a:pPr indent="0" lvl="0" marL="0" rtl="0" algn="l">
                        <a:spcBef>
                          <a:spcPts val="0"/>
                        </a:spcBef>
                        <a:spcAft>
                          <a:spcPts val="0"/>
                        </a:spcAft>
                        <a:buNone/>
                      </a:pPr>
                      <a:r>
                        <a:rPr lang="ko-KR"/>
                        <a:t>컴퓨터</a:t>
                      </a:r>
                      <a:endParaRPr/>
                    </a:p>
                  </a:txBody>
                  <a:tcPr marT="91425" marB="91425" marR="91425" marL="91425"/>
                </a:tc>
                <a:tc>
                  <a:txBody>
                    <a:bodyPr/>
                    <a:lstStyle/>
                    <a:p>
                      <a:pPr indent="0" lvl="0" marL="0" rtl="0" algn="l">
                        <a:spcBef>
                          <a:spcPts val="0"/>
                        </a:spcBef>
                        <a:spcAft>
                          <a:spcPts val="0"/>
                        </a:spcAft>
                        <a:buNone/>
                      </a:pPr>
                      <a:r>
                        <a:rPr lang="ko-KR"/>
                        <a:t>0</a:t>
                      </a:r>
                      <a:endParaRPr/>
                    </a:p>
                  </a:txBody>
                  <a:tcPr marT="91425" marB="91425" marR="91425" marL="91425"/>
                </a:tc>
                <a:tc>
                  <a:txBody>
                    <a:bodyPr/>
                    <a:lstStyle/>
                    <a:p>
                      <a:pPr indent="0" lvl="0" marL="0" rtl="0" algn="l">
                        <a:spcBef>
                          <a:spcPts val="0"/>
                        </a:spcBef>
                        <a:spcAft>
                          <a:spcPts val="0"/>
                        </a:spcAft>
                        <a:buNone/>
                      </a:pPr>
                      <a:r>
                        <a:rPr lang="ko-KR"/>
                        <a:t>1</a:t>
                      </a:r>
                      <a:endParaRPr/>
                    </a:p>
                  </a:txBody>
                  <a:tcPr marT="91425" marB="91425" marR="91425" marL="91425"/>
                </a:tc>
                <a:tc>
                  <a:txBody>
                    <a:bodyPr/>
                    <a:lstStyle/>
                    <a:p>
                      <a:pPr indent="0" lvl="0" marL="0" rtl="0" algn="l">
                        <a:spcBef>
                          <a:spcPts val="0"/>
                        </a:spcBef>
                        <a:spcAft>
                          <a:spcPts val="0"/>
                        </a:spcAft>
                        <a:buNone/>
                      </a:pPr>
                      <a:r>
                        <a:rPr lang="ko-KR"/>
                        <a:t>0</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김당근">
      <a:dk1>
        <a:srgbClr val="000000"/>
      </a:dk1>
      <a:lt1>
        <a:srgbClr val="FFFFFF"/>
      </a:lt1>
      <a:dk2>
        <a:srgbClr val="44546A"/>
      </a:dk2>
      <a:lt2>
        <a:srgbClr val="E7E6E6"/>
      </a:lt2>
      <a:accent1>
        <a:srgbClr val="FE431E"/>
      </a:accent1>
      <a:accent2>
        <a:srgbClr val="E41A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2014-04-29T00:37:20Z</dcterms:created>
  <dc:creator>김다은</dc:creator>
</cp:coreProperties>
</file>