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f74a5cef8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f74a5cef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f74a5cef8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f74a5cef8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f74a5cef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f74a5cef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f74a5cef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f74a5cef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cdba76e0c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cdba76e0c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f74a5ce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f74a5ce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74a5ce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f74a5ce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f74a5cef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f74a5cef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f74a5cef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f74a5cef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f74a5ce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f74a5ce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f74a5cef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f74a5cef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f74a5cef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f74a5cef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atthias.vallentin.net/blog/2011/06/a-garden-variety-of-bloom-filters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Universal_hashing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athworks.com/matlabcentral/fileexchange/27940-string2hash" TargetMode="External"/><Relationship Id="rId4" Type="http://schemas.openxmlformats.org/officeDocument/2006/relationships/hyperlink" Target="http://willwhim.wpengine.com/2011/09/03/producing-n-hash-functions-by-hashing-only-once/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187250" y="55385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/>
              <a:t>Trabalho prático MPEI - 2024/2025</a:t>
            </a:r>
            <a:endParaRPr sz="3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960650" y="2249475"/>
            <a:ext cx="34707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Su - 112790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Gabriel Boia - 113167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Questões técnicas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11700" y="1228675"/>
            <a:ext cx="8520600" cy="3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7200"/>
              <a:t>Filtro Bloom:</a:t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7200"/>
              <a:t>k : número de hash functions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7200"/>
              <a:t>m : tamanho do filtro bloom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7200"/>
              <a:t>(From: </a:t>
            </a:r>
            <a:r>
              <a:rPr lang="pt-PT" sz="7200" u="sng">
                <a:solidFill>
                  <a:schemeClr val="hlink"/>
                </a:solidFill>
                <a:hlinkClick r:id="rId3"/>
              </a:rPr>
              <a:t>https://matthias.vallentin.net/blog/2011/06/a-garden-variety-of-bloom-filters/</a:t>
            </a:r>
            <a:r>
              <a:rPr lang="pt-PT" sz="7200"/>
              <a:t>)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338" y="1362900"/>
            <a:ext cx="36290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8788" y="2337600"/>
            <a:ext cx="17621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Questões técnicas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228675"/>
            <a:ext cx="8520600" cy="3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7200"/>
              <a:t>Min Hash</a:t>
            </a:r>
            <a:r>
              <a:rPr b="1" lang="pt-PT" sz="7200"/>
              <a:t>:</a:t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7200"/>
              <a:t>Hash </a:t>
            </a:r>
            <a:r>
              <a:rPr lang="pt-PT" sz="7200"/>
              <a:t>Function</a:t>
            </a:r>
            <a:r>
              <a:rPr lang="pt-PT" sz="7200"/>
              <a:t> -&gt; Universal hashing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7200"/>
              <a:t>(From: </a:t>
            </a:r>
            <a:r>
              <a:rPr lang="pt-PT" sz="7200" u="sng">
                <a:solidFill>
                  <a:schemeClr val="hlink"/>
                </a:solidFill>
                <a:hlinkClick r:id="rId3"/>
              </a:rPr>
              <a:t>https://en.wikipedia.org/wiki/Universal_hashing</a:t>
            </a:r>
            <a:r>
              <a:rPr lang="pt-PT" sz="7200"/>
              <a:t>)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7200"/>
              <a:t>k = 200 : número de hash functions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7200"/>
              <a:t>Tamanho dos </a:t>
            </a:r>
            <a:r>
              <a:rPr lang="pt-PT" sz="7200"/>
              <a:t>shingles = 5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850" y="2051763"/>
            <a:ext cx="39243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Questões técnicas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89400" y="12364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Naive Bayes</a:t>
            </a:r>
            <a:r>
              <a:rPr b="1" lang="pt-PT"/>
              <a:t>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Probabilidades das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Probabilidades das músicas  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300" y="1618275"/>
            <a:ext cx="3900250" cy="11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300" y="3265025"/>
            <a:ext cx="3935625" cy="11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1808550" y="1150350"/>
            <a:ext cx="55269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PT" sz="17000"/>
              <a:t>DEMO</a:t>
            </a:r>
            <a:endParaRPr b="1" sz="1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4080"/>
              <a:t>Tema</a:t>
            </a:r>
            <a:endParaRPr sz="408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Sistema para recomendação de música tendo em conta os gostos de um dado utilizador.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Neste trabalho prático serão exploradas 3 técnicas diferentes lecionadas nas aulas de MPEI.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Tendo cada técnica uma funcionalidade diferente neste projeto, com o objetivo de se complementarem de forma a implementar as funcionalidades pretendidas.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4080"/>
              <a:t>Problema</a:t>
            </a:r>
            <a:endParaRPr sz="4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8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374" y="1371600"/>
            <a:ext cx="4389349" cy="3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50" y="2296625"/>
            <a:ext cx="2074900" cy="20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1963275" y="1371600"/>
            <a:ext cx="1938600" cy="1109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Source Code Pro"/>
                <a:ea typeface="Source Code Pro"/>
                <a:cs typeface="Source Code Pro"/>
                <a:sym typeface="Source Code Pro"/>
              </a:rPr>
              <a:t>Gostava de adicionar novas músicas à minha playlist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172550" y="4418275"/>
            <a:ext cx="982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Rúben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4080"/>
              <a:t>Datasets</a:t>
            </a:r>
            <a:endParaRPr sz="408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651" y="1411824"/>
            <a:ext cx="3400114" cy="21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24" y="1411825"/>
            <a:ext cx="2753425" cy="21124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3650300" y="2352675"/>
            <a:ext cx="9546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latin typeface="Source Code Pro"/>
                <a:ea typeface="Source Code Pro"/>
                <a:cs typeface="Source Code Pro"/>
                <a:sym typeface="Source Code Pro"/>
              </a:rPr>
              <a:t>Metadados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113" y="3766570"/>
            <a:ext cx="3625900" cy="10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64700" y="4026925"/>
            <a:ext cx="3546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https://www.kaggle.com/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834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Bloom Filter 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095875" y="1009050"/>
            <a:ext cx="1263600" cy="465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Dataset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888425" y="1956000"/>
            <a:ext cx="1678500" cy="744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Bloom Filter (1)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1642775" y="1550475"/>
            <a:ext cx="169800" cy="33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1642775" y="2776425"/>
            <a:ext cx="169800" cy="33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069925" y="3181950"/>
            <a:ext cx="1315500" cy="744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Dataset filtrado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521075" y="3181950"/>
            <a:ext cx="1678500" cy="744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Bloom Filter (2)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616350" y="3455400"/>
            <a:ext cx="673800" cy="19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180525" y="3181950"/>
            <a:ext cx="1365900" cy="744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Playlist do Rúben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366950" y="3455400"/>
            <a:ext cx="646200" cy="198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302225" y="2286125"/>
            <a:ext cx="169800" cy="744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702575" y="1228875"/>
            <a:ext cx="1315500" cy="973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Dataset filtrado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final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52525" y="132525"/>
            <a:ext cx="2550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(1)remover músicas repetidas  do próprio dataset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134925" y="3978525"/>
            <a:ext cx="25044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(2) remover </a:t>
            </a:r>
            <a:r>
              <a:rPr lang="pt-PT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músicas do dataset que já estejam na playlist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Min Hash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087100" y="3987100"/>
            <a:ext cx="1876800" cy="465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Playlist (3)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582925" y="1725375"/>
            <a:ext cx="1678500" cy="744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 Hash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11975" y="1725375"/>
            <a:ext cx="1365900" cy="744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Playlist do Rúben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633600" y="3273250"/>
            <a:ext cx="1876800" cy="465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Playlist (2)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633600" y="3987100"/>
            <a:ext cx="1876800" cy="465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Playlist (4)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087100" y="3273250"/>
            <a:ext cx="1876800" cy="465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Playlist (1)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12" name="Google Shape;112;p18"/>
          <p:cNvCxnSpPr>
            <a:stCxn id="108" idx="3"/>
            <a:endCxn id="107" idx="1"/>
          </p:cNvCxnSpPr>
          <p:nvPr/>
        </p:nvCxnSpPr>
        <p:spPr>
          <a:xfrm>
            <a:off x="1777875" y="2097825"/>
            <a:ext cx="8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>
            <a:stCxn id="111" idx="0"/>
            <a:endCxn id="107" idx="2"/>
          </p:cNvCxnSpPr>
          <p:nvPr/>
        </p:nvCxnSpPr>
        <p:spPr>
          <a:xfrm flipH="1" rot="10800000">
            <a:off x="2025500" y="2470150"/>
            <a:ext cx="1396800" cy="8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8"/>
          <p:cNvCxnSpPr>
            <a:stCxn id="109" idx="0"/>
            <a:endCxn id="107" idx="2"/>
          </p:cNvCxnSpPr>
          <p:nvPr/>
        </p:nvCxnSpPr>
        <p:spPr>
          <a:xfrm rot="10800000">
            <a:off x="3422100" y="2470150"/>
            <a:ext cx="1149900" cy="8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>
            <a:stCxn id="110" idx="1"/>
            <a:endCxn id="107" idx="2"/>
          </p:cNvCxnSpPr>
          <p:nvPr/>
        </p:nvCxnSpPr>
        <p:spPr>
          <a:xfrm rot="10800000">
            <a:off x="3422100" y="2470150"/>
            <a:ext cx="211500" cy="17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>
            <a:stCxn id="106" idx="3"/>
            <a:endCxn id="107" idx="2"/>
          </p:cNvCxnSpPr>
          <p:nvPr/>
        </p:nvCxnSpPr>
        <p:spPr>
          <a:xfrm flipH="1" rot="10800000">
            <a:off x="2963900" y="2470150"/>
            <a:ext cx="458400" cy="17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>
            <a:off x="5761175" y="1864875"/>
            <a:ext cx="2121600" cy="465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Playlist (2)*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4403550" y="2009275"/>
            <a:ext cx="12144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328350" y="1631925"/>
            <a:ext cx="1365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distâncias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085200" y="3648925"/>
            <a:ext cx="27471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playlist(2) irá passar por um filtro bloom, removendo as músicas que já estejam na playlist do Rúben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304275" y="2400450"/>
            <a:ext cx="27906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Playlist mais similar em relação à playlist do Rúben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Naive Bayes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556650" y="1210300"/>
            <a:ext cx="1771200" cy="764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Playlist do Rúben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11700" y="2487600"/>
            <a:ext cx="2261100" cy="163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Matriz com a contagem da </a:t>
            </a: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ocorrência</a:t>
            </a: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palavras por documento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361600" y="2964750"/>
            <a:ext cx="2587200" cy="677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Dividir matriz em treino e teste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0" name="Google Shape;130;p19"/>
          <p:cNvCxnSpPr>
            <a:stCxn id="129" idx="0"/>
            <a:endCxn id="131" idx="2"/>
          </p:cNvCxnSpPr>
          <p:nvPr/>
        </p:nvCxnSpPr>
        <p:spPr>
          <a:xfrm rot="10800000">
            <a:off x="4655200" y="2371950"/>
            <a:ext cx="0" cy="5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>
            <a:stCxn id="127" idx="2"/>
            <a:endCxn id="128" idx="0"/>
          </p:cNvCxnSpPr>
          <p:nvPr/>
        </p:nvCxnSpPr>
        <p:spPr>
          <a:xfrm>
            <a:off x="1442250" y="1974700"/>
            <a:ext cx="0" cy="5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9"/>
          <p:cNvSpPr txBox="1"/>
          <p:nvPr/>
        </p:nvSpPr>
        <p:spPr>
          <a:xfrm>
            <a:off x="3408088" y="1152088"/>
            <a:ext cx="2494200" cy="12198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Calcular probabilidades das classes existentes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3" name="Google Shape;133;p19"/>
          <p:cNvCxnSpPr>
            <a:stCxn id="128" idx="3"/>
            <a:endCxn id="129" idx="1"/>
          </p:cNvCxnSpPr>
          <p:nvPr/>
        </p:nvCxnSpPr>
        <p:spPr>
          <a:xfrm>
            <a:off x="2572800" y="3303450"/>
            <a:ext cx="78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9"/>
          <p:cNvSpPr txBox="1"/>
          <p:nvPr/>
        </p:nvSpPr>
        <p:spPr>
          <a:xfrm>
            <a:off x="6479350" y="1640650"/>
            <a:ext cx="2183400" cy="1181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Calcular probabilidades para cada palavra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5" name="Google Shape;135;p19"/>
          <p:cNvCxnSpPr>
            <a:stCxn id="131" idx="3"/>
            <a:endCxn id="134" idx="1"/>
          </p:cNvCxnSpPr>
          <p:nvPr/>
        </p:nvCxnSpPr>
        <p:spPr>
          <a:xfrm>
            <a:off x="5902288" y="1761988"/>
            <a:ext cx="5772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9"/>
          <p:cNvSpPr txBox="1"/>
          <p:nvPr/>
        </p:nvSpPr>
        <p:spPr>
          <a:xfrm>
            <a:off x="6665950" y="3642150"/>
            <a:ext cx="19968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 </a:t>
            </a:r>
            <a:r>
              <a:rPr lang="pt-PT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probabilidades</a:t>
            </a:r>
            <a:r>
              <a:rPr lang="pt-PT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são </a:t>
            </a:r>
            <a:r>
              <a:rPr lang="pt-PT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calculadas</a:t>
            </a:r>
            <a:r>
              <a:rPr lang="pt-PT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usando os dados de treino</a:t>
            </a: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2361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Naive Bayes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95875" y="2392400"/>
            <a:ext cx="2573700" cy="1103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Músicas aleatórias do dataset filtrado final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3264475" y="1718975"/>
            <a:ext cx="2035200" cy="1103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Classificador Naive Bayes treinado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076500" y="1718975"/>
            <a:ext cx="2501700" cy="110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 com a classificação de cada música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987250" y="3623975"/>
            <a:ext cx="2680200" cy="1010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Remover músicas classificadas como DISLIKE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6" name="Google Shape;146;p20"/>
          <p:cNvCxnSpPr>
            <a:stCxn id="144" idx="2"/>
            <a:endCxn id="145" idx="0"/>
          </p:cNvCxnSpPr>
          <p:nvPr/>
        </p:nvCxnSpPr>
        <p:spPr>
          <a:xfrm>
            <a:off x="7327350" y="2822375"/>
            <a:ext cx="0" cy="8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0"/>
          <p:cNvSpPr txBox="1"/>
          <p:nvPr/>
        </p:nvSpPr>
        <p:spPr>
          <a:xfrm>
            <a:off x="3841650" y="3686225"/>
            <a:ext cx="14607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 músicas são classificadas come LIKE ou DISLIKE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37475" y="1187900"/>
            <a:ext cx="1800000" cy="801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Playlist (2) filtrado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1168675" y="1922738"/>
            <a:ext cx="428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endParaRPr sz="2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50" name="Google Shape;150;p20"/>
          <p:cNvCxnSpPr>
            <a:stCxn id="148" idx="3"/>
            <a:endCxn id="143" idx="1"/>
          </p:cNvCxnSpPr>
          <p:nvPr/>
        </p:nvCxnSpPr>
        <p:spPr>
          <a:xfrm>
            <a:off x="2237475" y="1588400"/>
            <a:ext cx="1026900" cy="6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0"/>
          <p:cNvCxnSpPr>
            <a:stCxn id="142" idx="3"/>
            <a:endCxn id="143" idx="1"/>
          </p:cNvCxnSpPr>
          <p:nvPr/>
        </p:nvCxnSpPr>
        <p:spPr>
          <a:xfrm flipH="1" rot="10800000">
            <a:off x="2669575" y="2270600"/>
            <a:ext cx="594900" cy="6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>
            <a:stCxn id="143" idx="3"/>
            <a:endCxn id="144" idx="1"/>
          </p:cNvCxnSpPr>
          <p:nvPr/>
        </p:nvCxnSpPr>
        <p:spPr>
          <a:xfrm>
            <a:off x="5299675" y="2270675"/>
            <a:ext cx="77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Questões </a:t>
            </a:r>
            <a:r>
              <a:rPr lang="pt-PT"/>
              <a:t>técnicas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11700" y="1228675"/>
            <a:ext cx="8520600" cy="3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6000"/>
              <a:t>Filtro </a:t>
            </a:r>
            <a:r>
              <a:rPr b="1" lang="pt-PT" sz="6000"/>
              <a:t>Bloom</a:t>
            </a:r>
            <a:r>
              <a:rPr b="1" lang="pt-PT" sz="6000"/>
              <a:t>:</a:t>
            </a:r>
            <a:endParaRPr b="1"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6000"/>
              <a:t>Hash Functions -&gt; string2hash (djb2 e sdbm)</a:t>
            </a:r>
            <a:endParaRPr sz="6000">
              <a:solidFill>
                <a:schemeClr val="accent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6000"/>
              <a:t>(From: </a:t>
            </a:r>
            <a:r>
              <a:rPr lang="pt-PT" sz="6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https://www.mathworks.com/matlabcentral/fileexchange/27940-string2hash</a:t>
            </a:r>
            <a:r>
              <a:rPr lang="pt-PT" sz="6000"/>
              <a:t>)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6000"/>
              <a:t>n Hash Functions (a partir de duas Hash Functions):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6000"/>
              <a:t>(From: </a:t>
            </a:r>
            <a:r>
              <a:rPr lang="pt-PT" sz="6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http://willwhim.wpengine.com/2011/09/03/producing-n-hash-functions-by-hashing-only-once/</a:t>
            </a:r>
            <a:r>
              <a:rPr lang="pt-PT" sz="6000"/>
              <a:t>)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5">
            <a:alphaModFix/>
          </a:blip>
          <a:srcRect b="0" l="0" r="23867" t="0"/>
          <a:stretch/>
        </p:blipFill>
        <p:spPr>
          <a:xfrm>
            <a:off x="1025675" y="3325275"/>
            <a:ext cx="2517650" cy="7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