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19" Type="http://schemas.openxmlformats.org/officeDocument/2006/relationships/font" Target="fonts/Montserrat-regular.fntdata"/><Relationship Id="rId18" Type="http://schemas.openxmlformats.org/officeDocument/2006/relationships/font" Target="fonts/Nuni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e8fef6a52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e8fef6a52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e8fef6a52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e8fef6a52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e8fef6a52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e8fef6a52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e8fef6a52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e8fef6a52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e8fef6a52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e8fef6a52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e8fef6a52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e8fef6a52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e8fef6a52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e8fef6a52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e8fef6a52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e8fef6a52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1700" y="1648475"/>
            <a:ext cx="8439900" cy="62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280"/>
              <a:t>Internet Of Things</a:t>
            </a:r>
            <a:endParaRPr sz="2280"/>
          </a:p>
        </p:txBody>
      </p:sp>
      <p:sp>
        <p:nvSpPr>
          <p:cNvPr id="135" name="Google Shape;135;p13"/>
          <p:cNvSpPr txBox="1"/>
          <p:nvPr>
            <p:ph idx="1" type="subTitle"/>
          </p:nvPr>
        </p:nvSpPr>
        <p:spPr>
          <a:xfrm>
            <a:off x="308400" y="2479700"/>
            <a:ext cx="85272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2700"/>
              <a:t>SBIM: A Smart Building’s Interactive Map</a:t>
            </a:r>
            <a:endParaRPr sz="2600"/>
          </a:p>
        </p:txBody>
      </p:sp>
      <p:sp>
        <p:nvSpPr>
          <p:cNvPr id="136" name="Google Shape;136;p13"/>
          <p:cNvSpPr txBox="1"/>
          <p:nvPr/>
        </p:nvSpPr>
        <p:spPr>
          <a:xfrm>
            <a:off x="6961200" y="3764525"/>
            <a:ext cx="1874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chemeClr val="lt1"/>
                </a:solidFill>
                <a:latin typeface="Nunito"/>
                <a:ea typeface="Nunito"/>
                <a:cs typeface="Nunito"/>
                <a:sym typeface="Nunito"/>
              </a:rPr>
              <a:t>Bruno Cataldi</a:t>
            </a:r>
            <a:endParaRPr sz="1100">
              <a:solidFill>
                <a:schemeClr val="lt1"/>
              </a:solidFill>
              <a:latin typeface="Nunito"/>
              <a:ea typeface="Nunito"/>
              <a:cs typeface="Nunito"/>
              <a:sym typeface="Nunito"/>
            </a:endParaRPr>
          </a:p>
          <a:p>
            <a:pPr indent="0" lvl="0" marL="0" rtl="0" algn="l">
              <a:spcBef>
                <a:spcPts val="0"/>
              </a:spcBef>
              <a:spcAft>
                <a:spcPts val="0"/>
              </a:spcAft>
              <a:buNone/>
            </a:pPr>
            <a:r>
              <a:rPr lang="en-GB" sz="1100">
                <a:solidFill>
                  <a:schemeClr val="lt1"/>
                </a:solidFill>
                <a:latin typeface="Nunito"/>
                <a:ea typeface="Nunito"/>
                <a:cs typeface="Nunito"/>
                <a:sym typeface="Nunito"/>
              </a:rPr>
              <a:t>Gabriele Sirico</a:t>
            </a:r>
            <a:endParaRPr sz="1100">
              <a:solidFill>
                <a:schemeClr val="lt1"/>
              </a:solidFill>
              <a:latin typeface="Nunito"/>
              <a:ea typeface="Nunito"/>
              <a:cs typeface="Nunito"/>
              <a:sym typeface="Nunito"/>
            </a:endParaRPr>
          </a:p>
          <a:p>
            <a:pPr indent="0" lvl="0" marL="0" rtl="0" algn="l">
              <a:spcBef>
                <a:spcPts val="0"/>
              </a:spcBef>
              <a:spcAft>
                <a:spcPts val="0"/>
              </a:spcAft>
              <a:buNone/>
            </a:pPr>
            <a:r>
              <a:rPr lang="en-GB" sz="1100">
                <a:solidFill>
                  <a:schemeClr val="lt1"/>
                </a:solidFill>
                <a:latin typeface="Nunito"/>
                <a:ea typeface="Nunito"/>
                <a:cs typeface="Nunito"/>
                <a:sym typeface="Nunito"/>
              </a:rPr>
              <a:t>Rishiraj Singh Salam</a:t>
            </a:r>
            <a:endParaRPr sz="1100">
              <a:solidFill>
                <a:schemeClr val="lt1"/>
              </a:solidFill>
              <a:latin typeface="Nunito"/>
              <a:ea typeface="Nunito"/>
              <a:cs typeface="Nunito"/>
              <a:sym typeface="Nunito"/>
            </a:endParaRPr>
          </a:p>
        </p:txBody>
      </p:sp>
      <p:sp>
        <p:nvSpPr>
          <p:cNvPr id="137" name="Google Shape;137;p13"/>
          <p:cNvSpPr txBox="1"/>
          <p:nvPr/>
        </p:nvSpPr>
        <p:spPr>
          <a:xfrm>
            <a:off x="6961200" y="4598725"/>
            <a:ext cx="1032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lt1"/>
                </a:solidFill>
                <a:latin typeface="Nunito"/>
                <a:ea typeface="Nunito"/>
                <a:cs typeface="Nunito"/>
                <a:sym typeface="Nunito"/>
              </a:rPr>
              <a:t>March-2022</a:t>
            </a:r>
            <a:endParaRPr sz="1000">
              <a:solidFill>
                <a:schemeClr val="lt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idx="1" type="body"/>
          </p:nvPr>
        </p:nvSpPr>
        <p:spPr>
          <a:xfrm>
            <a:off x="1283350" y="676100"/>
            <a:ext cx="7038900" cy="35901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b="1" lang="en-GB"/>
              <a:t>Abstract</a:t>
            </a:r>
            <a:endParaRPr b="1"/>
          </a:p>
          <a:p>
            <a:pPr indent="0" lvl="0" marL="457200" rtl="0" algn="l">
              <a:lnSpc>
                <a:spcPct val="100000"/>
              </a:lnSpc>
              <a:spcBef>
                <a:spcPts val="0"/>
              </a:spcBef>
              <a:spcAft>
                <a:spcPts val="0"/>
              </a:spcAft>
              <a:buNone/>
            </a:pPr>
            <a:r>
              <a:t/>
            </a:r>
            <a:endParaRPr b="1"/>
          </a:p>
          <a:p>
            <a:pPr indent="0" lvl="0" marL="457200" rtl="0" algn="just">
              <a:spcBef>
                <a:spcPts val="0"/>
              </a:spcBef>
              <a:spcAft>
                <a:spcPts val="0"/>
              </a:spcAft>
              <a:buNone/>
            </a:pPr>
            <a:r>
              <a:rPr lang="en-GB" sz="1000"/>
              <a:t>Smart Building Interactive Map is an Environmental monitoring system that provides user real-time information about space occupancy of </a:t>
            </a:r>
            <a:r>
              <a:rPr lang="en-GB" sz="1000"/>
              <a:t>workspace</a:t>
            </a:r>
            <a:r>
              <a:rPr lang="en-GB" sz="1000"/>
              <a:t> , energy port availability, and parking space availability using IoT technology through sensors and actuators connected to the internet.</a:t>
            </a:r>
            <a:endParaRPr sz="1000"/>
          </a:p>
          <a:p>
            <a:pPr indent="0" lvl="0" marL="457200" rtl="0" algn="just">
              <a:spcBef>
                <a:spcPts val="0"/>
              </a:spcBef>
              <a:spcAft>
                <a:spcPts val="0"/>
              </a:spcAft>
              <a:buNone/>
            </a:pPr>
            <a:r>
              <a:t/>
            </a:r>
            <a:endParaRPr sz="1000"/>
          </a:p>
          <a:p>
            <a:pPr indent="-311150" lvl="0" marL="457200" rtl="0" algn="l">
              <a:spcBef>
                <a:spcPts val="0"/>
              </a:spcBef>
              <a:spcAft>
                <a:spcPts val="0"/>
              </a:spcAft>
              <a:buSzPts val="1300"/>
              <a:buChar char="●"/>
            </a:pPr>
            <a:r>
              <a:rPr b="1" lang="en-GB"/>
              <a:t>Object</a:t>
            </a:r>
            <a:endParaRPr b="1"/>
          </a:p>
          <a:p>
            <a:pPr indent="0" lvl="0" marL="457200" rtl="0" algn="just">
              <a:spcBef>
                <a:spcPts val="1200"/>
              </a:spcBef>
              <a:spcAft>
                <a:spcPts val="0"/>
              </a:spcAft>
              <a:buNone/>
            </a:pPr>
            <a:r>
              <a:rPr lang="en-GB" sz="1000"/>
              <a:t>Our goal is to develop a small, relatively inexpensive, portable device that can be </a:t>
            </a:r>
            <a:r>
              <a:rPr lang="en-GB" sz="1000"/>
              <a:t>deployed</a:t>
            </a:r>
            <a:r>
              <a:rPr lang="en-GB" sz="1000"/>
              <a:t> at big corporate buildings that could potentially </a:t>
            </a:r>
            <a:r>
              <a:rPr lang="en-GB" sz="1000"/>
              <a:t>reduce time-consuming of daily search for workspace or conference room or parking spot.</a:t>
            </a:r>
            <a:endParaRPr sz="1000"/>
          </a:p>
          <a:p>
            <a:pPr indent="-311150" lvl="0" marL="457200" rtl="0" algn="just">
              <a:spcBef>
                <a:spcPts val="1200"/>
              </a:spcBef>
              <a:spcAft>
                <a:spcPts val="0"/>
              </a:spcAft>
              <a:buSzPts val="1300"/>
              <a:buChar char="●"/>
            </a:pPr>
            <a:r>
              <a:rPr b="1" lang="en-GB"/>
              <a:t>End Users</a:t>
            </a:r>
            <a:endParaRPr b="1"/>
          </a:p>
          <a:p>
            <a:pPr indent="0" lvl="0" marL="457200" rtl="0" algn="just">
              <a:spcBef>
                <a:spcPts val="1200"/>
              </a:spcBef>
              <a:spcAft>
                <a:spcPts val="1200"/>
              </a:spcAft>
              <a:buNone/>
            </a:pPr>
            <a:r>
              <a:rPr lang="en-GB" sz="1000"/>
              <a:t>Corporate Employees, People working in coworking space, etc.</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idx="1" type="body"/>
          </p:nvPr>
        </p:nvSpPr>
        <p:spPr>
          <a:xfrm>
            <a:off x="1297500" y="849000"/>
            <a:ext cx="7038900" cy="3629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400"/>
              <a:t>Questions</a:t>
            </a:r>
            <a:endParaRPr sz="1400"/>
          </a:p>
          <a:p>
            <a:pPr indent="0" lvl="0" marL="0" rtl="0" algn="just">
              <a:spcBef>
                <a:spcPts val="1200"/>
              </a:spcBef>
              <a:spcAft>
                <a:spcPts val="0"/>
              </a:spcAft>
              <a:buNone/>
            </a:pPr>
            <a:r>
              <a:rPr lang="en-GB" sz="1400"/>
              <a:t>1.	What is the problem and why do you need IoT?</a:t>
            </a:r>
            <a:endParaRPr sz="1400"/>
          </a:p>
          <a:p>
            <a:pPr indent="0" lvl="0" marL="457200" rtl="0" algn="just">
              <a:spcBef>
                <a:spcPts val="1200"/>
              </a:spcBef>
              <a:spcAft>
                <a:spcPts val="1200"/>
              </a:spcAft>
              <a:buNone/>
            </a:pPr>
            <a:r>
              <a:rPr lang="en-GB" sz="1200"/>
              <a:t>The problem is the time consuming search for available workspace or conference room or available energy ports or available parking space in big corporate buildings by the people who visits the building frequently. With IoT in smart building users can monitor the environmental data and take decision faster and potentially save a lot of time.</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idx="1" type="body"/>
          </p:nvPr>
        </p:nvSpPr>
        <p:spPr>
          <a:xfrm>
            <a:off x="1297500" y="849000"/>
            <a:ext cx="7038900" cy="3629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400"/>
              <a:t>Questions</a:t>
            </a:r>
            <a:endParaRPr sz="1400"/>
          </a:p>
          <a:p>
            <a:pPr indent="0" lvl="0" marL="0" rtl="0" algn="just">
              <a:lnSpc>
                <a:spcPct val="100000"/>
              </a:lnSpc>
              <a:spcBef>
                <a:spcPts val="1200"/>
              </a:spcBef>
              <a:spcAft>
                <a:spcPts val="0"/>
              </a:spcAft>
              <a:buNone/>
            </a:pPr>
            <a:r>
              <a:rPr lang="en-GB" sz="1400"/>
              <a:t>2. 	What are the connected components, the protocols to connect them and the </a:t>
            </a:r>
            <a:endParaRPr sz="1400"/>
          </a:p>
          <a:p>
            <a:pPr indent="457200" lvl="0" marL="0" rtl="0" algn="just">
              <a:lnSpc>
                <a:spcPct val="100000"/>
              </a:lnSpc>
              <a:spcBef>
                <a:spcPts val="0"/>
              </a:spcBef>
              <a:spcAft>
                <a:spcPts val="0"/>
              </a:spcAft>
              <a:buNone/>
            </a:pPr>
            <a:r>
              <a:rPr lang="en-GB" sz="1400"/>
              <a:t>Overall IoT architecture ?</a:t>
            </a:r>
            <a:endParaRPr sz="1400"/>
          </a:p>
          <a:p>
            <a:pPr indent="457200" lvl="0" marL="0" rtl="0" algn="just">
              <a:lnSpc>
                <a:spcPct val="100000"/>
              </a:lnSpc>
              <a:spcBef>
                <a:spcPts val="0"/>
              </a:spcBef>
              <a:spcAft>
                <a:spcPts val="0"/>
              </a:spcAft>
              <a:buNone/>
            </a:pPr>
            <a:r>
              <a:t/>
            </a:r>
            <a:endParaRPr sz="1400"/>
          </a:p>
          <a:p>
            <a:pPr indent="0" lvl="0" marL="457200" rtl="0" algn="just">
              <a:spcBef>
                <a:spcPts val="0"/>
              </a:spcBef>
              <a:spcAft>
                <a:spcPts val="1200"/>
              </a:spcAft>
              <a:buNone/>
            </a:pPr>
            <a:r>
              <a:t/>
            </a:r>
            <a:endParaRPr sz="1400"/>
          </a:p>
        </p:txBody>
      </p:sp>
      <p:pic>
        <p:nvPicPr>
          <p:cNvPr id="153" name="Google Shape;153;p16"/>
          <p:cNvPicPr preferRelativeResize="0"/>
          <p:nvPr/>
        </p:nvPicPr>
        <p:blipFill>
          <a:blip r:embed="rId3">
            <a:alphaModFix/>
          </a:blip>
          <a:stretch>
            <a:fillRect/>
          </a:stretch>
        </p:blipFill>
        <p:spPr>
          <a:xfrm>
            <a:off x="2416425" y="1905650"/>
            <a:ext cx="4531850" cy="27992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idx="1" type="body"/>
          </p:nvPr>
        </p:nvSpPr>
        <p:spPr>
          <a:xfrm>
            <a:off x="1297500" y="849000"/>
            <a:ext cx="7038900" cy="3629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400"/>
              <a:t>System Architecture</a:t>
            </a:r>
            <a:endParaRPr sz="1400"/>
          </a:p>
          <a:p>
            <a:pPr indent="457200" lvl="0" marL="0" rtl="0" algn="just">
              <a:lnSpc>
                <a:spcPct val="100000"/>
              </a:lnSpc>
              <a:spcBef>
                <a:spcPts val="1200"/>
              </a:spcBef>
              <a:spcAft>
                <a:spcPts val="0"/>
              </a:spcAft>
              <a:buNone/>
            </a:pPr>
            <a:r>
              <a:t/>
            </a:r>
            <a:endParaRPr sz="1400"/>
          </a:p>
          <a:p>
            <a:pPr indent="457200" lvl="0" marL="0" rtl="0" algn="just">
              <a:lnSpc>
                <a:spcPct val="100000"/>
              </a:lnSpc>
              <a:spcBef>
                <a:spcPts val="0"/>
              </a:spcBef>
              <a:spcAft>
                <a:spcPts val="0"/>
              </a:spcAft>
              <a:buNone/>
            </a:pPr>
            <a:r>
              <a:t/>
            </a:r>
            <a:endParaRPr sz="1400"/>
          </a:p>
          <a:p>
            <a:pPr indent="0" lvl="0" marL="457200" rtl="0" algn="just">
              <a:spcBef>
                <a:spcPts val="0"/>
              </a:spcBef>
              <a:spcAft>
                <a:spcPts val="1200"/>
              </a:spcAft>
              <a:buNone/>
            </a:pPr>
            <a:r>
              <a:t/>
            </a:r>
            <a:endParaRPr sz="1400"/>
          </a:p>
        </p:txBody>
      </p:sp>
      <p:pic>
        <p:nvPicPr>
          <p:cNvPr id="159" name="Google Shape;159;p17"/>
          <p:cNvPicPr preferRelativeResize="0"/>
          <p:nvPr/>
        </p:nvPicPr>
        <p:blipFill>
          <a:blip r:embed="rId3">
            <a:alphaModFix/>
          </a:blip>
          <a:stretch>
            <a:fillRect/>
          </a:stretch>
        </p:blipFill>
        <p:spPr>
          <a:xfrm>
            <a:off x="1755363" y="1499949"/>
            <a:ext cx="5633275" cy="2750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idx="1" type="body"/>
          </p:nvPr>
        </p:nvSpPr>
        <p:spPr>
          <a:xfrm>
            <a:off x="1297500" y="849000"/>
            <a:ext cx="7038900" cy="3629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400"/>
              <a:t>3.	What data are collected by which Sensors?</a:t>
            </a:r>
            <a:endParaRPr sz="1400"/>
          </a:p>
          <a:p>
            <a:pPr indent="-317500" lvl="0" marL="457200" rtl="0" algn="just">
              <a:spcBef>
                <a:spcPts val="1200"/>
              </a:spcBef>
              <a:spcAft>
                <a:spcPts val="0"/>
              </a:spcAft>
              <a:buSzPts val="1400"/>
              <a:buChar char="●"/>
            </a:pPr>
            <a:r>
              <a:rPr lang="en-GB" sz="1400"/>
              <a:t>Sound Sensor : </a:t>
            </a:r>
            <a:r>
              <a:rPr lang="en-GB" sz="1000"/>
              <a:t>Collects noise level data.</a:t>
            </a:r>
            <a:endParaRPr sz="1000"/>
          </a:p>
          <a:p>
            <a:pPr indent="-317500" lvl="0" marL="457200" rtl="0" algn="just">
              <a:spcBef>
                <a:spcPts val="0"/>
              </a:spcBef>
              <a:spcAft>
                <a:spcPts val="0"/>
              </a:spcAft>
              <a:buSzPts val="1400"/>
              <a:buChar char="●"/>
            </a:pPr>
            <a:r>
              <a:rPr lang="en-GB" sz="1400"/>
              <a:t>Motion Sensor : </a:t>
            </a:r>
            <a:r>
              <a:rPr lang="en-GB" sz="1000"/>
              <a:t>Collects motion detection data (Under consideration)</a:t>
            </a:r>
            <a:endParaRPr sz="1000"/>
          </a:p>
          <a:p>
            <a:pPr indent="-317500" lvl="0" marL="457200" rtl="0" algn="just">
              <a:spcBef>
                <a:spcPts val="0"/>
              </a:spcBef>
              <a:spcAft>
                <a:spcPts val="0"/>
              </a:spcAft>
              <a:buSzPts val="1400"/>
              <a:buChar char="●"/>
            </a:pPr>
            <a:r>
              <a:rPr lang="en-GB" sz="1400"/>
              <a:t>LDR Light Sensor : </a:t>
            </a:r>
            <a:r>
              <a:rPr lang="en-GB" sz="1000"/>
              <a:t>Collects light intensity data.</a:t>
            </a:r>
            <a:endParaRPr sz="1000"/>
          </a:p>
          <a:p>
            <a:pPr indent="-317500" lvl="0" marL="457200" rtl="0" algn="just">
              <a:spcBef>
                <a:spcPts val="0"/>
              </a:spcBef>
              <a:spcAft>
                <a:spcPts val="0"/>
              </a:spcAft>
              <a:buSzPts val="1400"/>
              <a:buChar char="●"/>
            </a:pPr>
            <a:r>
              <a:rPr lang="en-GB" sz="1400"/>
              <a:t>Pressure Sensor : </a:t>
            </a:r>
            <a:r>
              <a:rPr lang="en-GB" sz="1000"/>
              <a:t>Collects pressure level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idx="1" type="body"/>
          </p:nvPr>
        </p:nvSpPr>
        <p:spPr>
          <a:xfrm>
            <a:off x="1297500" y="849000"/>
            <a:ext cx="7038900" cy="3629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400"/>
              <a:t>4</a:t>
            </a:r>
            <a:r>
              <a:rPr lang="en-GB" sz="1400"/>
              <a:t>.	What kind of collective intelligence do you expect will emerge?</a:t>
            </a:r>
            <a:endParaRPr sz="1400"/>
          </a:p>
          <a:p>
            <a:pPr indent="-317500" lvl="0" marL="457200" rtl="0" algn="just">
              <a:spcBef>
                <a:spcPts val="1200"/>
              </a:spcBef>
              <a:spcAft>
                <a:spcPts val="0"/>
              </a:spcAft>
              <a:buSzPts val="1400"/>
              <a:buChar char="●"/>
            </a:pPr>
            <a:r>
              <a:rPr lang="en-GB" sz="1400"/>
              <a:t>Workspace Availability </a:t>
            </a:r>
            <a:endParaRPr sz="1400"/>
          </a:p>
          <a:p>
            <a:pPr indent="0" lvl="0" marL="457200" rtl="0" algn="just">
              <a:spcBef>
                <a:spcPts val="1200"/>
              </a:spcBef>
              <a:spcAft>
                <a:spcPts val="0"/>
              </a:spcAft>
              <a:buNone/>
            </a:pPr>
            <a:r>
              <a:rPr lang="en-GB" sz="1100"/>
              <a:t>Based on the value of noise sensor and motion sensor we can </a:t>
            </a:r>
            <a:r>
              <a:rPr lang="en-GB" sz="1100"/>
              <a:t>determine the crowdedness of a specific area.</a:t>
            </a:r>
            <a:endParaRPr sz="1100"/>
          </a:p>
          <a:p>
            <a:pPr indent="-317500" lvl="0" marL="457200" rtl="0" algn="just">
              <a:spcBef>
                <a:spcPts val="1200"/>
              </a:spcBef>
              <a:spcAft>
                <a:spcPts val="0"/>
              </a:spcAft>
              <a:buSzPts val="1400"/>
              <a:buChar char="●"/>
            </a:pPr>
            <a:r>
              <a:rPr lang="en-GB" sz="1400"/>
              <a:t>Parking Space Availability</a:t>
            </a:r>
            <a:endParaRPr sz="1400"/>
          </a:p>
          <a:p>
            <a:pPr indent="0" lvl="0" marL="457200" rtl="0" algn="just">
              <a:spcBef>
                <a:spcPts val="1200"/>
              </a:spcBef>
              <a:spcAft>
                <a:spcPts val="0"/>
              </a:spcAft>
              <a:buNone/>
            </a:pPr>
            <a:r>
              <a:rPr lang="en-GB" sz="1100"/>
              <a:t>Based on the light intensity and pressure level from light and pressure sensors we can determine the availability of space in parking lot. LED lights can be used as Feedback indicator</a:t>
            </a:r>
            <a:endParaRPr sz="1100"/>
          </a:p>
          <a:p>
            <a:pPr indent="-317500" lvl="0" marL="457200" rtl="0" algn="just">
              <a:spcBef>
                <a:spcPts val="1200"/>
              </a:spcBef>
              <a:spcAft>
                <a:spcPts val="0"/>
              </a:spcAft>
              <a:buSzPts val="1400"/>
              <a:buChar char="●"/>
            </a:pPr>
            <a:r>
              <a:rPr lang="en-GB" sz="1400"/>
              <a:t>Statistical Data</a:t>
            </a:r>
            <a:endParaRPr sz="1400"/>
          </a:p>
          <a:p>
            <a:pPr indent="0" lvl="0" marL="457200" rtl="0" algn="just">
              <a:spcBef>
                <a:spcPts val="1200"/>
              </a:spcBef>
              <a:spcAft>
                <a:spcPts val="0"/>
              </a:spcAft>
              <a:buNone/>
            </a:pPr>
            <a:r>
              <a:rPr lang="en-GB" sz="1100"/>
              <a:t>Based on historical data we can have an estimate prediction of which area is likely to be occupied more and also in which day and time.</a:t>
            </a:r>
            <a:endParaRPr sz="1100"/>
          </a:p>
          <a:p>
            <a:pPr indent="0" lvl="0" marL="0" rtl="0" algn="just">
              <a:spcBef>
                <a:spcPts val="1200"/>
              </a:spcBef>
              <a:spcAft>
                <a:spcPts val="12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idx="1" type="body"/>
          </p:nvPr>
        </p:nvSpPr>
        <p:spPr>
          <a:xfrm>
            <a:off x="1297500" y="849000"/>
            <a:ext cx="7038900" cy="3629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400"/>
              <a:t>5</a:t>
            </a:r>
            <a:r>
              <a:rPr lang="en-GB" sz="1400"/>
              <a:t>.	What are you going to learn and how will you act into the environment by </a:t>
            </a:r>
            <a:endParaRPr sz="1400"/>
          </a:p>
          <a:p>
            <a:pPr indent="0" lvl="0" marL="457200" rtl="0" algn="just">
              <a:spcBef>
                <a:spcPts val="0"/>
              </a:spcBef>
              <a:spcAft>
                <a:spcPts val="0"/>
              </a:spcAft>
              <a:buNone/>
            </a:pPr>
            <a:r>
              <a:rPr lang="en-GB" sz="1400"/>
              <a:t>what actuators?</a:t>
            </a:r>
            <a:endParaRPr sz="1400"/>
          </a:p>
          <a:p>
            <a:pPr indent="0" lvl="0" marL="457200" rtl="0" algn="just">
              <a:spcBef>
                <a:spcPts val="0"/>
              </a:spcBef>
              <a:spcAft>
                <a:spcPts val="0"/>
              </a:spcAft>
              <a:buNone/>
            </a:pPr>
            <a:r>
              <a:t/>
            </a:r>
            <a:endParaRPr sz="1400"/>
          </a:p>
          <a:p>
            <a:pPr indent="0" lvl="0" marL="457200" rtl="0" algn="just">
              <a:spcBef>
                <a:spcPts val="0"/>
              </a:spcBef>
              <a:spcAft>
                <a:spcPts val="0"/>
              </a:spcAft>
              <a:buNone/>
            </a:pPr>
            <a:r>
              <a:rPr lang="en-GB" sz="1400"/>
              <a:t>We are going to monitor </a:t>
            </a:r>
            <a:r>
              <a:rPr lang="en-GB" sz="1400"/>
              <a:t>the</a:t>
            </a:r>
            <a:r>
              <a:rPr lang="en-GB" sz="1400"/>
              <a:t> </a:t>
            </a:r>
            <a:r>
              <a:rPr lang="en-GB" sz="1400"/>
              <a:t>noise</a:t>
            </a:r>
            <a:r>
              <a:rPr lang="en-GB" sz="1400"/>
              <a:t> level with motion sensor for the workspaces inside the building. LED feedback indicators can be used to indicate whether the space is available for occupancy. </a:t>
            </a:r>
            <a:endParaRPr sz="1400"/>
          </a:p>
          <a:p>
            <a:pPr indent="0" lvl="0" marL="457200" rtl="0" algn="just">
              <a:spcBef>
                <a:spcPts val="1200"/>
              </a:spcBef>
              <a:spcAft>
                <a:spcPts val="0"/>
              </a:spcAft>
              <a:buNone/>
            </a:pPr>
            <a:r>
              <a:rPr lang="en-GB" sz="1400"/>
              <a:t>Also by measuring light intensity and pressure level of each parking space in the parking lot an overhead LED </a:t>
            </a:r>
            <a:r>
              <a:rPr lang="en-GB" sz="1400"/>
              <a:t>light</a:t>
            </a:r>
            <a:r>
              <a:rPr lang="en-GB" sz="1400"/>
              <a:t> indicator indicating available space area can be used as a feedback indicator.</a:t>
            </a:r>
            <a:endParaRPr sz="1100"/>
          </a:p>
          <a:p>
            <a:pPr indent="0" lvl="0" marL="0" rtl="0" algn="just">
              <a:spcBef>
                <a:spcPts val="1200"/>
              </a:spcBef>
              <a:spcAft>
                <a:spcPts val="12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idx="1" type="body"/>
          </p:nvPr>
        </p:nvSpPr>
        <p:spPr>
          <a:xfrm>
            <a:off x="1297500" y="849000"/>
            <a:ext cx="7038900" cy="3629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400"/>
              <a:t>6</a:t>
            </a:r>
            <a:r>
              <a:rPr lang="en-GB" sz="1400"/>
              <a:t>.	</a:t>
            </a:r>
            <a:r>
              <a:rPr lang="en-GB" sz="1400"/>
              <a:t>What are the constraints</a:t>
            </a:r>
            <a:r>
              <a:rPr lang="en-GB" sz="1400"/>
              <a:t>? How often? Bandwidth? Latency? Energy? Duty Cycle?</a:t>
            </a:r>
            <a:endParaRPr sz="1400"/>
          </a:p>
          <a:p>
            <a:pPr indent="0" lvl="0" marL="457200" rtl="0" algn="just">
              <a:spcBef>
                <a:spcPts val="0"/>
              </a:spcBef>
              <a:spcAft>
                <a:spcPts val="0"/>
              </a:spcAft>
              <a:buNone/>
            </a:pPr>
            <a:r>
              <a:t/>
            </a:r>
            <a:endParaRPr sz="1400"/>
          </a:p>
          <a:p>
            <a:pPr indent="0" lvl="0" marL="457200" rtl="0" algn="just">
              <a:spcBef>
                <a:spcPts val="0"/>
              </a:spcBef>
              <a:spcAft>
                <a:spcPts val="0"/>
              </a:spcAft>
              <a:buNone/>
            </a:pPr>
            <a:r>
              <a:rPr lang="en-GB" sz="1100"/>
              <a:t>In our proposed </a:t>
            </a:r>
            <a:r>
              <a:rPr lang="en-GB" sz="1100"/>
              <a:t>solution we could face mainly inaccurate noise level and motion detection data from the neighboring space and people passing through the available area that could lead to false occupancy detection.</a:t>
            </a:r>
            <a:endParaRPr sz="1100"/>
          </a:p>
          <a:p>
            <a:pPr indent="0" lvl="0" marL="0" rtl="0" algn="just">
              <a:spcBef>
                <a:spcPts val="1200"/>
              </a:spcBef>
              <a:spcAft>
                <a:spcPts val="0"/>
              </a:spcAft>
              <a:buNone/>
            </a:pPr>
            <a:r>
              <a:t/>
            </a:r>
            <a:endParaRPr sz="1100"/>
          </a:p>
          <a:p>
            <a:pPr indent="0" lvl="0" marL="0" rtl="0" algn="just">
              <a:spcBef>
                <a:spcPts val="1200"/>
              </a:spcBef>
              <a:spcAft>
                <a:spcPts val="0"/>
              </a:spcAft>
              <a:buNone/>
            </a:pPr>
            <a:r>
              <a:rPr lang="en-GB" sz="1400"/>
              <a:t>7.</a:t>
            </a:r>
            <a:r>
              <a:rPr lang="en-GB" sz="1100"/>
              <a:t>	</a:t>
            </a:r>
            <a:r>
              <a:rPr lang="en-GB" sz="1400"/>
              <a:t>What is the plan and what are the metrics (quantitative, not qualitative) to evaluate </a:t>
            </a:r>
            <a:endParaRPr sz="1400"/>
          </a:p>
          <a:p>
            <a:pPr indent="457200" lvl="0" marL="0" rtl="0" algn="just">
              <a:spcBef>
                <a:spcPts val="0"/>
              </a:spcBef>
              <a:spcAft>
                <a:spcPts val="0"/>
              </a:spcAft>
              <a:buNone/>
            </a:pPr>
            <a:r>
              <a:rPr lang="en-GB" sz="1400"/>
              <a:t>the performance?</a:t>
            </a:r>
            <a:endParaRPr sz="1400"/>
          </a:p>
          <a:p>
            <a:pPr indent="457200" lvl="0" marL="0" rtl="0" algn="just">
              <a:spcBef>
                <a:spcPts val="0"/>
              </a:spcBef>
              <a:spcAft>
                <a:spcPts val="0"/>
              </a:spcAft>
              <a:buNone/>
            </a:pPr>
            <a:r>
              <a:t/>
            </a:r>
            <a:endParaRPr sz="1400"/>
          </a:p>
          <a:p>
            <a:pPr indent="457200" lvl="0" marL="0" rtl="0" algn="just">
              <a:spcBef>
                <a:spcPts val="0"/>
              </a:spcBef>
              <a:spcAft>
                <a:spcPts val="0"/>
              </a:spcAft>
              <a:buNone/>
            </a:pPr>
            <a:r>
              <a:rPr lang="en-GB" sz="1100"/>
              <a:t>-Yet to figure out. </a:t>
            </a:r>
            <a:endParaRPr sz="1100"/>
          </a:p>
          <a:p>
            <a:pPr indent="0" lvl="0" marL="0" rtl="0" algn="just">
              <a:spcBef>
                <a:spcPts val="0"/>
              </a:spcBef>
              <a:spcAft>
                <a:spcPts val="1200"/>
              </a:spcAft>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