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Lato"/>
      <p:regular r:id="rId24"/>
      <p:bold r:id="rId25"/>
      <p:italic r:id="rId26"/>
      <p:boldItalic r:id="rId27"/>
    </p:embeddedFont>
    <p:embeddedFont>
      <p:font typeface="Lato Light"/>
      <p:regular r:id="rId28"/>
      <p:bold r:id="rId29"/>
      <p:italic r:id="rId30"/>
      <p:boldItalic r:id="rId31"/>
    </p:embeddedFont>
    <p:embeddedFont>
      <p:font typeface="Pacifico"/>
      <p:regular r:id="rId32"/>
    </p:embeddedFont>
    <p:embeddedFont>
      <p:font typeface="Lato Black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La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LatoLight-regular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Light-boldItalic.fntdata"/><Relationship Id="rId30" Type="http://schemas.openxmlformats.org/officeDocument/2006/relationships/font" Target="fonts/LatoLight-italic.fntdata"/><Relationship Id="rId11" Type="http://schemas.openxmlformats.org/officeDocument/2006/relationships/slide" Target="slides/slide7.xml"/><Relationship Id="rId33" Type="http://schemas.openxmlformats.org/officeDocument/2006/relationships/font" Target="fonts/LatoBlack-bold.fntdata"/><Relationship Id="rId10" Type="http://schemas.openxmlformats.org/officeDocument/2006/relationships/slide" Target="slides/slide6.xml"/><Relationship Id="rId32" Type="http://schemas.openxmlformats.org/officeDocument/2006/relationships/font" Target="fonts/Pacific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LatoBlack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d1de8aff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d1de8af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d1de8affe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d1de8aff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d1de8affe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d1de8aff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d1de8affe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d1de8aff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d1de8affe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d1de8aff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d1de8affe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d1de8aff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d1de8affe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d1de8af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12656" y="1423414"/>
            <a:ext cx="9155849" cy="3718952"/>
            <a:chOff x="1669785" y="210240"/>
            <a:chExt cx="3861435" cy="1568450"/>
          </a:xfrm>
        </p:grpSpPr>
        <p:sp>
          <p:nvSpPr>
            <p:cNvPr id="12" name="Google Shape;12;p2"/>
            <p:cNvSpPr/>
            <p:nvPr/>
          </p:nvSpPr>
          <p:spPr>
            <a:xfrm>
              <a:off x="1669785" y="210240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69785" y="939220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70420" y="576000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ottom waves">
  <p:cSld name="BLANK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-12688" y="3585323"/>
            <a:ext cx="9155849" cy="1557000"/>
            <a:chOff x="1669785" y="210240"/>
            <a:chExt cx="3861435" cy="1568450"/>
          </a:xfrm>
        </p:grpSpPr>
        <p:sp>
          <p:nvSpPr>
            <p:cNvPr id="74" name="Google Shape;74;p11"/>
            <p:cNvSpPr/>
            <p:nvPr/>
          </p:nvSpPr>
          <p:spPr>
            <a:xfrm>
              <a:off x="1669785" y="210240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1669785" y="939220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1670420" y="576000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14" y="2916528"/>
            <a:ext cx="9140444" cy="2224977"/>
          </a:xfrm>
          <a:custGeom>
            <a:rect b="b" l="l" r="r" t="t"/>
            <a:pathLst>
              <a:path extrusionOk="0" h="939800" w="386080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14" y="1925587"/>
            <a:ext cx="9140444" cy="3217196"/>
          </a:xfrm>
          <a:custGeom>
            <a:rect b="b" l="l" r="r" t="t"/>
            <a:pathLst>
              <a:path extrusionOk="0" h="1358900" w="386080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1518" y="3412751"/>
            <a:ext cx="9140444" cy="1728867"/>
          </a:xfrm>
          <a:custGeom>
            <a:rect b="b" l="l" r="r" t="t"/>
            <a:pathLst>
              <a:path extrusionOk="0" h="730250" w="386080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 rot="10800000">
            <a:off x="-656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 rot="10800000">
            <a:off x="2664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 rot="10800000">
            <a:off x="7031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◦"/>
              <a:defRPr i="1" sz="3200"/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8pPr>
            <a:lvl9pPr indent="-431800" lvl="8" marL="4114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9pPr>
          </a:lstStyle>
          <a:p/>
        </p:txBody>
      </p:sp>
      <p:sp>
        <p:nvSpPr>
          <p:cNvPr id="29" name="Google Shape;2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b="1" sz="96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737850" y="517525"/>
            <a:ext cx="62841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37850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2928612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119374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737850" y="4406300"/>
            <a:ext cx="6236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Relationship Id="rId4" Type="http://schemas.openxmlformats.org/officeDocument/2006/relationships/image" Target="../media/image2.jpg"/><Relationship Id="rId9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8.png"/><Relationship Id="rId8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R.O.M</a:t>
            </a:r>
            <a:endParaRPr/>
          </a:p>
        </p:txBody>
      </p:sp>
      <p:sp>
        <p:nvSpPr>
          <p:cNvPr id="83" name="Google Shape;83;p12"/>
          <p:cNvSpPr txBox="1"/>
          <p:nvPr>
            <p:ph idx="4294967295" type="body"/>
          </p:nvPr>
        </p:nvSpPr>
        <p:spPr>
          <a:xfrm>
            <a:off x="1034300" y="1781125"/>
            <a:ext cx="75675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Room Occupancy Map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 UTILIZED</a:t>
            </a:r>
            <a:endParaRPr/>
          </a:p>
        </p:txBody>
      </p:sp>
      <p:sp>
        <p:nvSpPr>
          <p:cNvPr id="158" name="Google Shape;158;p21"/>
          <p:cNvSpPr txBox="1"/>
          <p:nvPr>
            <p:ph idx="2" type="body"/>
          </p:nvPr>
        </p:nvSpPr>
        <p:spPr>
          <a:xfrm>
            <a:off x="737850" y="3623700"/>
            <a:ext cx="2891700" cy="174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SRF05 </a:t>
            </a:r>
            <a:endParaRPr b="1"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Ultrasonic Sensor (x2)</a:t>
            </a:r>
            <a:endParaRPr b="1"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Range: 1cm - 4mt</a:t>
            </a:r>
            <a:endParaRPr b="1" sz="1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1500"/>
              <a:t>Angle: 30</a:t>
            </a:r>
            <a:r>
              <a:rPr lang="en" sz="11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°</a:t>
            </a:r>
            <a:endParaRPr sz="17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00" y="1662525"/>
            <a:ext cx="2532450" cy="189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>
            <p:ph idx="2" type="body"/>
          </p:nvPr>
        </p:nvSpPr>
        <p:spPr>
          <a:xfrm>
            <a:off x="4512550" y="3561875"/>
            <a:ext cx="2891700" cy="174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IR</a:t>
            </a:r>
            <a:endParaRPr b="1"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Infrared Sensor (x2)</a:t>
            </a:r>
            <a:endParaRPr b="1"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Range</a:t>
            </a:r>
            <a:r>
              <a:rPr b="1" lang="en" sz="1500"/>
              <a:t>: 3 mt</a:t>
            </a:r>
            <a:endParaRPr b="1" sz="1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1500"/>
              <a:t>Flexible sensibility</a:t>
            </a:r>
            <a:endParaRPr sz="17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3200" y="1261825"/>
            <a:ext cx="2891699" cy="230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4294967295" type="ctrTitle"/>
          </p:nvPr>
        </p:nvSpPr>
        <p:spPr>
          <a:xfrm>
            <a:off x="153225" y="0"/>
            <a:ext cx="8409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</a:rPr>
              <a:t>SECOND </a:t>
            </a:r>
            <a:r>
              <a:rPr lang="en" sz="5000">
                <a:solidFill>
                  <a:schemeClr val="accent1"/>
                </a:solidFill>
              </a:rPr>
              <a:t>CONFIGURATION</a:t>
            </a:r>
            <a:endParaRPr sz="5000">
              <a:solidFill>
                <a:schemeClr val="accent1"/>
              </a:solidFill>
            </a:endParaRPr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65" y="1319725"/>
            <a:ext cx="4843710" cy="34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11820" r="-11820" t="0"/>
          <a:stretch/>
        </p:blipFill>
        <p:spPr>
          <a:xfrm>
            <a:off x="4487865" y="1319725"/>
            <a:ext cx="4843710" cy="34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737850" y="1365475"/>
            <a:ext cx="6485700" cy="30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Here we add two Infrared Sensors </a:t>
            </a:r>
            <a:r>
              <a:rPr b="1"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along with the Ultrasonic Sensors</a:t>
            </a:r>
            <a:r>
              <a:rPr b="1"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(Infrared sensors are used to increase the sensitivity of reading person walking in fast pace)</a:t>
            </a:r>
            <a:endParaRPr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Set initial flags Flag1 = 0  and Flag2 = 0 for Ultrasonic Sensors and Flag3 = 0  and Flag4 = 0 for Infrared Sensors .</a:t>
            </a:r>
            <a:endParaRPr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Read the readings from both the Ultrasonic sensors and both the Infrared sensors and update the sequence flag according to the trigger sequence of the sensors.</a:t>
            </a:r>
            <a:endParaRPr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Flag1 == 1  and Flag 2 == 2  and Flag3 == 1 and Flag4 == 2;</a:t>
            </a:r>
            <a:endParaRPr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Flag1 == 2  and Flag 2 == 1  and Flag3 == 2 and Flag4 == 1;</a:t>
            </a:r>
            <a:endParaRPr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Clear the flags to Flag1 = 0  and Flag2 = 0 and Flag3 = 0 and Flag4 = 0;</a:t>
            </a:r>
            <a:endParaRPr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Wait 200 ms before next reading. </a:t>
            </a:r>
            <a:endParaRPr b="1" sz="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CONFRONTATION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3" name="Google Shape;183;p24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Evaluation, advantages and disadvantages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of our configurations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737850" y="4406300"/>
            <a:ext cx="6236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ACCURACY</a:t>
            </a:r>
            <a:endParaRPr b="1" sz="3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50" y="594925"/>
            <a:ext cx="6841425" cy="38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421550" y="327950"/>
            <a:ext cx="33117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</a:t>
            </a:r>
            <a:br>
              <a:rPr lang="en"/>
            </a:br>
            <a:r>
              <a:rPr lang="en"/>
              <a:t>CONSUMPTION</a:t>
            </a:r>
            <a:endParaRPr/>
          </a:p>
        </p:txBody>
      </p: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421550" y="1618800"/>
            <a:ext cx="3343800" cy="23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❖"/>
            </a:pPr>
            <a:r>
              <a:rPr b="1" lang="en"/>
              <a:t>First configuration</a:t>
            </a:r>
            <a:endParaRPr sz="1200"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4361900" y="1618800"/>
            <a:ext cx="3477600" cy="23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❖"/>
            </a:pPr>
            <a:r>
              <a:rPr b="1" lang="en"/>
              <a:t>Second c</a:t>
            </a:r>
            <a:r>
              <a:rPr b="1" lang="en"/>
              <a:t>onfiguration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5" y="2235073"/>
            <a:ext cx="4111050" cy="2740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475" y="2159708"/>
            <a:ext cx="4224100" cy="2816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496875" y="276525"/>
            <a:ext cx="6250800" cy="7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TIME</a:t>
            </a:r>
            <a:endParaRPr/>
          </a:p>
        </p:txBody>
      </p:sp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b="35043" l="10695" r="25222" t="33541"/>
          <a:stretch/>
        </p:blipFill>
        <p:spPr>
          <a:xfrm>
            <a:off x="2040850" y="2364625"/>
            <a:ext cx="3850583" cy="106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 rotWithShape="1">
          <a:blip r:embed="rId4">
            <a:alphaModFix/>
          </a:blip>
          <a:srcRect b="32796" l="12881" r="19216" t="34974"/>
          <a:stretch/>
        </p:blipFill>
        <p:spPr>
          <a:xfrm>
            <a:off x="2161325" y="1197400"/>
            <a:ext cx="3977401" cy="10618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>
            <p:ph idx="4294967295" type="body"/>
          </p:nvPr>
        </p:nvSpPr>
        <p:spPr>
          <a:xfrm>
            <a:off x="0" y="1197400"/>
            <a:ext cx="2891700" cy="174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-"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First configuration</a:t>
            </a:r>
            <a:endParaRPr b="1" sz="17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 txBox="1"/>
          <p:nvPr>
            <p:ph idx="4294967295" type="body"/>
          </p:nvPr>
        </p:nvSpPr>
        <p:spPr>
          <a:xfrm>
            <a:off x="0" y="2435800"/>
            <a:ext cx="2891700" cy="174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-"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Second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 configuration</a:t>
            </a:r>
            <a:endParaRPr b="1" sz="17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>
            <p:ph idx="4294967295" type="body"/>
          </p:nvPr>
        </p:nvSpPr>
        <p:spPr>
          <a:xfrm>
            <a:off x="672050" y="3709725"/>
            <a:ext cx="879300" cy="34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LEGEND</a:t>
            </a:r>
            <a:endParaRPr b="1" sz="17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 txBox="1"/>
          <p:nvPr>
            <p:ph idx="4294967295" type="body"/>
          </p:nvPr>
        </p:nvSpPr>
        <p:spPr>
          <a:xfrm>
            <a:off x="1758925" y="4717525"/>
            <a:ext cx="548700" cy="34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Measures</a:t>
            </a:r>
            <a:endParaRPr b="1" sz="9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 txBox="1"/>
          <p:nvPr>
            <p:ph idx="4294967295" type="body"/>
          </p:nvPr>
        </p:nvSpPr>
        <p:spPr>
          <a:xfrm>
            <a:off x="2905375" y="4717525"/>
            <a:ext cx="548700" cy="34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Logic</a:t>
            </a:r>
            <a:endParaRPr b="1" sz="900">
              <a:solidFill>
                <a:srgbClr val="000000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 txBox="1"/>
          <p:nvPr>
            <p:ph idx="4294967295" type="body"/>
          </p:nvPr>
        </p:nvSpPr>
        <p:spPr>
          <a:xfrm>
            <a:off x="3364750" y="4717525"/>
            <a:ext cx="548700" cy="34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Sending</a:t>
            </a:r>
            <a:endParaRPr b="1" sz="9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8513" y="3906088"/>
            <a:ext cx="12858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0201" y="4181000"/>
            <a:ext cx="12954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 rotWithShape="1">
          <a:blip r:embed="rId7">
            <a:alphaModFix/>
          </a:blip>
          <a:srcRect b="4498" l="46723" r="0" t="0"/>
          <a:stretch/>
        </p:blipFill>
        <p:spPr>
          <a:xfrm>
            <a:off x="3553650" y="3773475"/>
            <a:ext cx="685075" cy="12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07200" y="4128613"/>
            <a:ext cx="12858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 rotWithShape="1">
          <a:blip r:embed="rId9">
            <a:alphaModFix/>
          </a:blip>
          <a:srcRect b="0" l="19910" r="-19910" t="0"/>
          <a:stretch/>
        </p:blipFill>
        <p:spPr>
          <a:xfrm>
            <a:off x="5175525" y="3735000"/>
            <a:ext cx="12858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FUTURE UPDATES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it’s still missing from the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that keeps it from being complete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EXPECT</a:t>
            </a:r>
            <a:endParaRPr/>
          </a:p>
        </p:txBody>
      </p:sp>
      <p:sp>
        <p:nvSpPr>
          <p:cNvPr id="231" name="Google Shape;231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2" name="Google Shape;232;p29"/>
          <p:cNvGrpSpPr/>
          <p:nvPr/>
        </p:nvGrpSpPr>
        <p:grpSpPr>
          <a:xfrm>
            <a:off x="497897" y="2367800"/>
            <a:ext cx="2396741" cy="1289700"/>
            <a:chOff x="878897" y="1986800"/>
            <a:chExt cx="2396741" cy="1289700"/>
          </a:xfrm>
        </p:grpSpPr>
        <p:sp>
          <p:nvSpPr>
            <p:cNvPr id="233" name="Google Shape;233;p29"/>
            <p:cNvSpPr txBox="1"/>
            <p:nvPr/>
          </p:nvSpPr>
          <p:spPr>
            <a:xfrm>
              <a:off x="878897" y="1986800"/>
              <a:ext cx="15687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IMPLEMENT WIFI</a:t>
              </a:r>
              <a:endPara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As of now, the connectivity of our system relies on the native communication with the board</a:t>
              </a:r>
              <a:r>
                <a:rPr lang="en" sz="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.</a:t>
              </a:r>
              <a:br>
                <a:rPr lang="en" sz="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" sz="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This has to be fixed as soon as possible</a:t>
              </a:r>
              <a:endParaRPr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34" name="Google Shape;234;p29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35" name="Google Shape;235;p29"/>
          <p:cNvGrpSpPr/>
          <p:nvPr/>
        </p:nvGrpSpPr>
        <p:grpSpPr>
          <a:xfrm>
            <a:off x="4828948" y="1441350"/>
            <a:ext cx="2788866" cy="1289700"/>
            <a:chOff x="5209838" y="1060350"/>
            <a:chExt cx="3610650" cy="1289700"/>
          </a:xfrm>
        </p:grpSpPr>
        <p:sp>
          <p:nvSpPr>
            <p:cNvPr id="236" name="Google Shape;236;p29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IMPLEMENT AND DOCUMENT A THIRD CONFIGURATION</a:t>
              </a:r>
              <a:endPara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As of now, a third configuration is in the work.</a:t>
              </a:r>
              <a:endParaRPr b="1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37" name="Google Shape;237;p29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38" name="Google Shape;238;p29"/>
          <p:cNvGrpSpPr/>
          <p:nvPr/>
        </p:nvGrpSpPr>
        <p:grpSpPr>
          <a:xfrm>
            <a:off x="4828948" y="3401450"/>
            <a:ext cx="2788866" cy="1289700"/>
            <a:chOff x="5209838" y="3020450"/>
            <a:chExt cx="3610650" cy="1289700"/>
          </a:xfrm>
        </p:grpSpPr>
        <p:sp>
          <p:nvSpPr>
            <p:cNvPr id="239" name="Google Shape;239;p29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PROVIDE A FULLY FLEDGED DEMO</a:t>
              </a:r>
              <a:endPara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 video that encapsulates the totality of our project            </a:t>
              </a:r>
              <a:endParaRPr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40" name="Google Shape;240;p29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41" name="Google Shape;241;p29"/>
          <p:cNvGrpSpPr/>
          <p:nvPr/>
        </p:nvGrpSpPr>
        <p:grpSpPr>
          <a:xfrm>
            <a:off x="2281213" y="1109463"/>
            <a:ext cx="3814835" cy="3790597"/>
            <a:chOff x="2662213" y="676344"/>
            <a:chExt cx="3814835" cy="3790597"/>
          </a:xfrm>
        </p:grpSpPr>
        <p:sp>
          <p:nvSpPr>
            <p:cNvPr id="242" name="Google Shape;242;p29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5" name="Google Shape;245;p29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46" name="Google Shape;246;p29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9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49" name="Google Shape;249;p29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9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29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52" name="Google Shape;252;p29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9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4" name="Google Shape;254;p29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03 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5" name="Google Shape;255;p29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01 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6" name="Google Shape;256;p29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02 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0"/>
          <p:cNvSpPr txBox="1"/>
          <p:nvPr>
            <p:ph idx="4294967295" type="ctrTitle"/>
          </p:nvPr>
        </p:nvSpPr>
        <p:spPr>
          <a:xfrm>
            <a:off x="1034300" y="758900"/>
            <a:ext cx="6593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Thanks</a:t>
            </a:r>
            <a:r>
              <a:rPr lang="en" sz="6000">
                <a:solidFill>
                  <a:schemeClr val="accent4"/>
                </a:solidFill>
              </a:rPr>
              <a:t>!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263" name="Google Shape;263;p30"/>
          <p:cNvSpPr txBox="1"/>
          <p:nvPr>
            <p:ph idx="4294967295" type="subTitle"/>
          </p:nvPr>
        </p:nvSpPr>
        <p:spPr>
          <a:xfrm>
            <a:off x="1034300" y="1958520"/>
            <a:ext cx="6593700" cy="188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Any questions?</a:t>
            </a:r>
            <a:endParaRPr b="1" sz="3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/>
          <p:nvPr/>
        </p:nvSpPr>
        <p:spPr>
          <a:xfrm>
            <a:off x="3975391" y="584305"/>
            <a:ext cx="1068077" cy="971530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683700" y="1478750"/>
            <a:ext cx="1824300" cy="48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4234575" y="2032900"/>
            <a:ext cx="3373500" cy="203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Provide information regarding the building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in a quick and accessible way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can be useful in a variety of ways, such as reducing the amount of time one has to spend in order to find a free room.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In our current time this could be used to monitor and enforce COVID-19 regulations</a:t>
            </a:r>
            <a:endParaRPr b="1" sz="1200"/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683700" y="2032900"/>
            <a:ext cx="3163200" cy="22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Reduce Economical Costs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There are many existing approaches to this problem:</a:t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◦"/>
            </a:pPr>
            <a:r>
              <a:rPr lang="en" sz="1200"/>
              <a:t>Some are implementing expensive components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◦"/>
            </a:pPr>
            <a:r>
              <a:rPr lang="en" sz="1200"/>
              <a:t>Other don’t reach a sufficient grade of accuracy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Our objective is to reduce the cost and reach the same high accuracy</a:t>
            </a:r>
            <a:endParaRPr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587250" y="278100"/>
            <a:ext cx="230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PROBLEM</a:t>
            </a:r>
            <a:endParaRPr/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683700" y="832250"/>
            <a:ext cx="75675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Estimate the occupancy of a building by counting people entering in its rooms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4294967295" type="ctrTitle"/>
          </p:nvPr>
        </p:nvSpPr>
        <p:spPr>
          <a:xfrm>
            <a:off x="541375" y="180250"/>
            <a:ext cx="7446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accent4"/>
                </a:solidFill>
              </a:rPr>
              <a:t>How to achieve this goals ?</a:t>
            </a:r>
            <a:endParaRPr sz="4600">
              <a:solidFill>
                <a:schemeClr val="accent4"/>
              </a:solidFill>
            </a:endParaRPr>
          </a:p>
        </p:txBody>
      </p:sp>
      <p:sp>
        <p:nvSpPr>
          <p:cNvPr id="99" name="Google Shape;99;p14"/>
          <p:cNvSpPr txBox="1"/>
          <p:nvPr>
            <p:ph idx="4294967295" type="subTitle"/>
          </p:nvPr>
        </p:nvSpPr>
        <p:spPr>
          <a:xfrm>
            <a:off x="552150" y="2549700"/>
            <a:ext cx="8063100" cy="188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CONFIGURATIONS REQUIREMENT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The main requirement that is taken into account in comparing the different configurations is the </a:t>
            </a:r>
            <a:r>
              <a:rPr b="1" lang="en" sz="2200">
                <a:latin typeface="Lato"/>
                <a:ea typeface="Lato"/>
                <a:cs typeface="Lato"/>
                <a:sym typeface="Lato"/>
              </a:rPr>
              <a:t>accuracy</a:t>
            </a:r>
            <a:endParaRPr b="1" sz="3400"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7908716" y="102105"/>
            <a:ext cx="1068077" cy="971530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>
            <p:ph idx="4294967295" type="subTitle"/>
          </p:nvPr>
        </p:nvSpPr>
        <p:spPr>
          <a:xfrm>
            <a:off x="584250" y="1403675"/>
            <a:ext cx="7998900" cy="10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We have designed different configurations and put them in comparison to see advantages and disadvantages</a:t>
            </a:r>
            <a:endParaRPr b="1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707725" y="269025"/>
            <a:ext cx="62841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08" name="Google Shape;108;p15"/>
          <p:cNvSpPr txBox="1"/>
          <p:nvPr>
            <p:ph idx="2" type="body"/>
          </p:nvPr>
        </p:nvSpPr>
        <p:spPr>
          <a:xfrm>
            <a:off x="255187" y="14823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Physical placement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Mainly for safety reason, our system cannot be placed in such a way that it would ostracize the entrances.</a:t>
            </a:r>
            <a:endParaRPr/>
          </a:p>
        </p:txBody>
      </p:sp>
      <p:sp>
        <p:nvSpPr>
          <p:cNvPr id="109" name="Google Shape;109;p15"/>
          <p:cNvSpPr txBox="1"/>
          <p:nvPr>
            <p:ph idx="3" type="body"/>
          </p:nvPr>
        </p:nvSpPr>
        <p:spPr>
          <a:xfrm>
            <a:off x="5742824" y="145965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Real time update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system can be considered working only when it’s providing meaningful data.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1" name="Google Shape;111;p15"/>
          <p:cNvGrpSpPr/>
          <p:nvPr/>
        </p:nvGrpSpPr>
        <p:grpSpPr>
          <a:xfrm>
            <a:off x="2640460" y="1550609"/>
            <a:ext cx="2823036" cy="2810279"/>
            <a:chOff x="4103687" y="1439862"/>
            <a:chExt cx="3986212" cy="3986211"/>
          </a:xfrm>
        </p:grpSpPr>
        <p:sp>
          <p:nvSpPr>
            <p:cNvPr id="112" name="Google Shape;112;p15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4" name="Google Shape;114;p15"/>
          <p:cNvCxnSpPr/>
          <p:nvPr/>
        </p:nvCxnSpPr>
        <p:spPr>
          <a:xfrm flipH="1">
            <a:off x="2364537" y="2961300"/>
            <a:ext cx="850200" cy="2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15" name="Google Shape;115;p15"/>
          <p:cNvCxnSpPr/>
          <p:nvPr/>
        </p:nvCxnSpPr>
        <p:spPr>
          <a:xfrm flipH="1" rot="10800000">
            <a:off x="4835662" y="2959500"/>
            <a:ext cx="782400" cy="5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ctrTitle"/>
          </p:nvPr>
        </p:nvSpPr>
        <p:spPr>
          <a:xfrm>
            <a:off x="178850" y="213850"/>
            <a:ext cx="6342900" cy="70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NETWORK</a:t>
            </a:r>
            <a:endParaRPr/>
          </a:p>
        </p:txBody>
      </p:sp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178850" y="9146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 network structure of the system</a:t>
            </a:r>
            <a:endParaRPr sz="2100"/>
          </a:p>
        </p:txBody>
      </p:sp>
      <p:sp>
        <p:nvSpPr>
          <p:cNvPr id="122" name="Google Shape;122;p16"/>
          <p:cNvSpPr/>
          <p:nvPr/>
        </p:nvSpPr>
        <p:spPr>
          <a:xfrm>
            <a:off x="186225" y="1545000"/>
            <a:ext cx="2256300" cy="220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 configurations are different for their physical placement but maintain the same network structure</a:t>
            </a:r>
            <a:endParaRPr sz="15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400" y="704125"/>
            <a:ext cx="7453277" cy="419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CONFIGURATIONS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core of our 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 UTILIZED</a:t>
            </a:r>
            <a:endParaRPr/>
          </a:p>
        </p:txBody>
      </p:sp>
      <p:sp>
        <p:nvSpPr>
          <p:cNvPr id="135" name="Google Shape;135;p18"/>
          <p:cNvSpPr txBox="1"/>
          <p:nvPr>
            <p:ph idx="2" type="body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SRF05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Ultrasonic Sensor (x2)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b="1" lang="en"/>
              <a:t>Range: 1cm - 4mt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/>
              <a:t>Angle: 30</a:t>
            </a:r>
            <a:r>
              <a:rPr lang="en" sz="16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°</a:t>
            </a:r>
            <a:endParaRPr sz="22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50" y="2069175"/>
            <a:ext cx="2532450" cy="189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4294967295" type="ctrTitle"/>
          </p:nvPr>
        </p:nvSpPr>
        <p:spPr>
          <a:xfrm>
            <a:off x="153225" y="0"/>
            <a:ext cx="8409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</a:rPr>
              <a:t>CONFIGURATION</a:t>
            </a:r>
            <a:endParaRPr sz="5000">
              <a:solidFill>
                <a:schemeClr val="accent1"/>
              </a:solidFill>
            </a:endParaRPr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50" y="1159800"/>
            <a:ext cx="5232213" cy="36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4">
            <a:alphaModFix/>
          </a:blip>
          <a:srcRect b="0" l="27558" r="-8780" t="0"/>
          <a:stretch/>
        </p:blipFill>
        <p:spPr>
          <a:xfrm>
            <a:off x="4648524" y="1159800"/>
            <a:ext cx="4249826" cy="36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737850" y="517525"/>
            <a:ext cx="62841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737850" y="1475700"/>
            <a:ext cx="64149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Set </a:t>
            </a:r>
            <a:r>
              <a:rPr b="1" lang="en" sz="1400"/>
              <a:t>initial</a:t>
            </a:r>
            <a:r>
              <a:rPr b="1" lang="en" sz="1400"/>
              <a:t> flags Flag1 = 0  and Flag2 = 0;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Read the readings from both the Ultrasonic sensors and </a:t>
            </a:r>
            <a:r>
              <a:rPr b="1" lang="en" sz="1400"/>
              <a:t>update</a:t>
            </a:r>
            <a:r>
              <a:rPr b="1" lang="en" sz="1400"/>
              <a:t> the </a:t>
            </a:r>
            <a:r>
              <a:rPr b="1" lang="en" sz="1400"/>
              <a:t>sequence</a:t>
            </a:r>
            <a:r>
              <a:rPr b="1" lang="en" sz="1400"/>
              <a:t> Flag according to the trigger sequence of the sensors.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Flag1 == 1  and Flag 2 == 2 → Entry Motion;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Flag1 == 2  and Flag2 == 1 → Exit Motion;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Clear the flags to F</a:t>
            </a:r>
            <a:r>
              <a:rPr b="1" lang="en" sz="1400"/>
              <a:t>lag1 = 0  and Flag2 = 0;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Wait 200 ms before next reading. </a:t>
            </a:r>
            <a:endParaRPr b="1" sz="1400"/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