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19" Type="http://schemas.openxmlformats.org/officeDocument/2006/relationships/font" Target="fonts/Montserrat-regular.fntdata"/><Relationship Id="rId18" Type="http://schemas.openxmlformats.org/officeDocument/2006/relationships/font" Target="fonts/Nuni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00" y="1648475"/>
            <a:ext cx="8439900" cy="622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lang="en-GB" sz="2280"/>
              <a:t>Internet Of Things</a:t>
            </a:r>
            <a:endParaRPr sz="2280"/>
          </a:p>
        </p:txBody>
      </p:sp>
      <p:sp>
        <p:nvSpPr>
          <p:cNvPr id="135" name="Google Shape;135;p13"/>
          <p:cNvSpPr txBox="1"/>
          <p:nvPr>
            <p:ph idx="1" type="subTitle"/>
          </p:nvPr>
        </p:nvSpPr>
        <p:spPr>
          <a:xfrm>
            <a:off x="308400" y="2479700"/>
            <a:ext cx="85272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300"/>
              <a:buNone/>
            </a:pPr>
            <a:r>
              <a:rPr b="1" lang="en-GB" sz="2700"/>
              <a:t>SBIM: A Smart Building’s Interactive Map</a:t>
            </a:r>
            <a:endParaRPr sz="2600"/>
          </a:p>
        </p:txBody>
      </p:sp>
      <p:sp>
        <p:nvSpPr>
          <p:cNvPr id="136" name="Google Shape;136;p13"/>
          <p:cNvSpPr txBox="1"/>
          <p:nvPr/>
        </p:nvSpPr>
        <p:spPr>
          <a:xfrm>
            <a:off x="6961200" y="3764525"/>
            <a:ext cx="18744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Nunito"/>
                <a:ea typeface="Nunito"/>
                <a:cs typeface="Nunito"/>
                <a:sym typeface="Nunito"/>
              </a:rPr>
              <a:t>Bruno Cataldi</a:t>
            </a:r>
            <a:endParaRPr b="0" i="0" sz="11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Nunito"/>
                <a:ea typeface="Nunito"/>
                <a:cs typeface="Nunito"/>
                <a:sym typeface="Nunito"/>
              </a:rPr>
              <a:t>Gabriele Sirico</a:t>
            </a:r>
            <a:endParaRPr b="0" i="0" sz="11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Nunito"/>
                <a:ea typeface="Nunito"/>
                <a:cs typeface="Nunito"/>
                <a:sym typeface="Nunito"/>
              </a:rPr>
              <a:t>Rishiraj Singh Salam</a:t>
            </a:r>
            <a:endParaRPr b="0" i="0" sz="1100" u="none" cap="none" strike="noStrike">
              <a:solidFill>
                <a:schemeClr val="lt1"/>
              </a:solidFill>
              <a:latin typeface="Nunito"/>
              <a:ea typeface="Nunito"/>
              <a:cs typeface="Nunito"/>
              <a:sym typeface="Nunito"/>
            </a:endParaRPr>
          </a:p>
        </p:txBody>
      </p:sp>
      <p:sp>
        <p:nvSpPr>
          <p:cNvPr id="137" name="Google Shape;137;p13"/>
          <p:cNvSpPr txBox="1"/>
          <p:nvPr/>
        </p:nvSpPr>
        <p:spPr>
          <a:xfrm>
            <a:off x="6961200" y="4598725"/>
            <a:ext cx="1032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Nunito"/>
                <a:ea typeface="Nunito"/>
                <a:cs typeface="Nunito"/>
                <a:sym typeface="Nunito"/>
              </a:rPr>
              <a:t>March-2022</a:t>
            </a:r>
            <a:endParaRPr b="0" i="0" sz="1000" u="none" cap="none" strike="noStrike">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idx="1" type="body"/>
          </p:nvPr>
        </p:nvSpPr>
        <p:spPr>
          <a:xfrm>
            <a:off x="1283350" y="676100"/>
            <a:ext cx="7038900" cy="3590100"/>
          </a:xfrm>
          <a:prstGeom prst="rect">
            <a:avLst/>
          </a:prstGeom>
          <a:noFill/>
          <a:ln>
            <a:noFill/>
          </a:ln>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b="1" lang="en-GB"/>
              <a:t>Abstract</a:t>
            </a:r>
            <a:endParaRPr b="1"/>
          </a:p>
          <a:p>
            <a:pPr indent="0" lvl="0" marL="457200" rtl="0" algn="l">
              <a:lnSpc>
                <a:spcPct val="100000"/>
              </a:lnSpc>
              <a:spcBef>
                <a:spcPts val="0"/>
              </a:spcBef>
              <a:spcAft>
                <a:spcPts val="0"/>
              </a:spcAft>
              <a:buSzPts val="1300"/>
              <a:buNone/>
            </a:pPr>
            <a:r>
              <a:t/>
            </a:r>
            <a:endParaRPr b="1"/>
          </a:p>
          <a:p>
            <a:pPr indent="0" lvl="0" marL="457200" rtl="0" algn="just">
              <a:lnSpc>
                <a:spcPct val="115000"/>
              </a:lnSpc>
              <a:spcBef>
                <a:spcPts val="0"/>
              </a:spcBef>
              <a:spcAft>
                <a:spcPts val="0"/>
              </a:spcAft>
              <a:buSzPts val="1300"/>
              <a:buNone/>
            </a:pPr>
            <a:r>
              <a:rPr lang="en-GB" sz="1000"/>
              <a:t>Smart Building Interactive Map is an Environmental monitoring system that provides user real-time information about space occupancy of workspace, using IoT technology through sensors and actuators connected to the internet.</a:t>
            </a:r>
            <a:endParaRPr sz="1000"/>
          </a:p>
          <a:p>
            <a:pPr indent="0" lvl="0" marL="457200" rtl="0" algn="just">
              <a:lnSpc>
                <a:spcPct val="115000"/>
              </a:lnSpc>
              <a:spcBef>
                <a:spcPts val="0"/>
              </a:spcBef>
              <a:spcAft>
                <a:spcPts val="0"/>
              </a:spcAft>
              <a:buSzPts val="1300"/>
              <a:buNone/>
            </a:pPr>
            <a:r>
              <a:t/>
            </a:r>
            <a:endParaRPr sz="1000"/>
          </a:p>
          <a:p>
            <a:pPr indent="-311150" lvl="0" marL="457200" rtl="0" algn="l">
              <a:lnSpc>
                <a:spcPct val="115000"/>
              </a:lnSpc>
              <a:spcBef>
                <a:spcPts val="0"/>
              </a:spcBef>
              <a:spcAft>
                <a:spcPts val="0"/>
              </a:spcAft>
              <a:buSzPts val="1300"/>
              <a:buChar char="●"/>
            </a:pPr>
            <a:r>
              <a:rPr b="1" lang="en-GB"/>
              <a:t>Object</a:t>
            </a:r>
            <a:endParaRPr b="1"/>
          </a:p>
          <a:p>
            <a:pPr indent="0" lvl="0" marL="457200" rtl="0" algn="just">
              <a:lnSpc>
                <a:spcPct val="115000"/>
              </a:lnSpc>
              <a:spcBef>
                <a:spcPts val="1200"/>
              </a:spcBef>
              <a:spcAft>
                <a:spcPts val="0"/>
              </a:spcAft>
              <a:buSzPts val="1300"/>
              <a:buNone/>
            </a:pPr>
            <a:r>
              <a:rPr lang="en-GB" sz="1000"/>
              <a:t>Our goal is to develop a small, relatively inexpensive, portable device that can be deployed at big corporate buildings that could potentially reduce time-consuming of daily search for workspace or conference room.</a:t>
            </a:r>
            <a:endParaRPr sz="1000"/>
          </a:p>
          <a:p>
            <a:pPr indent="-311150" lvl="0" marL="457200" rtl="0" algn="just">
              <a:lnSpc>
                <a:spcPct val="115000"/>
              </a:lnSpc>
              <a:spcBef>
                <a:spcPts val="1200"/>
              </a:spcBef>
              <a:spcAft>
                <a:spcPts val="0"/>
              </a:spcAft>
              <a:buSzPts val="1300"/>
              <a:buChar char="●"/>
            </a:pPr>
            <a:r>
              <a:rPr b="1" lang="en-GB"/>
              <a:t>End Users</a:t>
            </a:r>
            <a:endParaRPr b="1"/>
          </a:p>
          <a:p>
            <a:pPr indent="0" lvl="0" marL="457200" rtl="0" algn="just">
              <a:lnSpc>
                <a:spcPct val="115000"/>
              </a:lnSpc>
              <a:spcBef>
                <a:spcPts val="1200"/>
              </a:spcBef>
              <a:spcAft>
                <a:spcPts val="1200"/>
              </a:spcAft>
              <a:buSzPts val="1300"/>
              <a:buNone/>
            </a:pPr>
            <a:r>
              <a:rPr lang="en-GB" sz="1000"/>
              <a:t>Corporate Employees, People working in coworking space, Students etc.</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1" type="body"/>
          </p:nvPr>
        </p:nvSpPr>
        <p:spPr>
          <a:xfrm>
            <a:off x="1297500" y="849000"/>
            <a:ext cx="7038900" cy="3629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GB" sz="1400"/>
              <a:t>Questions</a:t>
            </a:r>
            <a:endParaRPr sz="1400"/>
          </a:p>
          <a:p>
            <a:pPr indent="0" lvl="0" marL="0" rtl="0" algn="just">
              <a:lnSpc>
                <a:spcPct val="115000"/>
              </a:lnSpc>
              <a:spcBef>
                <a:spcPts val="1200"/>
              </a:spcBef>
              <a:spcAft>
                <a:spcPts val="0"/>
              </a:spcAft>
              <a:buSzPts val="1300"/>
              <a:buNone/>
            </a:pPr>
            <a:r>
              <a:rPr lang="en-GB" sz="1400"/>
              <a:t>1.	What is the problem and why do you need IoT?</a:t>
            </a:r>
            <a:endParaRPr sz="1400"/>
          </a:p>
          <a:p>
            <a:pPr indent="0" lvl="0" marL="457200" rtl="0" algn="just">
              <a:lnSpc>
                <a:spcPct val="115000"/>
              </a:lnSpc>
              <a:spcBef>
                <a:spcPts val="1200"/>
              </a:spcBef>
              <a:spcAft>
                <a:spcPts val="1200"/>
              </a:spcAft>
              <a:buSzPts val="1300"/>
              <a:buNone/>
            </a:pPr>
            <a:r>
              <a:rPr lang="en-GB" sz="1200"/>
              <a:t>The problem is the time consuming search for available workspace in big corporate buildings or academic libraries by the people who visits the building frequently. With IoT in smart building users can monitor the environmental data and take decision faster and potentially save a lot of time.</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297500" y="849000"/>
            <a:ext cx="7038900" cy="3629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GB" sz="1400"/>
              <a:t>Questions</a:t>
            </a:r>
            <a:endParaRPr sz="1400"/>
          </a:p>
          <a:p>
            <a:pPr indent="0" lvl="0" marL="0" rtl="0" algn="just">
              <a:lnSpc>
                <a:spcPct val="100000"/>
              </a:lnSpc>
              <a:spcBef>
                <a:spcPts val="1200"/>
              </a:spcBef>
              <a:spcAft>
                <a:spcPts val="0"/>
              </a:spcAft>
              <a:buSzPts val="1300"/>
              <a:buNone/>
            </a:pPr>
            <a:r>
              <a:rPr lang="en-GB" sz="1400"/>
              <a:t>2. 	What are the connected components, the protocols to connect them and the </a:t>
            </a:r>
            <a:endParaRPr sz="1400"/>
          </a:p>
          <a:p>
            <a:pPr indent="457200" lvl="0" marL="0" rtl="0" algn="just">
              <a:lnSpc>
                <a:spcPct val="100000"/>
              </a:lnSpc>
              <a:spcBef>
                <a:spcPts val="0"/>
              </a:spcBef>
              <a:spcAft>
                <a:spcPts val="0"/>
              </a:spcAft>
              <a:buSzPts val="1300"/>
              <a:buNone/>
            </a:pPr>
            <a:r>
              <a:rPr lang="en-GB" sz="1400"/>
              <a:t>Overall IoT architecture ?</a:t>
            </a:r>
            <a:endParaRPr sz="1400"/>
          </a:p>
          <a:p>
            <a:pPr indent="457200" lvl="0" marL="0" rtl="0" algn="just">
              <a:lnSpc>
                <a:spcPct val="100000"/>
              </a:lnSpc>
              <a:spcBef>
                <a:spcPts val="0"/>
              </a:spcBef>
              <a:spcAft>
                <a:spcPts val="0"/>
              </a:spcAft>
              <a:buSzPts val="1300"/>
              <a:buNone/>
            </a:pPr>
            <a:r>
              <a:t/>
            </a:r>
            <a:endParaRPr sz="1400"/>
          </a:p>
          <a:p>
            <a:pPr indent="0" lvl="0" marL="457200" rtl="0" algn="just">
              <a:lnSpc>
                <a:spcPct val="115000"/>
              </a:lnSpc>
              <a:spcBef>
                <a:spcPts val="0"/>
              </a:spcBef>
              <a:spcAft>
                <a:spcPts val="1200"/>
              </a:spcAft>
              <a:buSzPts val="1300"/>
              <a:buNone/>
            </a:pPr>
            <a:r>
              <a:t/>
            </a:r>
            <a:endParaRPr sz="1400"/>
          </a:p>
        </p:txBody>
      </p:sp>
      <p:pic>
        <p:nvPicPr>
          <p:cNvPr id="153" name="Google Shape;153;p16"/>
          <p:cNvPicPr preferRelativeResize="0"/>
          <p:nvPr/>
        </p:nvPicPr>
        <p:blipFill rotWithShape="1">
          <a:blip r:embed="rId3">
            <a:alphaModFix/>
          </a:blip>
          <a:srcRect b="0" l="0" r="0" t="0"/>
          <a:stretch/>
        </p:blipFill>
        <p:spPr>
          <a:xfrm>
            <a:off x="2438550" y="1905650"/>
            <a:ext cx="4531850" cy="2799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1297500" y="849000"/>
            <a:ext cx="7038900" cy="3629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GB" sz="1400"/>
              <a:t>System Architecture</a:t>
            </a:r>
            <a:endParaRPr sz="1400"/>
          </a:p>
          <a:p>
            <a:pPr indent="457200" lvl="0" marL="0" rtl="0" algn="just">
              <a:lnSpc>
                <a:spcPct val="100000"/>
              </a:lnSpc>
              <a:spcBef>
                <a:spcPts val="1200"/>
              </a:spcBef>
              <a:spcAft>
                <a:spcPts val="0"/>
              </a:spcAft>
              <a:buSzPts val="1300"/>
              <a:buNone/>
            </a:pPr>
            <a:r>
              <a:t/>
            </a:r>
            <a:endParaRPr sz="1400"/>
          </a:p>
          <a:p>
            <a:pPr indent="457200" lvl="0" marL="0" rtl="0" algn="just">
              <a:lnSpc>
                <a:spcPct val="100000"/>
              </a:lnSpc>
              <a:spcBef>
                <a:spcPts val="0"/>
              </a:spcBef>
              <a:spcAft>
                <a:spcPts val="0"/>
              </a:spcAft>
              <a:buSzPts val="1300"/>
              <a:buNone/>
            </a:pPr>
            <a:r>
              <a:t/>
            </a:r>
            <a:endParaRPr sz="1400"/>
          </a:p>
          <a:p>
            <a:pPr indent="0" lvl="0" marL="457200" rtl="0" algn="just">
              <a:lnSpc>
                <a:spcPct val="115000"/>
              </a:lnSpc>
              <a:spcBef>
                <a:spcPts val="0"/>
              </a:spcBef>
              <a:spcAft>
                <a:spcPts val="1200"/>
              </a:spcAft>
              <a:buSzPts val="1300"/>
              <a:buNone/>
            </a:pPr>
            <a:r>
              <a:t/>
            </a:r>
            <a:endParaRPr sz="1400"/>
          </a:p>
        </p:txBody>
      </p:sp>
      <p:pic>
        <p:nvPicPr>
          <p:cNvPr id="159" name="Google Shape;159;p17"/>
          <p:cNvPicPr preferRelativeResize="0"/>
          <p:nvPr/>
        </p:nvPicPr>
        <p:blipFill rotWithShape="1">
          <a:blip r:embed="rId3">
            <a:alphaModFix/>
          </a:blip>
          <a:srcRect b="0" l="0" r="0" t="0"/>
          <a:stretch/>
        </p:blipFill>
        <p:spPr>
          <a:xfrm>
            <a:off x="1755363" y="1499949"/>
            <a:ext cx="5633275" cy="275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1297500" y="849000"/>
            <a:ext cx="7038900" cy="3629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GB" sz="1400"/>
              <a:t>3.	What data are collected by which Sensors?</a:t>
            </a:r>
            <a:endParaRPr sz="1400"/>
          </a:p>
          <a:p>
            <a:pPr indent="-317500" lvl="0" marL="457200" rtl="0" algn="just">
              <a:lnSpc>
                <a:spcPct val="115000"/>
              </a:lnSpc>
              <a:spcBef>
                <a:spcPts val="1200"/>
              </a:spcBef>
              <a:spcAft>
                <a:spcPts val="0"/>
              </a:spcAft>
              <a:buSzPts val="1400"/>
              <a:buChar char="●"/>
            </a:pPr>
            <a:r>
              <a:rPr lang="en-GB" sz="1400"/>
              <a:t>Passive Infrared Sensor (PIR) : </a:t>
            </a:r>
            <a:r>
              <a:rPr lang="en-GB" sz="1000"/>
              <a:t>Collects motion detection data.</a:t>
            </a:r>
            <a:endParaRPr sz="1000"/>
          </a:p>
          <a:p>
            <a:pPr indent="-317500" lvl="0" marL="457200" rtl="0" algn="just">
              <a:lnSpc>
                <a:spcPct val="115000"/>
              </a:lnSpc>
              <a:spcBef>
                <a:spcPts val="0"/>
              </a:spcBef>
              <a:spcAft>
                <a:spcPts val="0"/>
              </a:spcAft>
              <a:buSzPts val="1400"/>
              <a:buChar char="●"/>
            </a:pPr>
            <a:r>
              <a:rPr lang="en-GB" sz="1400"/>
              <a:t>Ultrasonic Transducer Sensor</a:t>
            </a:r>
            <a:r>
              <a:rPr lang="en-GB" sz="1400"/>
              <a:t>: </a:t>
            </a:r>
            <a:r>
              <a:rPr lang="en-GB" sz="1000"/>
              <a:t>Detects objects and track their position.</a:t>
            </a:r>
            <a:endParaRPr sz="1000"/>
          </a:p>
          <a:p>
            <a:pPr indent="-317500" lvl="0" marL="457200" rtl="0" algn="just">
              <a:lnSpc>
                <a:spcPct val="115000"/>
              </a:lnSpc>
              <a:spcBef>
                <a:spcPts val="0"/>
              </a:spcBef>
              <a:spcAft>
                <a:spcPts val="0"/>
              </a:spcAft>
              <a:buSzPts val="1400"/>
              <a:buChar char="●"/>
            </a:pPr>
            <a:r>
              <a:rPr lang="en-GB" sz="1400"/>
              <a:t>LDR Light Sensor : </a:t>
            </a:r>
            <a:r>
              <a:rPr lang="en-GB" sz="1000"/>
              <a:t>Collects light intensity data.</a:t>
            </a:r>
            <a:endParaRPr sz="1000"/>
          </a:p>
          <a:p>
            <a:pPr indent="0" lvl="0" marL="457200" rtl="0" algn="just">
              <a:lnSpc>
                <a:spcPct val="115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idx="1" type="body"/>
          </p:nvPr>
        </p:nvSpPr>
        <p:spPr>
          <a:xfrm>
            <a:off x="1297500" y="849000"/>
            <a:ext cx="7038900" cy="3629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GB" sz="1400"/>
              <a:t>4.	What kind of collective intelligence do you expect will emerge?</a:t>
            </a:r>
            <a:endParaRPr sz="1400"/>
          </a:p>
          <a:p>
            <a:pPr indent="-317500" lvl="0" marL="457200" rtl="0" algn="just">
              <a:lnSpc>
                <a:spcPct val="115000"/>
              </a:lnSpc>
              <a:spcBef>
                <a:spcPts val="1200"/>
              </a:spcBef>
              <a:spcAft>
                <a:spcPts val="0"/>
              </a:spcAft>
              <a:buSzPts val="1400"/>
              <a:buChar char="●"/>
            </a:pPr>
            <a:r>
              <a:rPr lang="en-GB" sz="1400"/>
              <a:t>Workspace Availability </a:t>
            </a:r>
            <a:endParaRPr sz="1400"/>
          </a:p>
          <a:p>
            <a:pPr indent="0" lvl="0" marL="457200" rtl="0" algn="just">
              <a:lnSpc>
                <a:spcPct val="115000"/>
              </a:lnSpc>
              <a:spcBef>
                <a:spcPts val="1200"/>
              </a:spcBef>
              <a:spcAft>
                <a:spcPts val="0"/>
              </a:spcAft>
              <a:buSzPts val="1300"/>
              <a:buNone/>
            </a:pPr>
            <a:r>
              <a:rPr lang="en-GB" sz="1100"/>
              <a:t>Combining </a:t>
            </a:r>
            <a:r>
              <a:rPr lang="en-GB" sz="1100"/>
              <a:t>on the data collected by the motion sensors we can determine the crowdedness of a specific area.</a:t>
            </a:r>
            <a:endParaRPr sz="1100"/>
          </a:p>
          <a:p>
            <a:pPr indent="-317500" lvl="0" marL="457200" rtl="0" algn="just">
              <a:lnSpc>
                <a:spcPct val="115000"/>
              </a:lnSpc>
              <a:spcBef>
                <a:spcPts val="1200"/>
              </a:spcBef>
              <a:spcAft>
                <a:spcPts val="0"/>
              </a:spcAft>
              <a:buSzPts val="1400"/>
              <a:buChar char="●"/>
            </a:pPr>
            <a:r>
              <a:rPr lang="en-GB" sz="1400"/>
              <a:t>Statistical Data</a:t>
            </a:r>
            <a:endParaRPr sz="1400"/>
          </a:p>
          <a:p>
            <a:pPr indent="0" lvl="0" marL="457200" rtl="0" algn="just">
              <a:lnSpc>
                <a:spcPct val="115000"/>
              </a:lnSpc>
              <a:spcBef>
                <a:spcPts val="1200"/>
              </a:spcBef>
              <a:spcAft>
                <a:spcPts val="0"/>
              </a:spcAft>
              <a:buSzPts val="1300"/>
              <a:buNone/>
            </a:pPr>
            <a:r>
              <a:rPr lang="en-GB" sz="1100"/>
              <a:t>Based on historical data we can have an estimate prediction of which area is likely to be occupied more and also in which day and time.</a:t>
            </a:r>
            <a:endParaRPr sz="1100"/>
          </a:p>
          <a:p>
            <a:pPr indent="0" lvl="0" marL="0" rtl="0" algn="just">
              <a:lnSpc>
                <a:spcPct val="115000"/>
              </a:lnSpc>
              <a:spcBef>
                <a:spcPts val="1200"/>
              </a:spcBef>
              <a:spcAft>
                <a:spcPts val="1200"/>
              </a:spcAft>
              <a:buSzPts val="1300"/>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idx="1" type="body"/>
          </p:nvPr>
        </p:nvSpPr>
        <p:spPr>
          <a:xfrm>
            <a:off x="1297500" y="849000"/>
            <a:ext cx="7038900" cy="3629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GB" sz="1400"/>
              <a:t>5.	What are you going to learn and how will you act into the environment by </a:t>
            </a:r>
            <a:endParaRPr sz="1400"/>
          </a:p>
          <a:p>
            <a:pPr indent="0" lvl="0" marL="457200" rtl="0" algn="just">
              <a:lnSpc>
                <a:spcPct val="115000"/>
              </a:lnSpc>
              <a:spcBef>
                <a:spcPts val="0"/>
              </a:spcBef>
              <a:spcAft>
                <a:spcPts val="0"/>
              </a:spcAft>
              <a:buSzPts val="1300"/>
              <a:buNone/>
            </a:pPr>
            <a:r>
              <a:rPr lang="en-GB" sz="1400"/>
              <a:t>what actuators?</a:t>
            </a:r>
            <a:endParaRPr sz="1400"/>
          </a:p>
          <a:p>
            <a:pPr indent="0" lvl="0" marL="457200" rtl="0" algn="just">
              <a:lnSpc>
                <a:spcPct val="115000"/>
              </a:lnSpc>
              <a:spcBef>
                <a:spcPts val="0"/>
              </a:spcBef>
              <a:spcAft>
                <a:spcPts val="0"/>
              </a:spcAft>
              <a:buSzPts val="1300"/>
              <a:buNone/>
            </a:pPr>
            <a:r>
              <a:t/>
            </a:r>
            <a:endParaRPr sz="1400"/>
          </a:p>
          <a:p>
            <a:pPr indent="0" lvl="0" marL="457200" rtl="0" algn="just">
              <a:lnSpc>
                <a:spcPct val="115000"/>
              </a:lnSpc>
              <a:spcBef>
                <a:spcPts val="0"/>
              </a:spcBef>
              <a:spcAft>
                <a:spcPts val="0"/>
              </a:spcAft>
              <a:buSzPts val="1300"/>
              <a:buNone/>
            </a:pPr>
            <a:r>
              <a:rPr lang="en-GB" sz="1400"/>
              <a:t>We are going to monitor the noise level with motion sensor for the workspaces inside the building. LED feedback indicators can be used to indicate whether the space is available for occupancy. </a:t>
            </a:r>
            <a:endParaRPr sz="1400"/>
          </a:p>
          <a:p>
            <a:pPr indent="0" lvl="0" marL="457200" rtl="0" algn="just">
              <a:lnSpc>
                <a:spcPct val="115000"/>
              </a:lnSpc>
              <a:spcBef>
                <a:spcPts val="1200"/>
              </a:spcBef>
              <a:spcAft>
                <a:spcPts val="0"/>
              </a:spcAft>
              <a:buSzPts val="1300"/>
              <a:buNone/>
            </a:pPr>
            <a:r>
              <a:t/>
            </a:r>
            <a:endParaRPr sz="1100"/>
          </a:p>
          <a:p>
            <a:pPr indent="0" lvl="0" marL="0" rtl="0" algn="just">
              <a:lnSpc>
                <a:spcPct val="115000"/>
              </a:lnSpc>
              <a:spcBef>
                <a:spcPts val="1200"/>
              </a:spcBef>
              <a:spcAft>
                <a:spcPts val="1200"/>
              </a:spcAft>
              <a:buSzPts val="1300"/>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body"/>
          </p:nvPr>
        </p:nvSpPr>
        <p:spPr>
          <a:xfrm>
            <a:off x="1297500" y="849000"/>
            <a:ext cx="7038900" cy="3629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GB" sz="1400"/>
              <a:t>6.	What are the constraints? How often? Bandwidth? Latency? Energy? Duty Cycle?</a:t>
            </a:r>
            <a:endParaRPr sz="1400"/>
          </a:p>
          <a:p>
            <a:pPr indent="0" lvl="0" marL="457200" rtl="0" algn="just">
              <a:lnSpc>
                <a:spcPct val="115000"/>
              </a:lnSpc>
              <a:spcBef>
                <a:spcPts val="0"/>
              </a:spcBef>
              <a:spcAft>
                <a:spcPts val="0"/>
              </a:spcAft>
              <a:buSzPts val="1300"/>
              <a:buNone/>
            </a:pPr>
            <a:r>
              <a:t/>
            </a:r>
            <a:endParaRPr sz="1400"/>
          </a:p>
          <a:p>
            <a:pPr indent="0" lvl="0" marL="457200" rtl="0" algn="just">
              <a:lnSpc>
                <a:spcPct val="115000"/>
              </a:lnSpc>
              <a:spcBef>
                <a:spcPts val="0"/>
              </a:spcBef>
              <a:spcAft>
                <a:spcPts val="0"/>
              </a:spcAft>
              <a:buSzPts val="1300"/>
              <a:buNone/>
            </a:pPr>
            <a:r>
              <a:rPr lang="en-GB" sz="1100"/>
              <a:t>In our proposed solution we could face mainly inaccurate noise level and motion detection data from the neighboring space and people passing through the available area that could lead to false occupancy detection.</a:t>
            </a:r>
            <a:endParaRPr sz="1100"/>
          </a:p>
          <a:p>
            <a:pPr indent="0" lvl="0" marL="0" rtl="0" algn="just">
              <a:lnSpc>
                <a:spcPct val="115000"/>
              </a:lnSpc>
              <a:spcBef>
                <a:spcPts val="1200"/>
              </a:spcBef>
              <a:spcAft>
                <a:spcPts val="0"/>
              </a:spcAft>
              <a:buSzPts val="1300"/>
              <a:buNone/>
            </a:pPr>
            <a:r>
              <a:t/>
            </a:r>
            <a:endParaRPr sz="1100"/>
          </a:p>
          <a:p>
            <a:pPr indent="0" lvl="0" marL="0" rtl="0" algn="just">
              <a:lnSpc>
                <a:spcPct val="115000"/>
              </a:lnSpc>
              <a:spcBef>
                <a:spcPts val="1200"/>
              </a:spcBef>
              <a:spcAft>
                <a:spcPts val="0"/>
              </a:spcAft>
              <a:buSzPts val="1300"/>
              <a:buNone/>
            </a:pPr>
            <a:r>
              <a:rPr lang="en-GB" sz="1400"/>
              <a:t>7.</a:t>
            </a:r>
            <a:r>
              <a:rPr lang="en-GB" sz="1100"/>
              <a:t>	</a:t>
            </a:r>
            <a:r>
              <a:rPr lang="en-GB" sz="1400"/>
              <a:t>What is the plan and what are the metrics (quantitative, not qualitative) to evaluate </a:t>
            </a:r>
            <a:endParaRPr sz="1400"/>
          </a:p>
          <a:p>
            <a:pPr indent="457200" lvl="0" marL="0" rtl="0" algn="just">
              <a:lnSpc>
                <a:spcPct val="115000"/>
              </a:lnSpc>
              <a:spcBef>
                <a:spcPts val="0"/>
              </a:spcBef>
              <a:spcAft>
                <a:spcPts val="0"/>
              </a:spcAft>
              <a:buSzPts val="1300"/>
              <a:buNone/>
            </a:pPr>
            <a:r>
              <a:rPr lang="en-GB" sz="1400"/>
              <a:t>the performance?</a:t>
            </a:r>
            <a:endParaRPr sz="1400"/>
          </a:p>
          <a:p>
            <a:pPr indent="457200" lvl="0" marL="0" rtl="0" algn="just">
              <a:lnSpc>
                <a:spcPct val="115000"/>
              </a:lnSpc>
              <a:spcBef>
                <a:spcPts val="0"/>
              </a:spcBef>
              <a:spcAft>
                <a:spcPts val="0"/>
              </a:spcAft>
              <a:buSzPts val="1300"/>
              <a:buNone/>
            </a:pPr>
            <a:r>
              <a:t/>
            </a:r>
            <a:endParaRPr sz="1400"/>
          </a:p>
          <a:p>
            <a:pPr indent="457200" lvl="0" marL="0" rtl="0" algn="just">
              <a:lnSpc>
                <a:spcPct val="115000"/>
              </a:lnSpc>
              <a:spcBef>
                <a:spcPts val="0"/>
              </a:spcBef>
              <a:spcAft>
                <a:spcPts val="0"/>
              </a:spcAft>
              <a:buSzPts val="1300"/>
              <a:buNone/>
            </a:pPr>
            <a:r>
              <a:rPr lang="en-GB" sz="1100"/>
              <a:t>There are mainly two limits:</a:t>
            </a:r>
            <a:endParaRPr sz="1100"/>
          </a:p>
          <a:p>
            <a:pPr indent="-298450" lvl="0" marL="457200" rtl="0" algn="just">
              <a:lnSpc>
                <a:spcPct val="115000"/>
              </a:lnSpc>
              <a:spcBef>
                <a:spcPts val="0"/>
              </a:spcBef>
              <a:spcAft>
                <a:spcPts val="0"/>
              </a:spcAft>
              <a:buSzPts val="1100"/>
              <a:buChar char="-"/>
            </a:pPr>
            <a:r>
              <a:rPr lang="en-GB" sz="1100"/>
              <a:t>A (lenient) real time constraint</a:t>
            </a:r>
            <a:endParaRPr sz="1100"/>
          </a:p>
          <a:p>
            <a:pPr indent="-298450" lvl="0" marL="457200" rtl="0" algn="just">
              <a:lnSpc>
                <a:spcPct val="115000"/>
              </a:lnSpc>
              <a:spcBef>
                <a:spcPts val="0"/>
              </a:spcBef>
              <a:spcAft>
                <a:spcPts val="0"/>
              </a:spcAft>
              <a:buSzPts val="1100"/>
              <a:buChar char="-"/>
            </a:pPr>
            <a:r>
              <a:rPr lang="en-GB" sz="1100"/>
              <a:t>A power management constraint </a:t>
            </a:r>
            <a:endParaRPr sz="1100"/>
          </a:p>
          <a:p>
            <a:pPr indent="0" lvl="0" marL="0" rtl="0" algn="just">
              <a:lnSpc>
                <a:spcPct val="115000"/>
              </a:lnSpc>
              <a:spcBef>
                <a:spcPts val="0"/>
              </a:spcBef>
              <a:spcAft>
                <a:spcPts val="1200"/>
              </a:spcAft>
              <a:buSzPts val="1300"/>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