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67" r:id="rId4"/>
    <p:sldId id="258" r:id="rId5"/>
    <p:sldId id="259" r:id="rId6"/>
    <p:sldId id="268" r:id="rId7"/>
    <p:sldId id="269" r:id="rId8"/>
    <p:sldId id="270" r:id="rId9"/>
    <p:sldId id="271" r:id="rId10"/>
    <p:sldId id="272" r:id="rId11"/>
    <p:sldId id="260" r:id="rId12"/>
    <p:sldId id="274" r:id="rId13"/>
    <p:sldId id="275" r:id="rId14"/>
    <p:sldId id="273" r:id="rId15"/>
    <p:sldId id="262" r:id="rId16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B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706" autoAdjust="0"/>
  </p:normalViewPr>
  <p:slideViewPr>
    <p:cSldViewPr>
      <p:cViewPr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06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3352395-1AEB-4317-8FBF-76B3F892E133}" type="datetime1">
              <a:rPr lang="es-ES" smtClean="0"/>
              <a:t>12/11/2020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B3C20D7-F8F1-4196-9585-26F31AFC85C9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F36A53-D1B8-4E48-B2A1-5F9F232D50C8}" type="datetime1">
              <a:rPr lang="es-ES" noProof="0" smtClean="0"/>
              <a:pPr/>
              <a:t>12/11/2020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AEC444-603B-4F09-9A06-5917518DD901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DAEC444-603B-4F09-9A06-5917518DD901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9154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s-ES" noProof="0" smtClean="0"/>
              <a:t>10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586842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s-ES" noProof="0" smtClean="0"/>
              <a:t>11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218882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s-ES" noProof="0" smtClean="0"/>
              <a:t>12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639821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s-ES" noProof="0" smtClean="0"/>
              <a:t>13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898845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s-ES" noProof="0" smtClean="0"/>
              <a:t>14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435910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s-ES" noProof="0" smtClean="0"/>
              <a:t>15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22349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s-ES" noProof="0" smtClean="0"/>
              <a:t>2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23755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s-ES" noProof="0" smtClean="0"/>
              <a:t>3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22138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s-ES" noProof="0" smtClean="0"/>
              <a:t>4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76856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s-ES" noProof="0" smtClean="0"/>
              <a:t>5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272284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s-ES" noProof="0" smtClean="0"/>
              <a:t>6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81193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s-ES" noProof="0" smtClean="0"/>
              <a:t>7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609841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s-ES" noProof="0" smtClean="0"/>
              <a:t>8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274604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s-ES" noProof="0" smtClean="0"/>
              <a:t>9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25328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rtlCol="0" anchor="b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C863A0B-0AB0-4A00-A4B2-3FF1454F4C71}" type="datetime1">
              <a:rPr lang="es-ES" noProof="0" smtClean="0"/>
              <a:pPr/>
              <a:t>12/11/2020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44B7F50-4B16-4A43-AC5E-B60D726CE620}" type="datetime1">
              <a:rPr lang="es-ES" noProof="0" smtClean="0"/>
              <a:pPr/>
              <a:t>12/11/2020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F2B14F-3395-4E65-8AC3-52BC76612979}" type="datetime1">
              <a:rPr lang="es-ES" noProof="0" smtClean="0"/>
              <a:t>12/11/2020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rtlCol="0" anchor="b">
            <a:normAutofit/>
          </a:bodyPr>
          <a:lstStyle>
            <a:lvl1pPr>
              <a:defRPr sz="52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 rtlCol="0"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6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fech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664A15-61A4-40CE-9F54-1A4B860DCEAD}" type="datetime1">
              <a:rPr lang="es-ES" noProof="0" smtClean="0"/>
              <a:t>12/11/2020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8" name="Marcador de posición de pie de página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fech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F397B3-1B87-43FA-8C97-E72B844712DC}" type="datetime1">
              <a:rPr lang="es-ES" noProof="0" smtClean="0"/>
              <a:t>12/11/2020</a:t>
            </a:fld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3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0AC6B63-9EA6-453A-9419-839BA22E14BD}" type="datetime1">
              <a:rPr lang="es-ES" smtClean="0"/>
              <a:pPr/>
              <a:t>12/11/2020</a:t>
            </a:fld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2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6991A91-982D-4D0A-97BA-3C973229C17D}" type="datetime1">
              <a:rPr lang="es-ES" noProof="0" smtClean="0"/>
              <a:pPr/>
              <a:t>12/11/2020</a:t>
            </a:fld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rtlCol="0" anchor="b">
            <a:normAutofit/>
          </a:bodyPr>
          <a:lstStyle>
            <a:lvl1pPr>
              <a:defRPr sz="3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 rtlCol="0"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fech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2A4C16-5248-430E-B264-231FA6214EAA}" type="datetime1">
              <a:rPr lang="es-ES" noProof="0" smtClean="0"/>
              <a:t>12/11/2020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rtlCol="0" anchor="b">
            <a:normAutofit/>
          </a:bodyPr>
          <a:lstStyle>
            <a:lvl1pPr>
              <a:defRPr sz="3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 rtlCol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 rtlCol="0"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fech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D8792BC-57D2-4D97-9D81-68C5B807A8FB}" type="datetime1">
              <a:rPr lang="es-ES" noProof="0" smtClean="0"/>
              <a:pPr/>
              <a:t>12/11/2020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pie de página 3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4" name="Marcador de posición de fecha 4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670DFA3D-F034-4938-9094-D7E14211575F}" type="datetime1">
              <a:rPr lang="es-ES" noProof="0" smtClean="0"/>
              <a:pPr/>
              <a:t>12/11/2020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13333A4-2EF1-4B79-B68C-AB20E66B48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seattle.gov/dataset/Collisions/nuam-5pkc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ta.seattle.gov/dataset/Seattle-Streets/b856-55i2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en-US" dirty="0"/>
              <a:t>Predicting</a:t>
            </a:r>
            <a:r>
              <a:rPr lang="es-ES" dirty="0"/>
              <a:t> </a:t>
            </a:r>
            <a:r>
              <a:rPr lang="en-US" dirty="0"/>
              <a:t>the</a:t>
            </a:r>
            <a:r>
              <a:rPr lang="es-ES" dirty="0"/>
              <a:t> </a:t>
            </a:r>
            <a:r>
              <a:rPr lang="en-US" dirty="0"/>
              <a:t>severity</a:t>
            </a:r>
            <a:r>
              <a:rPr lang="es-ES" dirty="0"/>
              <a:t> </a:t>
            </a:r>
            <a:r>
              <a:rPr lang="en-US" dirty="0"/>
              <a:t>of</a:t>
            </a:r>
            <a:r>
              <a:rPr lang="es-ES" dirty="0"/>
              <a:t> </a:t>
            </a:r>
            <a:r>
              <a:rPr lang="en-US" dirty="0"/>
              <a:t>road</a:t>
            </a:r>
            <a:r>
              <a:rPr lang="es-ES" dirty="0"/>
              <a:t> </a:t>
            </a:r>
            <a:r>
              <a:rPr lang="en-US" dirty="0"/>
              <a:t>collisions</a:t>
            </a:r>
            <a:r>
              <a:rPr lang="es-ES" dirty="0"/>
              <a:t> in Seattle.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dirty="0"/>
              <a:t>by</a:t>
            </a:r>
            <a:r>
              <a:rPr lang="es-ES" dirty="0"/>
              <a:t> Gibrán Mendoza Magaña</a:t>
            </a:r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FC4EBAE9-063F-4177-9704-FD0F1CD8C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9550" y="116632"/>
            <a:ext cx="3600400" cy="1007114"/>
          </a:xfrm>
        </p:spPr>
        <p:txBody>
          <a:bodyPr rtlCol="0">
            <a:normAutofit/>
          </a:bodyPr>
          <a:lstStyle/>
          <a:p>
            <a:pPr algn="ctr" rtl="0"/>
            <a:r>
              <a:rPr lang="en-US" dirty="0"/>
              <a:t>Types of streets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D0C4E5F-B261-4246-AA67-A827F0072893}"/>
              </a:ext>
            </a:extLst>
          </p:cNvPr>
          <p:cNvSpPr txBox="1"/>
          <p:nvPr/>
        </p:nvSpPr>
        <p:spPr>
          <a:xfrm>
            <a:off x="7655495" y="1412776"/>
            <a:ext cx="45365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800080"/>
                </a:highlight>
              </a:rPr>
              <a:t>Industrial and Urban roads with high-speed limits have more severe collisions.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800080"/>
                </a:highlight>
              </a:rPr>
              <a:t>Downtown streets have all degrees of severity of collisions.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Neighborhood streets with lower speed limits have less severe accidents. </a:t>
            </a:r>
            <a:endParaRPr lang="en-US" dirty="0">
              <a:highlight>
                <a:srgbClr val="000080"/>
              </a:highlight>
            </a:endParaRPr>
          </a:p>
        </p:txBody>
      </p:sp>
      <p:pic>
        <p:nvPicPr>
          <p:cNvPr id="4" name="Imagen 3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8A6A1545-1105-4869-85E1-5A41EDB699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12" b="4639"/>
          <a:stretch/>
        </p:blipFill>
        <p:spPr>
          <a:xfrm>
            <a:off x="454611" y="-44243"/>
            <a:ext cx="6600056" cy="690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72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5360" y="1837"/>
            <a:ext cx="3745632" cy="1145224"/>
          </a:xfrm>
        </p:spPr>
        <p:txBody>
          <a:bodyPr rtlCol="0"/>
          <a:lstStyle/>
          <a:p>
            <a:pPr algn="ctr" rtl="0"/>
            <a:r>
              <a:rPr lang="en-US" dirty="0"/>
              <a:t>Decision trees: Unbalanced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FC578D1-C60A-4142-B2FF-B7FFEBFF5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140" y="1134361"/>
            <a:ext cx="4805861" cy="2006608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05F7532E-ED29-45B4-AE76-68C71F80A6DC}"/>
              </a:ext>
            </a:extLst>
          </p:cNvPr>
          <p:cNvSpPr txBox="1"/>
          <p:nvPr/>
        </p:nvSpPr>
        <p:spPr>
          <a:xfrm>
            <a:off x="767408" y="4282249"/>
            <a:ext cx="11136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highlight>
                <a:srgbClr val="000080"/>
              </a:highlight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88325C3C-D721-4105-AFC7-53BF607BD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056" y="1134361"/>
            <a:ext cx="4805861" cy="2006608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084C63A7-1A79-419B-8158-0B27236027C3}"/>
              </a:ext>
            </a:extLst>
          </p:cNvPr>
          <p:cNvSpPr txBox="1">
            <a:spLocks/>
          </p:cNvSpPr>
          <p:nvPr/>
        </p:nvSpPr>
        <p:spPr>
          <a:xfrm>
            <a:off x="7130170" y="-40307"/>
            <a:ext cx="3745632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Decision trees: SMOTE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0E74F22F-3203-486D-88B0-BCB2C5AD331F}"/>
              </a:ext>
            </a:extLst>
          </p:cNvPr>
          <p:cNvSpPr txBox="1">
            <a:spLocks/>
          </p:cNvSpPr>
          <p:nvPr/>
        </p:nvSpPr>
        <p:spPr>
          <a:xfrm>
            <a:off x="3821573" y="1341663"/>
            <a:ext cx="3745632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242602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5360" y="1837"/>
            <a:ext cx="3745632" cy="1145224"/>
          </a:xfrm>
        </p:spPr>
        <p:txBody>
          <a:bodyPr rtlCol="0"/>
          <a:lstStyle/>
          <a:p>
            <a:pPr algn="ctr" rtl="0"/>
            <a:r>
              <a:rPr lang="en-US" dirty="0"/>
              <a:t>Random Forest: Over sampling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5F7532E-ED29-45B4-AE76-68C71F80A6DC}"/>
              </a:ext>
            </a:extLst>
          </p:cNvPr>
          <p:cNvSpPr txBox="1"/>
          <p:nvPr/>
        </p:nvSpPr>
        <p:spPr>
          <a:xfrm>
            <a:off x="767408" y="4282249"/>
            <a:ext cx="11136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highlight>
                <a:srgbClr val="000080"/>
              </a:highlight>
            </a:endParaRP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084C63A7-1A79-419B-8158-0B27236027C3}"/>
              </a:ext>
            </a:extLst>
          </p:cNvPr>
          <p:cNvSpPr txBox="1">
            <a:spLocks/>
          </p:cNvSpPr>
          <p:nvPr/>
        </p:nvSpPr>
        <p:spPr>
          <a:xfrm>
            <a:off x="7130170" y="-40307"/>
            <a:ext cx="3745632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Random Forest: Over + Under sampling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0E74F22F-3203-486D-88B0-BCB2C5AD331F}"/>
              </a:ext>
            </a:extLst>
          </p:cNvPr>
          <p:cNvSpPr txBox="1">
            <a:spLocks/>
          </p:cNvSpPr>
          <p:nvPr/>
        </p:nvSpPr>
        <p:spPr>
          <a:xfrm>
            <a:off x="3821573" y="1341663"/>
            <a:ext cx="3745632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VS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4CEC8DB-DA4A-4FF0-9477-3C557A9B5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7819" y="1022731"/>
            <a:ext cx="5238154" cy="2294262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17B17B5E-1A59-46A4-8BE0-CD87A678A8B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632"/>
          <a:stretch/>
        </p:blipFill>
        <p:spPr>
          <a:xfrm>
            <a:off x="-27819" y="3316993"/>
            <a:ext cx="5510929" cy="80293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6825A6D-C80B-4D4A-BCD9-7D8CC41FCE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0356" y="1033772"/>
            <a:ext cx="5060292" cy="234851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53DBE1C-F93E-4C6A-8DA6-306F8DFEF7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3382289"/>
            <a:ext cx="6525536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767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7248" y="0"/>
            <a:ext cx="10153128" cy="1145224"/>
          </a:xfrm>
        </p:spPr>
        <p:txBody>
          <a:bodyPr rtlCol="0">
            <a:normAutofit/>
          </a:bodyPr>
          <a:lstStyle/>
          <a:p>
            <a:pPr algn="ctr" rtl="0"/>
            <a:r>
              <a:rPr lang="en-US" dirty="0"/>
              <a:t>Random Forest Hyperparameters:</a:t>
            </a:r>
            <a:br>
              <a:rPr lang="en-US" dirty="0"/>
            </a:br>
            <a:endParaRPr lang="en-U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5F7532E-ED29-45B4-AE76-68C71F80A6DC}"/>
              </a:ext>
            </a:extLst>
          </p:cNvPr>
          <p:cNvSpPr txBox="1"/>
          <p:nvPr/>
        </p:nvSpPr>
        <p:spPr>
          <a:xfrm>
            <a:off x="767408" y="4282249"/>
            <a:ext cx="11136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highlight>
                <a:srgbClr val="000080"/>
              </a:highlight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24727C3-75FB-4F50-A4E9-FE0BAE34C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908720"/>
            <a:ext cx="6296904" cy="2657846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B256108-A220-4088-9AFD-9B1C39D93005}"/>
              </a:ext>
            </a:extLst>
          </p:cNvPr>
          <p:cNvSpPr txBox="1"/>
          <p:nvPr/>
        </p:nvSpPr>
        <p:spPr>
          <a:xfrm>
            <a:off x="6960096" y="1375422"/>
            <a:ext cx="24224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Criterion: ‘</a:t>
            </a:r>
            <a:r>
              <a:rPr lang="en-US" dirty="0" err="1"/>
              <a:t>gini</a:t>
            </a:r>
            <a:r>
              <a:rPr lang="en-US" dirty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Max_depth</a:t>
            </a:r>
            <a:r>
              <a:rPr lang="en-US" dirty="0"/>
              <a:t>: 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Max_features</a:t>
            </a:r>
            <a:r>
              <a:rPr lang="en-US" dirty="0"/>
              <a:t>: 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N_estimators</a:t>
            </a:r>
            <a:r>
              <a:rPr lang="en-US" dirty="0"/>
              <a:t>: 700</a:t>
            </a:r>
          </a:p>
        </p:txBody>
      </p:sp>
    </p:spTree>
    <p:extLst>
      <p:ext uri="{BB962C8B-B14F-4D97-AF65-F5344CB8AC3E}">
        <p14:creationId xmlns:p14="http://schemas.microsoft.com/office/powerpoint/2010/main" val="482110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05F7532E-ED29-45B4-AE76-68C71F80A6DC}"/>
              </a:ext>
            </a:extLst>
          </p:cNvPr>
          <p:cNvSpPr txBox="1"/>
          <p:nvPr/>
        </p:nvSpPr>
        <p:spPr>
          <a:xfrm>
            <a:off x="623392" y="4205447"/>
            <a:ext cx="11136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highlight>
                <a:srgbClr val="000080"/>
              </a:highlight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1732B421-0191-4655-AEC9-ED5132B99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D695ABD-5D9A-4442-81C3-0309232F307D}"/>
              </a:ext>
            </a:extLst>
          </p:cNvPr>
          <p:cNvSpPr txBox="1"/>
          <p:nvPr/>
        </p:nvSpPr>
        <p:spPr>
          <a:xfrm>
            <a:off x="838200" y="1988840"/>
            <a:ext cx="98663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 mix of under sampling and oversampling provides better result for training the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Random Forest Classifier performs better for unbalanced data than Decision Trees.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Model performs better than randomness for predicting severity types 1 and 2 but cannot predict severity accidents type 3 and 4. </a:t>
            </a:r>
          </a:p>
        </p:txBody>
      </p:sp>
    </p:spTree>
    <p:extLst>
      <p:ext uri="{BB962C8B-B14F-4D97-AF65-F5344CB8AC3E}">
        <p14:creationId xmlns:p14="http://schemas.microsoft.com/office/powerpoint/2010/main" val="302191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62408" y="-572612"/>
            <a:ext cx="10515600" cy="1145224"/>
          </a:xfrm>
        </p:spPr>
        <p:txBody>
          <a:bodyPr rtlCol="0"/>
          <a:lstStyle/>
          <a:p>
            <a:pPr rtl="0"/>
            <a:r>
              <a:rPr lang="es-ES" dirty="0" err="1"/>
              <a:t>Results</a:t>
            </a:r>
            <a:endParaRPr lang="es-ES" dirty="0"/>
          </a:p>
        </p:txBody>
      </p:sp>
      <p:pic>
        <p:nvPicPr>
          <p:cNvPr id="8" name="Imagen 7" descr="Gráfico&#10;&#10;Descripción generada automáticamente">
            <a:extLst>
              <a:ext uri="{FF2B5EF4-FFF2-40B4-BE49-F238E27FC236}">
                <a16:creationId xmlns:a16="http://schemas.microsoft.com/office/drawing/2014/main" id="{1091E3F8-D6D6-4983-8CCB-751EC698C7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" y="730508"/>
            <a:ext cx="7744048" cy="5396984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486CC486-7DB4-487A-816E-88B55E613F79}"/>
              </a:ext>
            </a:extLst>
          </p:cNvPr>
          <p:cNvSpPr txBox="1"/>
          <p:nvPr/>
        </p:nvSpPr>
        <p:spPr>
          <a:xfrm>
            <a:off x="7752184" y="712376"/>
            <a:ext cx="453650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>
                <a:highlight>
                  <a:srgbClr val="800080"/>
                </a:highlight>
              </a:rPr>
              <a:t>Among the most important factors to determine the severity of a collision are:</a:t>
            </a:r>
          </a:p>
          <a:p>
            <a:endParaRPr lang="en-US" dirty="0">
              <a:highlight>
                <a:srgbClr val="800080"/>
              </a:highlight>
            </a:endParaRPr>
          </a:p>
          <a:p>
            <a:endParaRPr lang="en-US" dirty="0">
              <a:highlight>
                <a:srgbClr val="80008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0080"/>
                </a:highlight>
              </a:rPr>
              <a:t>Whether if accident occurs in a block or an intersection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0080"/>
                </a:highlight>
              </a:rPr>
              <a:t>Length of the street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0080"/>
                </a:highlight>
              </a:rPr>
              <a:t>Width of the street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0080"/>
                </a:highlight>
              </a:rPr>
              <a:t>Speed limit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0080"/>
                </a:highlight>
              </a:rPr>
              <a:t>Coordinates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0080"/>
                </a:highlight>
              </a:rPr>
              <a:t>Artery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0080"/>
                </a:highlight>
              </a:rPr>
              <a:t>Hour and day of the week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0080"/>
                </a:highlight>
              </a:rPr>
              <a:t>Weather and light conditions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0080"/>
                </a:highlight>
              </a:rPr>
              <a:t>Street type</a:t>
            </a:r>
          </a:p>
        </p:txBody>
      </p:sp>
    </p:spTree>
    <p:extLst>
      <p:ext uri="{BB962C8B-B14F-4D97-AF65-F5344CB8AC3E}">
        <p14:creationId xmlns:p14="http://schemas.microsoft.com/office/powerpoint/2010/main" val="338706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Predicting collisions and its degree of severity can: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dirty="0"/>
              <a:t>Save </a:t>
            </a:r>
            <a:r>
              <a:rPr lang="en-US" dirty="0" err="1"/>
              <a:t>lifes</a:t>
            </a:r>
            <a:r>
              <a:rPr lang="en-US" dirty="0"/>
              <a:t> as drivers can be deterred from taking a certain road in favor of a safer route. </a:t>
            </a:r>
          </a:p>
          <a:p>
            <a:pPr rtl="0"/>
            <a:r>
              <a:rPr lang="en-US" dirty="0"/>
              <a:t>Help emergency services decide how to prioritize their responses.</a:t>
            </a:r>
          </a:p>
          <a:p>
            <a:pPr rtl="0"/>
            <a:r>
              <a:rPr lang="en-US" dirty="0"/>
              <a:t>Help city and transportation planners update regulations in sake of general safety. </a:t>
            </a:r>
          </a:p>
          <a:p>
            <a:pPr rtl="0"/>
            <a:r>
              <a:rPr lang="en-US" dirty="0"/>
              <a:t>Help save millions of dollars due to property damage, injury related loss of productivity, healthcare expenses etc.</a:t>
            </a:r>
          </a:p>
          <a:p>
            <a:pPr rtl="0"/>
            <a:r>
              <a:rPr lang="en-US" dirty="0"/>
              <a:t>Prevent the loss of thousands of lives every year. </a:t>
            </a:r>
          </a:p>
        </p:txBody>
      </p:sp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Data acquisition and cleaning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dirty="0"/>
              <a:t>Data was obtained directly from the City of Seattle Open Data portal. </a:t>
            </a:r>
          </a:p>
          <a:p>
            <a:pPr rtl="0"/>
            <a:r>
              <a:rPr lang="en-US" dirty="0"/>
              <a:t>Data obtained consists of:</a:t>
            </a:r>
          </a:p>
          <a:p>
            <a:pPr lvl="1"/>
            <a:r>
              <a:rPr lang="en-US" dirty="0"/>
              <a:t>Collisions from January 2004 to mid-September 2020. </a:t>
            </a:r>
            <a:r>
              <a:rPr lang="en-US" dirty="0">
                <a:hlinkClick r:id="rId3"/>
              </a:rPr>
              <a:t>https://data.seattle.gov/dataset/Collisions/nuam-5pkc</a:t>
            </a:r>
            <a:endParaRPr lang="en-US" dirty="0"/>
          </a:p>
          <a:p>
            <a:pPr lvl="1"/>
            <a:r>
              <a:rPr lang="en-US" dirty="0"/>
              <a:t>Parameters of Seattle’s streets including width, type of pavement, type of artery, zone, etc. </a:t>
            </a:r>
            <a:r>
              <a:rPr lang="en-US" dirty="0">
                <a:hlinkClick r:id="rId4"/>
              </a:rPr>
              <a:t>https://data.seattle.gov/dataset/Seattle-Streets/b856-55i2</a:t>
            </a:r>
            <a:endParaRPr lang="en-US" dirty="0"/>
          </a:p>
          <a:p>
            <a:pPr rtl="0"/>
            <a:r>
              <a:rPr lang="en-US" dirty="0"/>
              <a:t>Data was transformed from categorical to numerical data. </a:t>
            </a:r>
          </a:p>
          <a:p>
            <a:pPr rtl="0"/>
            <a:r>
              <a:rPr lang="en-US" dirty="0"/>
              <a:t>After data cleaning 166,325 observations of 51 </a:t>
            </a:r>
            <a:r>
              <a:rPr lang="en-US" dirty="0" err="1"/>
              <a:t>parameteres</a:t>
            </a:r>
            <a:r>
              <a:rPr lang="en-US" dirty="0"/>
              <a:t> were used to train the model.</a:t>
            </a:r>
          </a:p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867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96200" y="116632"/>
            <a:ext cx="3600400" cy="1007114"/>
          </a:xfrm>
        </p:spPr>
        <p:txBody>
          <a:bodyPr rtlCol="0"/>
          <a:lstStyle/>
          <a:p>
            <a:pPr algn="ctr" rtl="0"/>
            <a:r>
              <a:rPr lang="es-ES" dirty="0" err="1"/>
              <a:t>Seasonality</a:t>
            </a:r>
            <a:endParaRPr lang="es-ES" dirty="0"/>
          </a:p>
        </p:txBody>
      </p:sp>
      <p:pic>
        <p:nvPicPr>
          <p:cNvPr id="8" name="Marcador de contenido 7" descr="Gráfico&#10;&#10;Descripción generada automáticamente">
            <a:extLst>
              <a:ext uri="{FF2B5EF4-FFF2-40B4-BE49-F238E27FC236}">
                <a16:creationId xmlns:a16="http://schemas.microsoft.com/office/drawing/2014/main" id="{6D7E1B66-3D6A-4CB5-A26D-7E28ABDD58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40" b="6437"/>
          <a:stretch/>
        </p:blipFill>
        <p:spPr>
          <a:xfrm>
            <a:off x="0" y="0"/>
            <a:ext cx="7104112" cy="6466943"/>
          </a:xfr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191AD7F8-C1FE-437B-B08E-76B2F13334DB}"/>
              </a:ext>
            </a:extLst>
          </p:cNvPr>
          <p:cNvSpPr txBox="1"/>
          <p:nvPr/>
        </p:nvSpPr>
        <p:spPr>
          <a:xfrm>
            <a:off x="7392145" y="1412776"/>
            <a:ext cx="453650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Traffic collisions have a </a:t>
            </a:r>
            <a:r>
              <a:rPr lang="en-US" b="1" dirty="0">
                <a:highlight>
                  <a:srgbClr val="00FF00"/>
                </a:highlight>
              </a:rPr>
              <a:t>seasonal behavior </a:t>
            </a:r>
            <a:r>
              <a:rPr lang="en-US" dirty="0"/>
              <a:t>where: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average, daily collisions have a </a:t>
            </a:r>
            <a:r>
              <a:rPr lang="en-US" dirty="0">
                <a:highlight>
                  <a:srgbClr val="000080"/>
                </a:highlight>
              </a:rPr>
              <a:t>global peak at 17 hours and a local peak at 8 a.m</a:t>
            </a:r>
            <a:r>
              <a:rPr lang="en-US" dirty="0"/>
              <a:t>. Consistent with commuting times. Collisions are </a:t>
            </a:r>
            <a:r>
              <a:rPr lang="en-US" dirty="0">
                <a:highlight>
                  <a:srgbClr val="000080"/>
                </a:highlight>
              </a:rPr>
              <a:t>minimal at 4. a.m.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average, </a:t>
            </a:r>
            <a:r>
              <a:rPr lang="en-US" dirty="0">
                <a:highlight>
                  <a:srgbClr val="800080"/>
                </a:highlight>
              </a:rPr>
              <a:t>weekly collisions are minimal on Sundays and reach their max on Fridays</a:t>
            </a:r>
            <a:r>
              <a:rPr lang="en-US" dirty="0"/>
              <a:t>, consistent with the amount of traffic during the week.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average, </a:t>
            </a:r>
            <a:r>
              <a:rPr lang="en-US" dirty="0">
                <a:highlight>
                  <a:srgbClr val="000080"/>
                </a:highlight>
              </a:rPr>
              <a:t>October seems to be the month with more collisions</a:t>
            </a:r>
            <a:r>
              <a:rPr lang="en-US" dirty="0"/>
              <a:t>, this could be due to a combination of rain + amount of traffic on the streets (more traffic than in winter).</a:t>
            </a:r>
          </a:p>
        </p:txBody>
      </p:sp>
    </p:spTree>
    <p:extLst>
      <p:ext uri="{BB962C8B-B14F-4D97-AF65-F5344CB8AC3E}">
        <p14:creationId xmlns:p14="http://schemas.microsoft.com/office/powerpoint/2010/main" val="190048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Imagen que contiene Gráfico en cascada&#10;&#10;Descripción generada automáticamente">
            <a:extLst>
              <a:ext uri="{FF2B5EF4-FFF2-40B4-BE49-F238E27FC236}">
                <a16:creationId xmlns:a16="http://schemas.microsoft.com/office/drawing/2014/main" id="{7B525D74-1F96-4B95-A2D4-5AF6E6B99D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7655494" cy="6858000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FC4EBAE9-063F-4177-9704-FD0F1CD8C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9550" y="116632"/>
            <a:ext cx="3600400" cy="1007114"/>
          </a:xfrm>
        </p:spPr>
        <p:txBody>
          <a:bodyPr rtlCol="0"/>
          <a:lstStyle/>
          <a:p>
            <a:pPr algn="ctr" rtl="0"/>
            <a:r>
              <a:rPr lang="es-ES" dirty="0" err="1"/>
              <a:t>Weather</a:t>
            </a:r>
            <a:endParaRPr lang="es-E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D0C4E5F-B261-4246-AA67-A827F0072893}"/>
              </a:ext>
            </a:extLst>
          </p:cNvPr>
          <p:cNvSpPr txBox="1"/>
          <p:nvPr/>
        </p:nvSpPr>
        <p:spPr>
          <a:xfrm>
            <a:off x="7655495" y="1412776"/>
            <a:ext cx="45365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0080"/>
                </a:highlight>
              </a:rPr>
              <a:t>Most accidents take place with clear skies.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Second and third place are taken by Rain and Overcast, respectively, but they are outnumbered with respect to “clear” weather.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0080"/>
                </a:highlight>
              </a:rPr>
              <a:t>Blowing Snow only increases property damage type of collisions.</a:t>
            </a:r>
          </a:p>
        </p:txBody>
      </p:sp>
    </p:spTree>
    <p:extLst>
      <p:ext uri="{BB962C8B-B14F-4D97-AF65-F5344CB8AC3E}">
        <p14:creationId xmlns:p14="http://schemas.microsoft.com/office/powerpoint/2010/main" val="118058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FC4EBAE9-063F-4177-9704-FD0F1CD8C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9550" y="116632"/>
            <a:ext cx="3600400" cy="1007114"/>
          </a:xfrm>
        </p:spPr>
        <p:txBody>
          <a:bodyPr rtlCol="0"/>
          <a:lstStyle/>
          <a:p>
            <a:pPr algn="ctr" rtl="0"/>
            <a:r>
              <a:rPr lang="es-ES" dirty="0"/>
              <a:t>Light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D0C4E5F-B261-4246-AA67-A827F0072893}"/>
              </a:ext>
            </a:extLst>
          </p:cNvPr>
          <p:cNvSpPr txBox="1"/>
          <p:nvPr/>
        </p:nvSpPr>
        <p:spPr>
          <a:xfrm>
            <a:off x="7655495" y="1412776"/>
            <a:ext cx="45365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0080"/>
                </a:highlight>
              </a:rPr>
              <a:t>Most accidents take place during daytime, consistent with what was shown in slide 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proportion of fatal collisions are almost 50-50 between daytime and nighttime. </a:t>
            </a:r>
          </a:p>
          <a:p>
            <a:endParaRPr lang="en-US" dirty="0"/>
          </a:p>
        </p:txBody>
      </p:sp>
      <p:pic>
        <p:nvPicPr>
          <p:cNvPr id="3" name="Imagen 2" descr="Gráfico, Gráfico en cascada&#10;&#10;Descripción generada automáticamente">
            <a:extLst>
              <a:ext uri="{FF2B5EF4-FFF2-40B4-BE49-F238E27FC236}">
                <a16:creationId xmlns:a16="http://schemas.microsoft.com/office/drawing/2014/main" id="{FF507067-03C7-4BFA-84BB-9C4A823A43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061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55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FC4EBAE9-063F-4177-9704-FD0F1CD8C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8973" y="645289"/>
            <a:ext cx="3600400" cy="1007114"/>
          </a:xfrm>
        </p:spPr>
        <p:txBody>
          <a:bodyPr rtlCol="0"/>
          <a:lstStyle/>
          <a:p>
            <a:pPr algn="ctr" rtl="0"/>
            <a:r>
              <a:rPr lang="es-ES" dirty="0" err="1"/>
              <a:t>Carelessness</a:t>
            </a:r>
            <a:endParaRPr lang="es-E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D0C4E5F-B261-4246-AA67-A827F0072893}"/>
              </a:ext>
            </a:extLst>
          </p:cNvPr>
          <p:cNvSpPr txBox="1"/>
          <p:nvPr/>
        </p:nvSpPr>
        <p:spPr>
          <a:xfrm>
            <a:off x="8541793" y="1662902"/>
            <a:ext cx="36004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800080"/>
                </a:highlight>
              </a:rPr>
              <a:t>Inattentive drivers </a:t>
            </a:r>
            <a:r>
              <a:rPr lang="en-US" dirty="0"/>
              <a:t>are more likely to hit </a:t>
            </a:r>
            <a:r>
              <a:rPr lang="en-US" dirty="0">
                <a:highlight>
                  <a:srgbClr val="800080"/>
                </a:highlight>
              </a:rPr>
              <a:t>the back of the car in front of them</a:t>
            </a:r>
            <a:r>
              <a:rPr lang="en-US" dirty="0"/>
              <a:t>…or a parked car...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highlight>
                <a:srgbClr val="00008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00FF"/>
                </a:highlight>
              </a:rPr>
              <a:t>Speeding</a:t>
            </a:r>
            <a:r>
              <a:rPr lang="en-US" dirty="0"/>
              <a:t> can cause “other” type of collisions different than the typical ones….turning upside down?</a:t>
            </a:r>
          </a:p>
        </p:txBody>
      </p:sp>
      <p:pic>
        <p:nvPicPr>
          <p:cNvPr id="3" name="Imagen 2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FFD221C0-C306-4132-8065-288BA6CF8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124" y="634790"/>
            <a:ext cx="8587097" cy="502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357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FC4EBAE9-063F-4177-9704-FD0F1CD8C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9550" y="116632"/>
            <a:ext cx="3600400" cy="1007114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es-ES" dirty="0" err="1"/>
              <a:t>Actors</a:t>
            </a:r>
            <a:r>
              <a:rPr lang="es-ES" dirty="0"/>
              <a:t> and </a:t>
            </a:r>
            <a:r>
              <a:rPr lang="es-ES" dirty="0" err="1"/>
              <a:t>actions</a:t>
            </a:r>
            <a:endParaRPr lang="es-E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D0C4E5F-B261-4246-AA67-A827F0072893}"/>
              </a:ext>
            </a:extLst>
          </p:cNvPr>
          <p:cNvSpPr txBox="1"/>
          <p:nvPr/>
        </p:nvSpPr>
        <p:spPr>
          <a:xfrm>
            <a:off x="7655495" y="1412776"/>
            <a:ext cx="45365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most </a:t>
            </a:r>
            <a:r>
              <a:rPr lang="en-US" dirty="0">
                <a:highlight>
                  <a:srgbClr val="800080"/>
                </a:highlight>
              </a:rPr>
              <a:t>vulnerable</a:t>
            </a:r>
            <a:r>
              <a:rPr lang="en-US" dirty="0"/>
              <a:t> traffic actors are </a:t>
            </a:r>
            <a:r>
              <a:rPr lang="en-US" dirty="0">
                <a:highlight>
                  <a:srgbClr val="800080"/>
                </a:highlight>
              </a:rPr>
              <a:t>pedestrians and cyclist</a:t>
            </a:r>
            <a:r>
              <a:rPr lang="en-US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800080"/>
                </a:highlight>
              </a:rPr>
              <a:t>Rear ended </a:t>
            </a:r>
            <a:r>
              <a:rPr lang="en-US" dirty="0"/>
              <a:t>collisions cause mainly non-serious injuries. </a:t>
            </a:r>
            <a:r>
              <a:rPr lang="en-US" dirty="0">
                <a:highlight>
                  <a:srgbClr val="800080"/>
                </a:highlight>
              </a:rPr>
              <a:t>Head-on</a:t>
            </a:r>
            <a:r>
              <a:rPr lang="en-US" dirty="0"/>
              <a:t> collisions are more fatal.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Crashing at </a:t>
            </a:r>
            <a:r>
              <a:rPr lang="en-US" dirty="0">
                <a:highlight>
                  <a:srgbClr val="800080"/>
                </a:highlight>
              </a:rPr>
              <a:t>angles</a:t>
            </a:r>
            <a:r>
              <a:rPr lang="en-US" dirty="0"/>
              <a:t> and during </a:t>
            </a:r>
            <a:r>
              <a:rPr lang="en-US" dirty="0">
                <a:highlight>
                  <a:srgbClr val="800080"/>
                </a:highlight>
              </a:rPr>
              <a:t>left turning</a:t>
            </a:r>
            <a:r>
              <a:rPr lang="en-US" dirty="0"/>
              <a:t> can produce any type of collision.</a:t>
            </a:r>
            <a:endParaRPr lang="en-US" dirty="0">
              <a:highlight>
                <a:srgbClr val="000080"/>
              </a:highlight>
            </a:endParaRPr>
          </a:p>
        </p:txBody>
      </p:sp>
      <p:pic>
        <p:nvPicPr>
          <p:cNvPr id="3" name="Imagen 2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F9539373-61A7-4D64-9E68-B81CF1E9F6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0404"/>
            <a:ext cx="7735789" cy="515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426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3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FC4EBAE9-063F-4177-9704-FD0F1CD8C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9550" y="116632"/>
            <a:ext cx="3600400" cy="1007114"/>
          </a:xfrm>
        </p:spPr>
        <p:txBody>
          <a:bodyPr rtlCol="0">
            <a:normAutofit/>
          </a:bodyPr>
          <a:lstStyle/>
          <a:p>
            <a:pPr algn="ctr" rtl="0"/>
            <a:r>
              <a:rPr lang="es-ES" sz="4000" b="1" dirty="0" err="1">
                <a:solidFill>
                  <a:schemeClr val="accent5">
                    <a:lumMod val="75000"/>
                  </a:schemeClr>
                </a:solidFill>
              </a:rPr>
              <a:t>Location</a:t>
            </a:r>
            <a:endParaRPr lang="es-ES" sz="4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D0C4E5F-B261-4246-AA67-A827F0072893}"/>
              </a:ext>
            </a:extLst>
          </p:cNvPr>
          <p:cNvSpPr txBox="1"/>
          <p:nvPr/>
        </p:nvSpPr>
        <p:spPr>
          <a:xfrm>
            <a:off x="7655495" y="1412776"/>
            <a:ext cx="4536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Collisions are more present in </a:t>
            </a:r>
            <a:r>
              <a:rPr lang="en-US" dirty="0">
                <a:highlight>
                  <a:srgbClr val="800080"/>
                </a:highlight>
              </a:rPr>
              <a:t>Downtown Seattle </a:t>
            </a:r>
            <a:r>
              <a:rPr lang="en-US" dirty="0"/>
              <a:t>and along Seattle’s </a:t>
            </a:r>
            <a:r>
              <a:rPr lang="en-US" dirty="0">
                <a:highlight>
                  <a:srgbClr val="800080"/>
                </a:highlight>
              </a:rPr>
              <a:t>principal arteries</a:t>
            </a:r>
            <a:r>
              <a:rPr lang="en-US" dirty="0"/>
              <a:t>. </a:t>
            </a:r>
            <a:endParaRPr lang="en-US" dirty="0">
              <a:highlight>
                <a:srgbClr val="000080"/>
              </a:highlight>
            </a:endParaRPr>
          </a:p>
        </p:txBody>
      </p:sp>
      <p:pic>
        <p:nvPicPr>
          <p:cNvPr id="4" name="Imagen 3" descr="Imagen que contiene interior, tabla, decorado, cubierto&#10;&#10;Descripción generada automáticamente">
            <a:extLst>
              <a:ext uri="{FF2B5EF4-FFF2-40B4-BE49-F238E27FC236}">
                <a16:creationId xmlns:a16="http://schemas.microsoft.com/office/drawing/2014/main" id="{5969B19F-CAB3-4BE8-A543-EBE5B6764E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50855"/>
            <a:ext cx="7747448" cy="3707145"/>
          </a:xfrm>
          <a:prstGeom prst="rect">
            <a:avLst/>
          </a:prstGeom>
        </p:spPr>
      </p:pic>
      <p:pic>
        <p:nvPicPr>
          <p:cNvPr id="6" name="Imagen 5" descr="Mapa&#10;&#10;Descripción generada automáticamente">
            <a:extLst>
              <a:ext uri="{FF2B5EF4-FFF2-40B4-BE49-F238E27FC236}">
                <a16:creationId xmlns:a16="http://schemas.microsoft.com/office/drawing/2014/main" id="{1F8B6E79-CF16-4991-9B39-204B91A0E7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433" y="603540"/>
            <a:ext cx="5547968" cy="372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093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CETO DE CIUDAD 16X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0525755_TF03031010_TF03031010.potx" id="{6502C5B4-BC1D-4665-B660-4778CE5B702E}" vid="{AC68B619-44AC-48CE-8735-52326BEA3D6C}"/>
    </a:ext>
  </a:extLst>
</a:theme>
</file>

<file path=ppt/theme/theme2.xml><?xml version="1.0" encoding="utf-8"?>
<a:theme xmlns:a="http://schemas.openxmlformats.org/drawingml/2006/main" name="Tema de Offic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Fondo de presentación de un boceto de una ciudad con oficinas (pantalla panorámica)</Template>
  <TotalTime>99</TotalTime>
  <Words>670</Words>
  <Application>Microsoft Office PowerPoint</Application>
  <PresentationFormat>Panorámica</PresentationFormat>
  <Paragraphs>99</Paragraphs>
  <Slides>15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8" baseType="lpstr">
      <vt:lpstr>Arial</vt:lpstr>
      <vt:lpstr>Century Schoolbook</vt:lpstr>
      <vt:lpstr>BOCETO DE CIUDAD 16X9</vt:lpstr>
      <vt:lpstr>Predicting the severity of road collisions in Seattle.</vt:lpstr>
      <vt:lpstr>Predicting collisions and its degree of severity can:</vt:lpstr>
      <vt:lpstr>Data acquisition and cleaning</vt:lpstr>
      <vt:lpstr>Seasonality</vt:lpstr>
      <vt:lpstr>Weather</vt:lpstr>
      <vt:lpstr>Light</vt:lpstr>
      <vt:lpstr>Carelessness</vt:lpstr>
      <vt:lpstr>Actors and actions</vt:lpstr>
      <vt:lpstr>Location</vt:lpstr>
      <vt:lpstr>Types of streets</vt:lpstr>
      <vt:lpstr>Decision trees: Unbalanced</vt:lpstr>
      <vt:lpstr>Random Forest: Over sampling</vt:lpstr>
      <vt:lpstr>Random Forest Hyperparameters: </vt:lpstr>
      <vt:lpstr>Discussion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the severity of road collisions in Seattle.</dc:title>
  <dc:creator>JESUS GIBRAN MENDOZA MAGAÑA</dc:creator>
  <cp:lastModifiedBy>JESUS GIBRAN MENDOZA MAGAÑA</cp:lastModifiedBy>
  <cp:revision>53</cp:revision>
  <dcterms:created xsi:type="dcterms:W3CDTF">2020-11-13T03:46:26Z</dcterms:created>
  <dcterms:modified xsi:type="dcterms:W3CDTF">2020-11-13T05:26:10Z</dcterms:modified>
</cp:coreProperties>
</file>