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640" r:id="rId2"/>
    <p:sldId id="641" r:id="rId3"/>
    <p:sldId id="642" r:id="rId4"/>
  </p:sldIdLst>
  <p:sldSz cx="10396538" cy="7264400"/>
  <p:notesSz cx="6807200" cy="9939338"/>
  <p:defaultTextStyle>
    <a:defPPr>
      <a:defRPr lang="ko-KR"/>
    </a:defPPr>
    <a:lvl1pPr marL="0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70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38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08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277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346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415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485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553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275" userDrawn="1">
          <p15:clr>
            <a:srgbClr val="A4A3A4"/>
          </p15:clr>
        </p15:guide>
        <p15:guide id="3" pos="553" userDrawn="1">
          <p15:clr>
            <a:srgbClr val="A4A3A4"/>
          </p15:clr>
        </p15:guide>
        <p15:guide id="4" pos="5996" userDrawn="1">
          <p15:clr>
            <a:srgbClr val="A4A3A4"/>
          </p15:clr>
        </p15:guide>
        <p15:guide id="5" orient="horz" pos="383" userDrawn="1">
          <p15:clr>
            <a:srgbClr val="A4A3A4"/>
          </p15:clr>
        </p15:guide>
        <p15:guide id="6" pos="99" userDrawn="1">
          <p15:clr>
            <a:srgbClr val="A4A3A4"/>
          </p15:clr>
        </p15:guide>
        <p15:guide id="7" pos="6450" userDrawn="1">
          <p15:clr>
            <a:srgbClr val="A4A3A4"/>
          </p15:clr>
        </p15:guide>
        <p15:guide id="8" orient="horz" pos="65" userDrawn="1">
          <p15:clr>
            <a:srgbClr val="A4A3A4"/>
          </p15:clr>
        </p15:guide>
        <p15:guide id="9" orient="horz" pos="542" userDrawn="1">
          <p15:clr>
            <a:srgbClr val="A4A3A4"/>
          </p15:clr>
        </p15:guide>
        <p15:guide id="10" orient="horz" pos="1267" userDrawn="1">
          <p15:clr>
            <a:srgbClr val="A4A3A4"/>
          </p15:clr>
        </p15:guide>
        <p15:guide id="12" orient="horz" pos="4125" userDrawn="1">
          <p15:clr>
            <a:srgbClr val="A4A3A4"/>
          </p15:clr>
        </p15:guide>
        <p15:guide id="13" orient="horz" pos="905" userDrawn="1">
          <p15:clr>
            <a:srgbClr val="A4A3A4"/>
          </p15:clr>
        </p15:guide>
        <p15:guide id="14" pos="394" userDrawn="1">
          <p15:clr>
            <a:srgbClr val="A4A3A4"/>
          </p15:clr>
        </p15:guide>
        <p15:guide id="15" pos="6291" userDrawn="1">
          <p15:clr>
            <a:srgbClr val="A4A3A4"/>
          </p15:clr>
        </p15:guide>
        <p15:guide id="16" pos="4390">
          <p15:clr>
            <a:srgbClr val="A4A3A4"/>
          </p15:clr>
        </p15:guide>
        <p15:guide id="17" orient="horz" pos="2668">
          <p15:clr>
            <a:srgbClr val="A4A3A4"/>
          </p15:clr>
        </p15:guide>
        <p15:guide id="18" orient="horz" pos="1380">
          <p15:clr>
            <a:srgbClr val="A4A3A4"/>
          </p15:clr>
        </p15:guide>
        <p15:guide id="19" pos="714">
          <p15:clr>
            <a:srgbClr val="A4A3A4"/>
          </p15:clr>
        </p15:guide>
        <p15:guide id="20" pos="303">
          <p15:clr>
            <a:srgbClr val="A4A3A4"/>
          </p15:clr>
        </p15:guide>
        <p15:guide id="21" orient="horz" pos="2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FC"/>
    <a:srgbClr val="2E75B6"/>
    <a:srgbClr val="4DBEA8"/>
    <a:srgbClr val="D6DCE5"/>
    <a:srgbClr val="462052"/>
    <a:srgbClr val="103B62"/>
    <a:srgbClr val="8497B0"/>
    <a:srgbClr val="3059A2"/>
    <a:srgbClr val="357FC2"/>
    <a:srgbClr val="32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11C48-7DE7-4F19-B2E6-33313B4989FE}" v="50" dt="2020-12-16T22:24:48.108"/>
    <p1510:client id="{6A632F25-3A2C-4FD2-96C1-D2F31FCE917C}" v="2356" dt="2020-12-16T22:21:53.629"/>
    <p1510:client id="{6E11C49B-86B6-4ADC-9551-52589557C6B5}" v="16" dt="2020-12-16T21:26:59.143"/>
    <p1510:client id="{BCDD6C31-EA02-44BB-8D5B-02AD0B5C4DEB}" v="62" dt="2020-12-16T22:29:20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52" y="102"/>
      </p:cViewPr>
      <p:guideLst>
        <p:guide orient="horz" pos="2288"/>
        <p:guide pos="3275"/>
        <p:guide pos="553"/>
        <p:guide pos="5996"/>
        <p:guide orient="horz" pos="383"/>
        <p:guide pos="99"/>
        <p:guide pos="6450"/>
        <p:guide orient="horz" pos="65"/>
        <p:guide orient="horz" pos="542"/>
        <p:guide orient="horz" pos="1267"/>
        <p:guide orient="horz" pos="4125"/>
        <p:guide orient="horz" pos="905"/>
        <p:guide pos="394"/>
        <p:guide pos="6291"/>
        <p:guide pos="4390"/>
        <p:guide orient="horz" pos="2668"/>
        <p:guide orient="horz" pos="1380"/>
        <p:guide pos="714"/>
        <p:guide pos="303"/>
        <p:guide orient="horz" pos="2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0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정" userId="347e91e941b38441" providerId="Windows Live" clId="Web-{BCDD6C31-EA02-44BB-8D5B-02AD0B5C4DEB}"/>
    <pc:docChg chg="modSld">
      <pc:chgData name="박 현정" userId="347e91e941b38441" providerId="Windows Live" clId="Web-{BCDD6C31-EA02-44BB-8D5B-02AD0B5C4DEB}" dt="2020-12-16T22:29:17.080" v="43"/>
      <pc:docMkLst>
        <pc:docMk/>
      </pc:docMkLst>
      <pc:sldChg chg="modSp">
        <pc:chgData name="박 현정" userId="347e91e941b38441" providerId="Windows Live" clId="Web-{BCDD6C31-EA02-44BB-8D5B-02AD0B5C4DEB}" dt="2020-12-16T22:29:17.080" v="43"/>
        <pc:sldMkLst>
          <pc:docMk/>
          <pc:sldMk cId="2302770246" sldId="640"/>
        </pc:sldMkLst>
        <pc:graphicFrameChg chg="mod modGraphic">
          <ac:chgData name="박 현정" userId="347e91e941b38441" providerId="Windows Live" clId="Web-{BCDD6C31-EA02-44BB-8D5B-02AD0B5C4DEB}" dt="2020-12-16T22:29:17.080" v="43"/>
          <ac:graphicFrameMkLst>
            <pc:docMk/>
            <pc:sldMk cId="2302770246" sldId="640"/>
            <ac:graphicFrameMk id="7" creationId="{00000000-0000-0000-0000-000000000000}"/>
          </ac:graphicFrameMkLst>
        </pc:graphicFrameChg>
      </pc:sldChg>
      <pc:sldChg chg="modSp">
        <pc:chgData name="박 현정" userId="347e91e941b38441" providerId="Windows Live" clId="Web-{BCDD6C31-EA02-44BB-8D5B-02AD0B5C4DEB}" dt="2020-12-16T22:25:47.043" v="32"/>
        <pc:sldMkLst>
          <pc:docMk/>
          <pc:sldMk cId="2582103385" sldId="641"/>
        </pc:sldMkLst>
        <pc:graphicFrameChg chg="mod modGraphic">
          <ac:chgData name="박 현정" userId="347e91e941b38441" providerId="Windows Live" clId="Web-{BCDD6C31-EA02-44BB-8D5B-02AD0B5C4DEB}" dt="2020-12-16T22:25:47.043" v="32"/>
          <ac:graphicFrameMkLst>
            <pc:docMk/>
            <pc:sldMk cId="2582103385" sldId="641"/>
            <ac:graphicFrameMk id="17" creationId="{00000000-0000-0000-0000-000000000000}"/>
          </ac:graphicFrameMkLst>
        </pc:graphicFrameChg>
      </pc:sldChg>
      <pc:sldChg chg="modSp">
        <pc:chgData name="박 현정" userId="347e91e941b38441" providerId="Windows Live" clId="Web-{BCDD6C31-EA02-44BB-8D5B-02AD0B5C4DEB}" dt="2020-12-16T22:26:03.653" v="39"/>
        <pc:sldMkLst>
          <pc:docMk/>
          <pc:sldMk cId="1083531005" sldId="642"/>
        </pc:sldMkLst>
        <pc:graphicFrameChg chg="mod modGraphic">
          <ac:chgData name="박 현정" userId="347e91e941b38441" providerId="Windows Live" clId="Web-{BCDD6C31-EA02-44BB-8D5B-02AD0B5C4DEB}" dt="2020-12-16T22:26:03.653" v="39"/>
          <ac:graphicFrameMkLst>
            <pc:docMk/>
            <pc:sldMk cId="1083531005" sldId="642"/>
            <ac:graphicFrameMk id="17" creationId="{00000000-0000-0000-0000-000000000000}"/>
          </ac:graphicFrameMkLst>
        </pc:graphicFrameChg>
      </pc:sldChg>
    </pc:docChg>
  </pc:docChgLst>
  <pc:docChgLst>
    <pc:chgData name="박 현정" userId="347e91e941b38441" providerId="Windows Live" clId="Web-{00B11C48-7DE7-4F19-B2E6-33313B4989FE}"/>
    <pc:docChg chg="modSld">
      <pc:chgData name="박 현정" userId="347e91e941b38441" providerId="Windows Live" clId="Web-{00B11C48-7DE7-4F19-B2E6-33313B4989FE}" dt="2020-12-16T22:24:25.606" v="37"/>
      <pc:docMkLst>
        <pc:docMk/>
      </pc:docMkLst>
      <pc:sldChg chg="modSp">
        <pc:chgData name="박 현정" userId="347e91e941b38441" providerId="Windows Live" clId="Web-{00B11C48-7DE7-4F19-B2E6-33313B4989FE}" dt="2020-12-16T22:24:25.606" v="37"/>
        <pc:sldMkLst>
          <pc:docMk/>
          <pc:sldMk cId="2582103385" sldId="641"/>
        </pc:sldMkLst>
        <pc:graphicFrameChg chg="mod modGraphic">
          <ac:chgData name="박 현정" userId="347e91e941b38441" providerId="Windows Live" clId="Web-{00B11C48-7DE7-4F19-B2E6-33313B4989FE}" dt="2020-12-16T22:24:25.606" v="37"/>
          <ac:graphicFrameMkLst>
            <pc:docMk/>
            <pc:sldMk cId="2582103385" sldId="641"/>
            <ac:graphicFrameMk id="17" creationId="{00000000-0000-0000-0000-000000000000}"/>
          </ac:graphicFrameMkLst>
        </pc:graphicFrameChg>
      </pc:sldChg>
      <pc:sldChg chg="modSp">
        <pc:chgData name="박 현정" userId="347e91e941b38441" providerId="Windows Live" clId="Web-{00B11C48-7DE7-4F19-B2E6-33313B4989FE}" dt="2020-12-16T22:23:59.668" v="35"/>
        <pc:sldMkLst>
          <pc:docMk/>
          <pc:sldMk cId="1083531005" sldId="642"/>
        </pc:sldMkLst>
        <pc:graphicFrameChg chg="mod modGraphic">
          <ac:chgData name="박 현정" userId="347e91e941b38441" providerId="Windows Live" clId="Web-{00B11C48-7DE7-4F19-B2E6-33313B4989FE}" dt="2020-12-16T22:23:59.668" v="35"/>
          <ac:graphicFrameMkLst>
            <pc:docMk/>
            <pc:sldMk cId="1083531005" sldId="642"/>
            <ac:graphicFrameMk id="17" creationId="{00000000-0000-0000-0000-000000000000}"/>
          </ac:graphicFrameMkLst>
        </pc:graphicFrameChg>
      </pc:sldChg>
    </pc:docChg>
  </pc:docChgLst>
  <pc:docChgLst>
    <pc:chgData name="박 현정" userId="347e91e941b38441" providerId="Windows Live" clId="Web-{6A632F25-3A2C-4FD2-96C1-D2F31FCE917C}"/>
    <pc:docChg chg="modSld">
      <pc:chgData name="박 현정" userId="347e91e941b38441" providerId="Windows Live" clId="Web-{6A632F25-3A2C-4FD2-96C1-D2F31FCE917C}" dt="2020-12-16T22:21:49.488" v="2163"/>
      <pc:docMkLst>
        <pc:docMk/>
      </pc:docMkLst>
      <pc:sldChg chg="modSp">
        <pc:chgData name="박 현정" userId="347e91e941b38441" providerId="Windows Live" clId="Web-{6A632F25-3A2C-4FD2-96C1-D2F31FCE917C}" dt="2020-12-16T22:21:49.488" v="2163"/>
        <pc:sldMkLst>
          <pc:docMk/>
          <pc:sldMk cId="2302770246" sldId="640"/>
        </pc:sldMkLst>
        <pc:graphicFrameChg chg="mod modGraphic">
          <ac:chgData name="박 현정" userId="347e91e941b38441" providerId="Windows Live" clId="Web-{6A632F25-3A2C-4FD2-96C1-D2F31FCE917C}" dt="2020-12-16T21:55:29.384" v="1649"/>
          <ac:graphicFrameMkLst>
            <pc:docMk/>
            <pc:sldMk cId="2302770246" sldId="640"/>
            <ac:graphicFrameMk id="7" creationId="{00000000-0000-0000-0000-000000000000}"/>
          </ac:graphicFrameMkLst>
        </pc:graphicFrameChg>
        <pc:graphicFrameChg chg="mod modGraphic">
          <ac:chgData name="박 현정" userId="347e91e941b38441" providerId="Windows Live" clId="Web-{6A632F25-3A2C-4FD2-96C1-D2F31FCE917C}" dt="2020-12-16T21:52:49.974" v="1452"/>
          <ac:graphicFrameMkLst>
            <pc:docMk/>
            <pc:sldMk cId="2302770246" sldId="640"/>
            <ac:graphicFrameMk id="14" creationId="{00000000-0000-0000-0000-000000000000}"/>
          </ac:graphicFrameMkLst>
        </pc:graphicFrameChg>
        <pc:graphicFrameChg chg="mod modGraphic">
          <ac:chgData name="박 현정" userId="347e91e941b38441" providerId="Windows Live" clId="Web-{6A632F25-3A2C-4FD2-96C1-D2F31FCE917C}" dt="2020-12-16T22:21:49.488" v="2163"/>
          <ac:graphicFrameMkLst>
            <pc:docMk/>
            <pc:sldMk cId="2302770246" sldId="640"/>
            <ac:graphicFrameMk id="17" creationId="{00000000-0000-0000-0000-000000000000}"/>
          </ac:graphicFrameMkLst>
        </pc:graphicFrameChg>
      </pc:sldChg>
      <pc:sldChg chg="modSp">
        <pc:chgData name="박 현정" userId="347e91e941b38441" providerId="Windows Live" clId="Web-{6A632F25-3A2C-4FD2-96C1-D2F31FCE917C}" dt="2020-12-16T22:18:55.875" v="2078"/>
        <pc:sldMkLst>
          <pc:docMk/>
          <pc:sldMk cId="2582103385" sldId="641"/>
        </pc:sldMkLst>
        <pc:spChg chg="mod">
          <ac:chgData name="박 현정" userId="347e91e941b38441" providerId="Windows Live" clId="Web-{6A632F25-3A2C-4FD2-96C1-D2F31FCE917C}" dt="2020-12-16T21:54:32.867" v="1470" actId="20577"/>
          <ac:spMkLst>
            <pc:docMk/>
            <pc:sldMk cId="2582103385" sldId="641"/>
            <ac:spMk id="9" creationId="{00000000-0000-0000-0000-000000000000}"/>
          </ac:spMkLst>
        </pc:spChg>
        <pc:spChg chg="mod">
          <ac:chgData name="박 현정" userId="347e91e941b38441" providerId="Windows Live" clId="Web-{6A632F25-3A2C-4FD2-96C1-D2F31FCE917C}" dt="2020-12-16T22:00:53.709" v="1734" actId="1076"/>
          <ac:spMkLst>
            <pc:docMk/>
            <pc:sldMk cId="2582103385" sldId="641"/>
            <ac:spMk id="11" creationId="{00000000-0000-0000-0000-000000000000}"/>
          </ac:spMkLst>
        </pc:spChg>
        <pc:graphicFrameChg chg="mod modGraphic">
          <ac:chgData name="박 현정" userId="347e91e941b38441" providerId="Windows Live" clId="Web-{6A632F25-3A2C-4FD2-96C1-D2F31FCE917C}" dt="2020-12-16T22:18:55.875" v="2078"/>
          <ac:graphicFrameMkLst>
            <pc:docMk/>
            <pc:sldMk cId="2582103385" sldId="641"/>
            <ac:graphicFrameMk id="17" creationId="{00000000-0000-0000-0000-000000000000}"/>
          </ac:graphicFrameMkLst>
        </pc:graphicFrameChg>
      </pc:sldChg>
      <pc:sldChg chg="modSp">
        <pc:chgData name="박 현정" userId="347e91e941b38441" providerId="Windows Live" clId="Web-{6A632F25-3A2C-4FD2-96C1-D2F31FCE917C}" dt="2020-12-16T22:19:17.157" v="2079"/>
        <pc:sldMkLst>
          <pc:docMk/>
          <pc:sldMk cId="1083531005" sldId="642"/>
        </pc:sldMkLst>
        <pc:spChg chg="mod">
          <ac:chgData name="박 현정" userId="347e91e941b38441" providerId="Windows Live" clId="Web-{6A632F25-3A2C-4FD2-96C1-D2F31FCE917C}" dt="2020-12-16T21:54:37.821" v="1475" actId="20577"/>
          <ac:spMkLst>
            <pc:docMk/>
            <pc:sldMk cId="1083531005" sldId="642"/>
            <ac:spMk id="9" creationId="{00000000-0000-0000-0000-000000000000}"/>
          </ac:spMkLst>
        </pc:spChg>
        <pc:graphicFrameChg chg="mod modGraphic">
          <ac:chgData name="박 현정" userId="347e91e941b38441" providerId="Windows Live" clId="Web-{6A632F25-3A2C-4FD2-96C1-D2F31FCE917C}" dt="2020-12-16T22:19:17.157" v="2079"/>
          <ac:graphicFrameMkLst>
            <pc:docMk/>
            <pc:sldMk cId="1083531005" sldId="642"/>
            <ac:graphicFrameMk id="17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869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r">
              <a:defRPr sz="1200"/>
            </a:lvl1pPr>
          </a:lstStyle>
          <a:p>
            <a:fld id="{2289B28C-1B7C-454B-95A9-C00C1ECF06BE}" type="datetimeFigureOut">
              <a:rPr lang="ko-KR" altLang="en-US" smtClean="0"/>
              <a:pPr/>
              <a:t>2025-07-19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8692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r">
              <a:defRPr sz="1200"/>
            </a:lvl1pPr>
          </a:lstStyle>
          <a:p>
            <a:fld id="{DBD9BFF2-DC01-4500-B544-B02E1BD9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6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869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r">
              <a:defRPr sz="1200"/>
            </a:lvl1pPr>
          </a:lstStyle>
          <a:p>
            <a:fld id="{5D94E3BD-84E9-4667-9AAE-9C9DCD8A6648}" type="datetimeFigureOut">
              <a:rPr lang="ko-KR" altLang="en-US" smtClean="0"/>
              <a:pPr/>
              <a:t>2025-07-19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1241425"/>
            <a:ext cx="4800600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7" tIns="46109" rIns="92217" bIns="4610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07"/>
            <a:ext cx="5445760" cy="3913614"/>
          </a:xfrm>
          <a:prstGeom prst="rect">
            <a:avLst/>
          </a:prstGeom>
        </p:spPr>
        <p:txBody>
          <a:bodyPr vert="horz" lIns="92217" tIns="46109" rIns="92217" bIns="4610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8692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r">
              <a:defRPr sz="1200"/>
            </a:lvl1pPr>
          </a:lstStyle>
          <a:p>
            <a:fld id="{608F1132-8D4D-40D2-A4C3-ABA707650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9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0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38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08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77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46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15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85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53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1132-8D4D-40D2-A4C3-ABA7076503A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0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1132-8D4D-40D2-A4C3-ABA7076503A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4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화면_글머리 기호 기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0"/>
          <p:cNvSpPr>
            <a:spLocks noChangeArrowheads="1"/>
          </p:cNvSpPr>
          <p:nvPr userDrawn="1"/>
        </p:nvSpPr>
        <p:spPr bwMode="auto">
          <a:xfrm>
            <a:off x="4728139" y="6933766"/>
            <a:ext cx="934433" cy="24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510" tIns="45754" rIns="91510" bIns="45754">
            <a:spAutoFit/>
          </a:bodyPr>
          <a:lstStyle/>
          <a:p>
            <a:pPr algn="ctr" eaLnBrk="1" latinLnBrk="1" hangingPunct="1">
              <a:spcBef>
                <a:spcPct val="0"/>
              </a:spcBef>
              <a:defRPr/>
            </a:pPr>
            <a:fld id="{A6E0D66C-B769-4AFD-86E0-5585B547057D}" type="slidenum"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spcBef>
                  <a:spcPct val="0"/>
                </a:spcBef>
                <a:defRPr/>
              </a:pPr>
              <a:t>‹#›</a:t>
            </a:fld>
            <a:endParaRPr lang="en-US" altLang="ko-KR" sz="10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0" y="553996"/>
            <a:ext cx="10396538" cy="60385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553996"/>
            <a:ext cx="6480000" cy="60385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22908" y="553996"/>
            <a:ext cx="1800000" cy="60385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4949" y="89031"/>
            <a:ext cx="7838688" cy="4247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>
              <a:buFont typeface="+mj-lt"/>
              <a:buNone/>
              <a:defRPr sz="2400" b="1">
                <a:solidFill>
                  <a:srgbClr val="5B4A6E"/>
                </a:solidFill>
                <a:latin typeface="+mn-ea"/>
                <a:ea typeface="+mn-ea"/>
              </a:defRPr>
            </a:lvl1pPr>
          </a:lstStyle>
          <a:p>
            <a:r>
              <a:rPr lang="en-US"/>
              <a:t>01 Title</a:t>
            </a:r>
          </a:p>
        </p:txBody>
      </p:sp>
    </p:spTree>
    <p:extLst>
      <p:ext uri="{BB962C8B-B14F-4D97-AF65-F5344CB8AC3E}">
        <p14:creationId xmlns:p14="http://schemas.microsoft.com/office/powerpoint/2010/main" val="24233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764" y="386766"/>
            <a:ext cx="8967014" cy="1404115"/>
          </a:xfrm>
          <a:prstGeom prst="rect">
            <a:avLst/>
          </a:prstGeom>
        </p:spPr>
        <p:txBody>
          <a:bodyPr vert="horz" lIns="91414" tIns="45707" rIns="91414" bIns="45707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764" y="1933811"/>
            <a:ext cx="8967014" cy="4609195"/>
          </a:xfrm>
          <a:prstGeom prst="rect">
            <a:avLst/>
          </a:prstGeom>
        </p:spPr>
        <p:txBody>
          <a:bodyPr vert="horz" lIns="91414" tIns="45707" rIns="91414" bIns="4570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764" y="6733024"/>
            <a:ext cx="2339221" cy="386762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7B2D3D18-F8EC-4A3E-8AA3-B6814CA6FCB7}" type="datetimeFigureOut">
              <a:rPr lang="ko-KR" altLang="en-US" smtClean="0"/>
              <a:pPr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855" y="6733024"/>
            <a:ext cx="3508832" cy="386762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2557" y="6733024"/>
            <a:ext cx="2339221" cy="386762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9E2840F-FCC9-4187-8F58-8B93D98D7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2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68347" rtl="0" eaLnBrk="1" latinLnBrk="1" hangingPunct="1">
        <a:lnSpc>
          <a:spcPct val="90000"/>
        </a:lnSpc>
        <a:spcBef>
          <a:spcPct val="0"/>
        </a:spcBef>
        <a:buNone/>
        <a:defRPr sz="47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42088" indent="-242088" algn="l" defTabSz="968347" rtl="0" eaLnBrk="1" latinLnBrk="1" hangingPunct="1">
        <a:lnSpc>
          <a:spcPct val="90000"/>
        </a:lnSpc>
        <a:spcBef>
          <a:spcPts val="105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ea"/>
          <a:ea typeface="+mn-ea"/>
          <a:cs typeface="+mn-cs"/>
        </a:defRPr>
      </a:lvl1pPr>
      <a:lvl2pPr marL="726260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ea"/>
          <a:ea typeface="+mn-ea"/>
          <a:cs typeface="+mn-cs"/>
        </a:defRPr>
      </a:lvl2pPr>
      <a:lvl3pPr marL="1210433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ea"/>
          <a:ea typeface="+mn-ea"/>
          <a:cs typeface="+mn-cs"/>
        </a:defRPr>
      </a:lvl3pPr>
      <a:lvl4pPr marL="1694608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ea"/>
          <a:ea typeface="+mn-ea"/>
          <a:cs typeface="+mn-cs"/>
        </a:defRPr>
      </a:lvl4pPr>
      <a:lvl5pPr marL="2178780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ea"/>
          <a:ea typeface="+mn-ea"/>
          <a:cs typeface="+mn-cs"/>
        </a:defRPr>
      </a:lvl5pPr>
      <a:lvl6pPr marL="2662954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47128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31300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115475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4173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47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2520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6693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0868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5041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9214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3388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377860" y="750894"/>
            <a:ext cx="9842145" cy="25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2156" indent="-324000" algn="l" defTabSz="968347" rtl="0" eaLnBrk="1" latinLnBrk="1" hangingPunct="1">
              <a:lnSpc>
                <a:spcPct val="90000"/>
              </a:lnSpc>
              <a:spcBef>
                <a:spcPts val="1058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■"/>
              <a:defRPr sz="1800" b="1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26468" indent="-324000" algn="l" defTabSz="968347" rtl="0" eaLnBrk="1" latinLnBrk="1" hangingPunct="1">
              <a:lnSpc>
                <a:spcPct val="90000"/>
              </a:lnSpc>
              <a:spcBef>
                <a:spcPts val="700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□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4374" indent="-285750" algn="l" defTabSz="968347" rtl="0" eaLnBrk="1" latinLnBrk="1" hangingPunct="1">
              <a:lnSpc>
                <a:spcPct val="90000"/>
              </a:lnSpc>
              <a:spcBef>
                <a:spcPts val="700"/>
              </a:spcBef>
              <a:buClr>
                <a:srgbClr val="68557D"/>
              </a:buClr>
              <a:buSzPct val="80000"/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+mn-ea"/>
                <a:ea typeface="+mn-ea"/>
                <a:cs typeface="Segoe UI Semilight" panose="020B0402040204020203" pitchFamily="34" charset="0"/>
              </a:defRPr>
            </a:lvl3pPr>
            <a:lvl4pPr marL="1624386" indent="-171450" algn="l" defTabSz="968347" rtl="0" eaLnBrk="1" latinLnBrk="1" hangingPunct="1">
              <a:lnSpc>
                <a:spcPct val="90000"/>
              </a:lnSpc>
              <a:spcBef>
                <a:spcPts val="800"/>
              </a:spcBef>
              <a:buClr>
                <a:srgbClr val="68557D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ea"/>
                <a:ea typeface="+mn-ea"/>
                <a:cs typeface="Segoe UI Semilight" panose="020B0402040204020203" pitchFamily="34" charset="0"/>
              </a:defRPr>
            </a:lvl4pPr>
            <a:lvl5pPr marL="2108698" indent="-171450" algn="l" defTabSz="968347" rtl="0" eaLnBrk="1" latinLnBrk="1" hangingPunct="1">
              <a:lnSpc>
                <a:spcPct val="90000"/>
              </a:lnSpc>
              <a:spcBef>
                <a:spcPts val="900"/>
              </a:spcBef>
              <a:buClr>
                <a:srgbClr val="CBC1D5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ea"/>
                <a:ea typeface="+mn-ea"/>
                <a:cs typeface="Segoe UI Semilight" panose="020B0402040204020203" pitchFamily="34" charset="0"/>
              </a:defRPr>
            </a:lvl5pPr>
            <a:lvl6pPr marL="2662954" indent="-242088" algn="l" defTabSz="968347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7128" indent="-242088" algn="l" defTabSz="968347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1300" indent="-242088" algn="l" defTabSz="968347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5475" indent="-242088" algn="l" defTabSz="968347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나눔스퀘어" panose="020B0600000101010101" pitchFamily="50" charset="-127"/>
              <a:buChar char="□"/>
            </a:pPr>
            <a:r>
              <a:rPr lang="ko-KR" altLang="en-US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인적 사항</a:t>
            </a:r>
            <a:endParaRPr lang="en-US" altLang="ko-KR" sz="14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1895" y="89031"/>
            <a:ext cx="10048109" cy="42473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Personal Profile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박 현 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Tahom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39189"/>
              </p:ext>
            </p:extLst>
          </p:nvPr>
        </p:nvGraphicFramePr>
        <p:xfrm>
          <a:off x="1798982" y="1033560"/>
          <a:ext cx="8337223" cy="1645920"/>
        </p:xfrm>
        <a:graphic>
          <a:graphicData uri="http://schemas.openxmlformats.org/drawingml/2006/table">
            <a:tbl>
              <a:tblPr/>
              <a:tblGrid>
                <a:gridCol w="138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 현 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부장</a:t>
                      </a:r>
                      <a:endParaRPr lang="ko-KR" altLang="en-US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생년월일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1977.04.11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 서 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경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  </a:t>
                      </a:r>
                      <a:r>
                        <a:rPr lang="en-US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력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ko-KR" alt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기술등급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</a:t>
                      </a:r>
                      <a:r>
                        <a:rPr lang="en-US" alt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00" b="1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락</a:t>
                      </a:r>
                      <a:r>
                        <a:rPr lang="en-US" alt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010-2934-0302</a:t>
                      </a:r>
                      <a:endParaRPr lang="ko-KR" altLang="en-US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최종학력</a:t>
                      </a:r>
                      <a:r>
                        <a:rPr lang="en-US" alt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전공</a:t>
                      </a:r>
                      <a:r>
                        <a:rPr lang="en-US" alt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울산대학교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컴퓨터공학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역량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설계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</a:t>
                      </a:r>
                      <a:r>
                        <a:rPr lang="en-US" alt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</a:t>
                      </a:r>
                      <a:endParaRPr lang="ko-KR" altLang="en-US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자격증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취득일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정보처리기사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(2002.10.07)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자격증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취득일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SCJP(2003.01)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포상이력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기관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포상이력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기관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alt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17990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 txBox="1">
            <a:spLocks/>
          </p:cNvSpPr>
          <p:nvPr/>
        </p:nvSpPr>
        <p:spPr>
          <a:xfrm>
            <a:off x="377860" y="2819717"/>
            <a:ext cx="9842146" cy="25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85750" indent="-285750" defTabSz="968347">
              <a:lnSpc>
                <a:spcPct val="90000"/>
              </a:lnSpc>
              <a:spcBef>
                <a:spcPts val="1058"/>
              </a:spcBef>
              <a:buClr>
                <a:srgbClr val="59318C"/>
              </a:buClr>
              <a:buSzPct val="80000"/>
              <a:buFont typeface="나눔스퀘어" panose="020B0600000101010101" pitchFamily="50" charset="-127"/>
              <a:buChar char="□"/>
              <a:defRPr sz="1400" b="1" baseline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726468" indent="-324000" defTabSz="968347">
              <a:lnSpc>
                <a:spcPct val="90000"/>
              </a:lnSpc>
              <a:spcBef>
                <a:spcPts val="700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□"/>
              <a:defRPr sz="1600" b="1">
                <a:latin typeface="+mn-ea"/>
              </a:defRPr>
            </a:lvl2pPr>
            <a:lvl3pPr marL="1254374" indent="-285750" defTabSz="968347">
              <a:lnSpc>
                <a:spcPct val="90000"/>
              </a:lnSpc>
              <a:spcBef>
                <a:spcPts val="700"/>
              </a:spcBef>
              <a:buClr>
                <a:srgbClr val="68557D"/>
              </a:buClr>
              <a:buSzPct val="80000"/>
              <a:buFont typeface="Wingdings" panose="05000000000000000000" pitchFamily="2" charset="2"/>
              <a:buChar char="u"/>
              <a:defRPr sz="1400">
                <a:latin typeface="+mn-ea"/>
                <a:cs typeface="Segoe UI Semilight" panose="020B0402040204020203" pitchFamily="34" charset="0"/>
              </a:defRPr>
            </a:lvl3pPr>
            <a:lvl4pPr marL="1624386" indent="-171450" defTabSz="968347">
              <a:lnSpc>
                <a:spcPct val="90000"/>
              </a:lnSpc>
              <a:spcBef>
                <a:spcPts val="800"/>
              </a:spcBef>
              <a:buClr>
                <a:srgbClr val="68557D"/>
              </a:buClr>
              <a:buFont typeface="Wingdings" panose="05000000000000000000" pitchFamily="2" charset="2"/>
              <a:buChar char="§"/>
              <a:defRPr sz="1200">
                <a:latin typeface="+mn-ea"/>
                <a:cs typeface="Segoe UI Semilight" panose="020B0402040204020203" pitchFamily="34" charset="0"/>
              </a:defRPr>
            </a:lvl4pPr>
            <a:lvl5pPr marL="2108698" indent="-171450" defTabSz="968347">
              <a:lnSpc>
                <a:spcPct val="90000"/>
              </a:lnSpc>
              <a:spcBef>
                <a:spcPts val="900"/>
              </a:spcBef>
              <a:buClr>
                <a:srgbClr val="CBC1D5"/>
              </a:buClr>
              <a:buFont typeface="Arial" panose="020B0604020202020204" pitchFamily="34" charset="0"/>
              <a:buChar char="•"/>
              <a:defRPr sz="1000">
                <a:latin typeface="+mn-ea"/>
                <a:cs typeface="Segoe UI Semilight" panose="020B0402040204020203" pitchFamily="34" charset="0"/>
              </a:defRPr>
            </a:lvl5pPr>
            <a:lvl6pPr marL="2662954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6pPr>
            <a:lvl7pPr marL="3147128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7pPr>
            <a:lvl8pPr marL="3631300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8pPr>
            <a:lvl9pPr marL="4115475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경력사항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996"/>
              </p:ext>
            </p:extLst>
          </p:nvPr>
        </p:nvGraphicFramePr>
        <p:xfrm>
          <a:off x="376766" y="3090805"/>
          <a:ext cx="9748403" cy="2583546"/>
        </p:xfrm>
        <a:graphic>
          <a:graphicData uri="http://schemas.openxmlformats.org/drawingml/2006/table">
            <a:tbl>
              <a:tblPr/>
              <a:tblGrid>
                <a:gridCol w="14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3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19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Personal History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Range of Experience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회사명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담당 업무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93663" lvl="0" indent="-93663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altLang="en-US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</a:t>
                      </a:r>
                      <a:r>
                        <a:rPr lang="en-US" altLang="ko-KR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설계</a:t>
                      </a:r>
                      <a:r>
                        <a:rPr lang="en-US" altLang="ko-KR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93345" marR="0" lvl="0" indent="-93345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Java , Web</a:t>
                      </a:r>
                      <a:endParaRPr lang="en-US" altLang="ko-KR" sz="1000" kern="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93345" marR="0" lvl="0" indent="-93345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Oracle/</a:t>
                      </a:r>
                      <a:r>
                        <a:rPr lang="en-US" altLang="ko-KR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DB2 / Tibero</a:t>
                      </a:r>
                    </a:p>
                    <a:p>
                      <a:pPr marL="93345" marR="0" lvl="0" indent="-93345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</a:pPr>
                      <a:r>
                        <a:rPr lang="en-US" altLang="ko-KR" sz="1000" kern="10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Nexacro</a:t>
                      </a:r>
                      <a:r>
                        <a:rPr lang="en-US" altLang="ko-KR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DHTMLX, Smart Suite, Miplatform, </a:t>
                      </a:r>
                      <a:r>
                        <a:rPr lang="en-US" altLang="ko-KR" sz="1000" kern="10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Trustform</a:t>
                      </a:r>
                      <a:endParaRPr lang="en-US" altLang="ko-KR" sz="1000" kern="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93663" marR="0" lvl="0" indent="-93663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/>
                        <a:defRPr/>
                      </a:pP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시크릿코드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2024.02 ~ 2025.07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현재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식수관리시스템 운영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41709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크리스피드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2022.02 ~ 2023.12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차장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8614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오즈넷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2021.02 ~ 2021.08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59544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모은정보기술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2018.02 ~ 2021.01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크리스피드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2017.06 ~ 2018.04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차장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설계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㈜펩시스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2007.02 ~ 2017.03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차장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아이티엔씨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2005.06</a:t>
                      </a:r>
                      <a:r>
                        <a:rPr lang="en-US" altLang="ko-KR" sz="10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~ 2007.02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대리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93663" lvl="0" indent="-93663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endParaRPr lang="ko-KR" sz="1000" kern="100"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92983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매직아이티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2001.05 ~ 2002.08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사원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endParaRPr lang="ko-KR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93663" marR="0" lvl="0" indent="-93663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/>
                        <a:defRPr/>
                      </a:pPr>
                      <a:endParaRPr lang="en-US" alt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86BE21-15A6-40AE-8DFE-2D0AA3903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16774"/>
              </p:ext>
            </p:extLst>
          </p:nvPr>
        </p:nvGraphicFramePr>
        <p:xfrm>
          <a:off x="377861" y="1033561"/>
          <a:ext cx="1387325" cy="1660478"/>
        </p:xfrm>
        <a:graphic>
          <a:graphicData uri="http://schemas.openxmlformats.org/drawingml/2006/table">
            <a:tbl>
              <a:tblPr/>
              <a:tblGrid>
                <a:gridCol w="1387325">
                  <a:extLst>
                    <a:ext uri="{9D8B030D-6E8A-4147-A177-3AD203B41FA5}">
                      <a16:colId xmlns:a16="http://schemas.microsoft.com/office/drawing/2014/main" val="403527721"/>
                    </a:ext>
                  </a:extLst>
                </a:gridCol>
              </a:tblGrid>
              <a:tr h="1660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7125"/>
                  </a:ext>
                </a:extLst>
              </a:tr>
            </a:tbl>
          </a:graphicData>
        </a:graphic>
      </p:graphicFrame>
      <p:pic>
        <p:nvPicPr>
          <p:cNvPr id="10" name="image1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8" y="1061220"/>
            <a:ext cx="1320411" cy="160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77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1896" y="89031"/>
            <a:ext cx="8082204" cy="424732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Personal Profile –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박 현 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Tahom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95719"/>
              </p:ext>
            </p:extLst>
          </p:nvPr>
        </p:nvGraphicFramePr>
        <p:xfrm>
          <a:off x="139665" y="1283053"/>
          <a:ext cx="10121190" cy="6018578"/>
        </p:xfrm>
        <a:graphic>
          <a:graphicData uri="http://schemas.openxmlformats.org/drawingml/2006/table">
            <a:tbl>
              <a:tblPr/>
              <a:tblGrid>
                <a:gridCol w="83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3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7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7879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프로젝트</a:t>
                      </a:r>
                      <a:r>
                        <a:rPr lang="en-US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/>
                      </a:r>
                      <a:br>
                        <a:rPr lang="en-US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</a:b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기간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프로젝트 명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프로젝트 개요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고객사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역할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참여업무</a:t>
                      </a:r>
                      <a:r>
                        <a:rPr lang="en-US" altLang="ko-KR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상세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개발환경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적용 솔루션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err="1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>A</a:t>
                      </a:r>
                      <a:r>
                        <a:rPr lang="ko-KR" altLang="en-US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>/Server</a:t>
                      </a:r>
                      <a:endParaRPr lang="en-US" sz="1000" b="1" kern="100" err="1">
                        <a:effectLst/>
                        <a:latin typeface="Malgun Gothic"/>
                        <a:ea typeface="+mj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언어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>D/B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개발 </a:t>
                      </a:r>
                      <a:r>
                        <a:rPr lang="en-US" altLang="ko-KR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>Tool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2024.02 ~ 2025.07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dirty="0" smtClean="0"/>
                        <a:t>식수관리시스템 운영</a:t>
                      </a:r>
                      <a:endParaRPr lang="ko" altLang="en-US" sz="900" b="0" i="0" u="none" strike="noStrike" noProof="0" dirty="0">
                        <a:effectLst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고객사</a:t>
                      </a:r>
                      <a:r>
                        <a:rPr lang="ko-KR" altLang="en-US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식수관리시스템 운영</a:t>
                      </a:r>
                      <a:endParaRPr lang="ko-KR" altLang="en-US" sz="90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 smtClean="0">
                          <a:effectLst/>
                          <a:latin typeface="+mn-ea"/>
                          <a:ea typeface="+mn-ea"/>
                        </a:rPr>
                        <a:t>현대자동차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 err="1" smtClean="0">
                          <a:effectLst/>
                          <a:latin typeface="+mn-ea"/>
                          <a:ea typeface="+mn-ea"/>
                        </a:rPr>
                        <a:t>운영담당자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kern="100" noProof="0" dirty="0" smtClean="0">
                          <a:effectLst/>
                        </a:rPr>
                        <a:t>자바 웹</a:t>
                      </a:r>
                      <a:r>
                        <a:rPr lang="en-US" altLang="ko-KR" sz="900" b="0" i="0" u="none" strike="noStrike" kern="100" noProof="0" dirty="0" smtClean="0">
                          <a:effectLst/>
                        </a:rPr>
                        <a:t>, </a:t>
                      </a:r>
                      <a:r>
                        <a:rPr lang="ko-KR" altLang="en-US" sz="900" b="0" i="0" u="none" strike="noStrike" kern="100" noProof="0" dirty="0" smtClean="0">
                          <a:effectLst/>
                        </a:rPr>
                        <a:t>모바일</a:t>
                      </a:r>
                      <a:r>
                        <a:rPr lang="en-US" altLang="ko-KR" sz="900" b="0" i="0" u="none" strike="noStrike" kern="100" noProof="0" dirty="0" smtClean="0">
                          <a:effectLst/>
                        </a:rPr>
                        <a:t>(android,</a:t>
                      </a:r>
                      <a:r>
                        <a:rPr lang="en-US" altLang="ko-KR" sz="900" b="0" i="0" u="none" strike="noStrike" kern="100" baseline="0" noProof="0" dirty="0" smtClean="0">
                          <a:effectLst/>
                        </a:rPr>
                        <a:t> </a:t>
                      </a:r>
                      <a:r>
                        <a:rPr lang="en-US" altLang="ko-KR" sz="900" b="0" i="0" u="none" strike="noStrike" kern="100" baseline="0" noProof="0" dirty="0" err="1" smtClean="0">
                          <a:effectLst/>
                        </a:rPr>
                        <a:t>ios</a:t>
                      </a:r>
                      <a:r>
                        <a:rPr lang="en-US" altLang="ko-KR" sz="900" b="0" i="0" u="none" strike="noStrike" kern="100" baseline="0" noProof="0" dirty="0" smtClean="0">
                          <a:effectLst/>
                        </a:rPr>
                        <a:t>) </a:t>
                      </a:r>
                      <a:r>
                        <a:rPr lang="ko-KR" altLang="en-US" sz="900" b="0" i="0" u="none" strike="noStrike" kern="100" baseline="0" noProof="0" dirty="0" smtClean="0">
                          <a:effectLst/>
                        </a:rPr>
                        <a:t>앱</a:t>
                      </a:r>
                      <a:r>
                        <a:rPr lang="en-US" altLang="ko-KR" sz="900" b="0" i="0" u="none" strike="noStrike" kern="100" baseline="0" noProof="0" dirty="0" smtClean="0">
                          <a:effectLst/>
                        </a:rPr>
                        <a:t>, </a:t>
                      </a:r>
                      <a:r>
                        <a:rPr lang="ko-KR" altLang="en-US" sz="900" b="0" i="0" u="none" strike="noStrike" kern="100" baseline="0" noProof="0" dirty="0" smtClean="0">
                          <a:effectLst/>
                        </a:rPr>
                        <a:t>단말기프로그램</a:t>
                      </a:r>
                      <a:r>
                        <a:rPr lang="en-US" altLang="ko-KR" sz="900" b="0" i="0" u="none" strike="noStrike" kern="100" baseline="0" noProof="0" dirty="0" smtClean="0">
                          <a:effectLst/>
                        </a:rPr>
                        <a:t>(</a:t>
                      </a:r>
                      <a:r>
                        <a:rPr lang="ko-KR" altLang="en-US" sz="900" b="0" i="0" u="none" strike="noStrike" kern="100" baseline="0" noProof="0" dirty="0" err="1" smtClean="0">
                          <a:effectLst/>
                        </a:rPr>
                        <a:t>ㅊ</a:t>
                      </a:r>
                      <a:r>
                        <a:rPr lang="en-US" altLang="ko-KR" sz="900" b="0" i="0" u="none" strike="noStrike" kern="100" baseline="0" noProof="0" dirty="0" smtClean="0">
                          <a:effectLst/>
                        </a:rPr>
                        <a:t>#) </a:t>
                      </a:r>
                      <a:r>
                        <a:rPr lang="ko-KR" altLang="en-US" sz="900" b="0" i="0" u="none" strike="noStrike" kern="100" baseline="0" noProof="0" dirty="0" smtClean="0">
                          <a:effectLst/>
                        </a:rPr>
                        <a:t>관리</a:t>
                      </a:r>
                      <a:r>
                        <a:rPr lang="en-US" altLang="ko-KR" sz="900" b="0" i="0" u="none" strike="noStrike" kern="100" baseline="0" noProof="0" dirty="0" smtClean="0">
                          <a:effectLst/>
                        </a:rPr>
                        <a:t>, </a:t>
                      </a:r>
                      <a:r>
                        <a:rPr lang="ko-KR" altLang="en-US" sz="900" b="0" i="0" u="none" strike="noStrike" kern="100" baseline="0" noProof="0" dirty="0" smtClean="0">
                          <a:effectLst/>
                        </a:rPr>
                        <a:t>현장지원</a:t>
                      </a:r>
                      <a:endParaRPr lang="ko" altLang="en-US" sz="900" b="0" i="0" u="none" strike="noStrike" kern="100" noProof="0" dirty="0">
                        <a:effectLst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DhtmlX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Framewrk7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JEUS, </a:t>
                      </a:r>
                      <a:r>
                        <a:rPr lang="en-US" altLang="ko-KR" sz="900" dirty="0" err="1" smtClean="0"/>
                        <a:t>WebtoB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smtClean="0">
                          <a:effectLst/>
                          <a:latin typeface="+mn-ea"/>
                          <a:ea typeface="+mn-ea"/>
                        </a:rPr>
                        <a:t>Android, </a:t>
                      </a:r>
                      <a:r>
                        <a:rPr lang="en-US" altLang="ko-KR" sz="900" kern="100" dirty="0" err="1" smtClean="0"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altLang="ko-KR" sz="900" kern="100" dirty="0" smtClean="0">
                          <a:effectLst/>
                          <a:latin typeface="+mn-ea"/>
                          <a:ea typeface="+mn-ea"/>
                        </a:rPr>
                        <a:t>, c#, java</a:t>
                      </a:r>
                      <a:endParaRPr lang="en-US" alt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err="1" smtClean="0">
                          <a:effectLst/>
                          <a:latin typeface="+mn-ea"/>
                          <a:ea typeface="+mn-ea"/>
                        </a:rPr>
                        <a:t>Tibero</a:t>
                      </a:r>
                      <a:endParaRPr lang="en-US" alt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smtClean="0">
                          <a:effectLst/>
                          <a:latin typeface="+mn-ea"/>
                          <a:ea typeface="+mn-ea"/>
                        </a:rPr>
                        <a:t>IntelliJ</a:t>
                      </a:r>
                      <a:endParaRPr lang="en-US" alt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54375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2022.01 ~ 2023.12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dirty="0" smtClean="0"/>
                        <a:t>통합정보시스템</a:t>
                      </a:r>
                      <a:r>
                        <a:rPr lang="en-US" altLang="ko-KR" sz="900" dirty="0" smtClean="0"/>
                        <a:t>(ERP) </a:t>
                      </a:r>
                      <a:r>
                        <a:rPr lang="ko-KR" altLang="en-US" sz="900" dirty="0" smtClean="0"/>
                        <a:t>고도화 및 </a:t>
                      </a:r>
                      <a:r>
                        <a:rPr lang="ko-KR" altLang="en-US" sz="900" dirty="0" err="1" smtClean="0"/>
                        <a:t>웹표준화</a:t>
                      </a:r>
                      <a:endParaRPr lang="ko" altLang="en-US" sz="900" b="0" i="0" u="none" strike="noStrike" noProof="0" dirty="0">
                        <a:effectLst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복무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연구관리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급여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총무 관련 개선 및 </a:t>
                      </a:r>
                      <a:r>
                        <a:rPr lang="en-US" altLang="ko-KR" sz="900" dirty="0" smtClean="0"/>
                        <a:t>ERP </a:t>
                      </a:r>
                      <a:r>
                        <a:rPr lang="ko-KR" altLang="en-US" sz="900" dirty="0" smtClean="0"/>
                        <a:t>연구관리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경영지원 </a:t>
                      </a:r>
                      <a:r>
                        <a:rPr lang="ko-KR" altLang="en-US" sz="900" dirty="0" err="1" smtClean="0"/>
                        <a:t>웹표준화</a:t>
                      </a:r>
                      <a:endParaRPr lang="ko-KR" altLang="en-US" sz="90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/>
                        <a:t>에너지경제연구원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 smtClean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 smtClean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/>
                        <a:t>ERP </a:t>
                      </a:r>
                      <a:r>
                        <a:rPr lang="ko-KR" altLang="en-US" sz="900" dirty="0" smtClean="0"/>
                        <a:t>고도화 및 멀티브라우저 대응</a:t>
                      </a:r>
                      <a:endParaRPr lang="ko" altLang="en-US" sz="900" b="0" i="0" u="none" strike="noStrike" kern="100" noProof="0" dirty="0">
                        <a:effectLst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err="1" smtClean="0"/>
                        <a:t>TrustForm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en-US" altLang="ko-KR" sz="900" dirty="0" err="1" smtClean="0"/>
                        <a:t>Nexacro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smtClean="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smtClean="0">
                          <a:effectLst/>
                          <a:latin typeface="+mn-ea"/>
                          <a:ea typeface="+mn-ea"/>
                        </a:rPr>
                        <a:t>PL/SQL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alt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smtClean="0"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en-US" alt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smtClean="0">
                          <a:effectLst/>
                          <a:latin typeface="+mn-ea"/>
                          <a:ea typeface="+mn-ea"/>
                        </a:rPr>
                        <a:t>Eclipse</a:t>
                      </a:r>
                      <a:endParaRPr lang="en-US" alt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745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2021.02 ~ 2021.08</a:t>
                      </a: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 dirty="0">
                          <a:effectLst/>
                        </a:rPr>
                        <a:t>물류가격관리시스템 개편</a:t>
                      </a:r>
                      <a:endParaRPr lang="ko" altLang="en-US" sz="900" b="0" i="0" u="none" strike="noStrike" noProof="0" dirty="0">
                        <a:effectLst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기존 물류가격관리 시스템의 고도화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현대자동차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운송비 </a:t>
                      </a:r>
                      <a:r>
                        <a:rPr lang="ko-KR" altLang="en-US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책정로직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보완</a:t>
                      </a:r>
                      <a:r>
                        <a:rPr lang="en-US" altLang="ko-KR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물류비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정산일괄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I/F 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처리 추가</a:t>
                      </a:r>
                      <a:r>
                        <a:rPr lang="ko-KR" altLang="en-US" sz="900" b="0" i="0" u="none" strike="noStrike" kern="100" noProof="0" dirty="0">
                          <a:effectLst/>
                        </a:rPr>
                        <a:t> </a:t>
                      </a:r>
                      <a:endParaRPr lang="ko" altLang="en-US" sz="900" b="0" i="0" u="none" strike="noStrike" kern="100" noProof="0" dirty="0">
                        <a:effectLst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Miplatform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PL/SQL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518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2020.07 ~ 2021.01</a:t>
                      </a: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" altLang="en-US" sz="900" b="0" i="0" u="none" strike="noStrike" noProof="0">
                          <a:effectLst/>
                        </a:rPr>
                        <a:t>재료비 검증용 원가BOM 구축</a:t>
                      </a:r>
                      <a:endParaRPr lang="ko" altLang="en-US" sz="900" b="0" i="0" u="none" strike="noStrike" noProof="0" dirty="0">
                        <a:effectLst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원가 및 옵션재료비 검증용 시스템구축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현대자동차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en-US" sz="900" b="0" i="0" u="none" strike="noStrike" kern="100" noProof="0" dirty="0">
                          <a:effectLst/>
                        </a:rPr>
                        <a:t>원가BOM, 옵션재료비BOM, 검증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Miplatform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PL/SQL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56045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2019.09 ~ 2020.06</a:t>
                      </a: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" altLang="en-US" sz="900" b="0" i="0" u="none" strike="noStrike" noProof="0" dirty="0">
                          <a:effectLst/>
                        </a:rPr>
                        <a:t>구매생산자재</a:t>
                      </a:r>
                      <a:r>
                        <a:rPr lang="en-US" altLang="ko-KR" sz="900" b="0" i="0" u="none" strike="noStrike" noProof="0" dirty="0">
                          <a:effectLst/>
                        </a:rPr>
                        <a:t>(Vaatz GPOS) </a:t>
                      </a:r>
                      <a:r>
                        <a:rPr lang="ko" altLang="en-US" sz="900" b="0" i="0" u="none" strike="noStrike" noProof="0" dirty="0">
                          <a:effectLst/>
                        </a:rPr>
                        <a:t>개편</a:t>
                      </a:r>
                      <a:r>
                        <a:rPr lang="en-US" altLang="ko-KR" sz="900" b="0" i="0" u="none" strike="noStrike" noProof="0" dirty="0">
                          <a:effectLst/>
                        </a:rPr>
                        <a:t> </a:t>
                      </a:r>
                      <a:r>
                        <a:rPr lang="ko" altLang="en-US" sz="900" b="0" i="0" u="none" strike="noStrike" noProof="0" dirty="0">
                          <a:effectLst/>
                        </a:rPr>
                        <a:t>프로젝트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UI, DB 변경으로 인한 개편</a:t>
                      </a:r>
                    </a:p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 Miplatform-&gt; </a:t>
                      </a:r>
                      <a:r>
                        <a:rPr lang="ko-KR" altLang="en-US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Nexacro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Oracle -&gt; Tibero )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현대자동차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en-US" sz="900" b="0" i="0" u="none" strike="noStrike" kern="100" noProof="0">
                          <a:effectLst/>
                        </a:rPr>
                        <a:t>구매시스템내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en-US" sz="900" b="0" i="0" u="none" strike="noStrike" kern="100" noProof="0">
                          <a:effectLst/>
                        </a:rPr>
                        <a:t>원단위시스템 개편부문 PM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Nexacro17,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Mipatform</a:t>
                      </a:r>
                      <a:endParaRPr lang="en-US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PL/SQL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</a:p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Tibero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0364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2019.01 ~ 2019.04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전자결재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지식제안 관리시스템 구축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그룹웨어 내 전자결재 및 지식제안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관리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동서석유화학</a:t>
                      </a:r>
                      <a:endParaRPr 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지식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제안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등록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심사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정산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kern="100" noProof="0" dirty="0">
                          <a:effectLst/>
                          <a:latin typeface="Segoe UI Light"/>
                        </a:rPr>
                        <a:t>SmartSuite9</a:t>
                      </a:r>
                      <a:endParaRPr lang="ko-KR" dirty="0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 dirty="0">
                          <a:effectLst/>
                        </a:rPr>
                        <a:t>WEBLOGIC</a:t>
                      </a:r>
                      <a:endParaRPr lang="en-US" altLang="ko-KR" sz="900" b="0" i="0" u="none" strike="noStrike" kern="100" noProof="0" dirty="0">
                        <a:effectLst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Java</a:t>
                      </a:r>
                      <a:endParaRPr 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</a:p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MSSQL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2018.04 ~ 2018.12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물류비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관리시스템 개선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물류 납품에 사용되는 비용산정방식 개선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>
                          <a:effectLst/>
                          <a:latin typeface="Malgun Gothic"/>
                          <a:ea typeface="Malgun Gothic"/>
                        </a:rPr>
                        <a:t>현대자동차</a:t>
                      </a:r>
                      <a:endParaRPr lang="ko-KR" sz="90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운송단가의뢰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산정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시뮬레이션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900" kern="100" baseline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서열비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결재</a:t>
                      </a:r>
                      <a:endParaRPr lang="en-US" altLang="ko-KR" sz="900" kern="100" baseline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DHTMLX,</a:t>
                      </a:r>
                      <a:endParaRPr lang="en-US" altLang="ko-KR" sz="900" kern="100" baseline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Times New Roman"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경로탐색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API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JEUS</a:t>
                      </a:r>
                      <a:endParaRPr lang="ko-KR" altLang="en-US" sz="90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  <a:endParaRPr lang="ko-KR" altLang="en-US" sz="90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Malgun Gothic"/>
                          <a:ea typeface="+mn-ea"/>
                        </a:rPr>
                        <a:t>Tibero</a:t>
                      </a:r>
                      <a:endParaRPr lang="ko-KR" altLang="en-US" sz="90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altLang="en-US" sz="90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538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2017.06 ~ 2018.03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통합정보시스템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+mn-ea"/>
                        </a:rPr>
                        <a:t>(ERP)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기능개선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ERP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고도화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에너지경제연구원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총무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근태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인사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예산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편성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집행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) ,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연구</a:t>
                      </a:r>
                      <a:endParaRPr lang="en-US" altLang="ko-KR" sz="900" kern="100" baseline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kern="100" noProof="0" err="1">
                          <a:effectLst/>
                          <a:latin typeface="Malgun Gothic"/>
                        </a:rPr>
                        <a:t>TrustForm</a:t>
                      </a:r>
                      <a:endParaRPr lang="ko-KR" err="1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JEUS</a:t>
                      </a:r>
                      <a:endParaRPr lang="ko-KR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>
                          <a:effectLst/>
                          <a:latin typeface="Malgun Gothic"/>
                        </a:rPr>
                        <a:t>Eclipse</a:t>
                      </a:r>
                      <a:endParaRPr lang="ko-KR"/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2016.06 ~ 2016.12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모듈공급 스마트 물류관리 시스템구축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실시간 모듈공급현황 모니터링 및 투입지연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이종투입방지 시스템 구축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RFID 데이터를 이용한</a:t>
                      </a:r>
                      <a:endParaRPr lang="en-US" altLang="ko-KR" sz="900" b="0" kern="100" baseline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Times New Roman"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,모듈공급현황 </a:t>
                      </a:r>
                      <a:r>
                        <a:rPr lang="ko-KR" altLang="en-US" sz="900" b="0" kern="10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대쉬보드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투입예정지연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이종투입 예상 </a:t>
                      </a:r>
                      <a:endParaRPr lang="en-US" altLang="ko-KR" sz="900" b="0" kern="100" baseline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 baseline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jqGrid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JEUS</a:t>
                      </a:r>
                      <a:endParaRPr lang="ko-KR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Tibero</a:t>
                      </a:r>
                      <a:endParaRPr lang="ko-KR" sz="900" b="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31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2015.07 ~ 2016.01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제품사양 오더 관리체계 강화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ORD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별 제품사양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BOM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관리 고도화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제품사양별</a:t>
                      </a:r>
                      <a:endParaRPr lang="en-US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BOM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전개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i="0" u="none" strike="noStrike" kern="100" noProof="0" err="1">
                          <a:effectLst/>
                          <a:latin typeface="Malgun Gothic"/>
                        </a:rPr>
                        <a:t>MiPlatform</a:t>
                      </a:r>
                      <a:endParaRPr lang="ko-KR" err="1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JEUS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726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2014.04 ~ 2014.10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해외공장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+mn-ea"/>
                        </a:rPr>
                        <a:t>HPV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산출프로세스개선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+mn-ea"/>
                        </a:rPr>
                        <a:t>HPV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산출프로세스 개선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대표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PART/MC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표준 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M/H,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디자인공수 관리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JEUS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JSP</a:t>
                      </a:r>
                      <a:endParaRPr lang="en-US" alt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042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2013.07 ~ 2014.03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중국사천공장 생산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자재시스템개발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MIP,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원가시스템 구축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북경오토에버시스템집성유한공사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MIP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가공원가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기타경비관리</a:t>
                      </a:r>
                      <a:endParaRPr lang="en-US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OS/400</a:t>
                      </a:r>
                      <a:endParaRPr lang="ko-KR" altLang="en-US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Cobol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065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DB2</a:t>
                      </a:r>
                      <a:endParaRPr lang="ko-KR" alt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099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2012.03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~ 2013.03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통합원가시스템 운영지원용역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원가관리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시스템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운영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부재료단가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금형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모듈설계원가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통합결재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OS/400</a:t>
                      </a:r>
                      <a:endParaRPr lang="ko-KR" altLang="en-US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>
                          <a:effectLst/>
                          <a:latin typeface="Malgun Gothic"/>
                        </a:rPr>
                        <a:t>Cobol</a:t>
                      </a:r>
                      <a:endParaRPr lang="ko-KR" altLang="en-US"/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DB2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66639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202620" y="927902"/>
            <a:ext cx="9842147" cy="25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85750" indent="-285750" defTabSz="968347">
              <a:lnSpc>
                <a:spcPct val="90000"/>
              </a:lnSpc>
              <a:spcBef>
                <a:spcPts val="1058"/>
              </a:spcBef>
              <a:buClr>
                <a:srgbClr val="59318C"/>
              </a:buClr>
              <a:buSzPct val="80000"/>
              <a:buFont typeface="나눔스퀘어" panose="020B0600000101010101" pitchFamily="50" charset="-127"/>
              <a:buChar char="□"/>
              <a:defRPr sz="1400" b="1" baseline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726468" indent="-324000" defTabSz="968347">
              <a:lnSpc>
                <a:spcPct val="90000"/>
              </a:lnSpc>
              <a:spcBef>
                <a:spcPts val="700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□"/>
              <a:defRPr sz="1600" b="1">
                <a:latin typeface="+mn-ea"/>
              </a:defRPr>
            </a:lvl2pPr>
            <a:lvl3pPr marL="1254374" indent="-285750" defTabSz="968347">
              <a:lnSpc>
                <a:spcPct val="90000"/>
              </a:lnSpc>
              <a:spcBef>
                <a:spcPts val="700"/>
              </a:spcBef>
              <a:buClr>
                <a:srgbClr val="68557D"/>
              </a:buClr>
              <a:buSzPct val="80000"/>
              <a:buFont typeface="Wingdings" panose="05000000000000000000" pitchFamily="2" charset="2"/>
              <a:buChar char="u"/>
              <a:defRPr sz="1400">
                <a:latin typeface="+mn-ea"/>
                <a:cs typeface="Segoe UI Semilight" panose="020B0402040204020203" pitchFamily="34" charset="0"/>
              </a:defRPr>
            </a:lvl3pPr>
            <a:lvl4pPr marL="1624386" indent="-171450" defTabSz="968347">
              <a:lnSpc>
                <a:spcPct val="90000"/>
              </a:lnSpc>
              <a:spcBef>
                <a:spcPts val="800"/>
              </a:spcBef>
              <a:buClr>
                <a:srgbClr val="68557D"/>
              </a:buClr>
              <a:buFont typeface="Wingdings" panose="05000000000000000000" pitchFamily="2" charset="2"/>
              <a:buChar char="§"/>
              <a:defRPr sz="1200">
                <a:latin typeface="+mn-ea"/>
                <a:cs typeface="Segoe UI Semilight" panose="020B0402040204020203" pitchFamily="34" charset="0"/>
              </a:defRPr>
            </a:lvl4pPr>
            <a:lvl5pPr marL="2108698" indent="-171450" defTabSz="968347">
              <a:lnSpc>
                <a:spcPct val="90000"/>
              </a:lnSpc>
              <a:spcBef>
                <a:spcPts val="900"/>
              </a:spcBef>
              <a:buClr>
                <a:srgbClr val="CBC1D5"/>
              </a:buClr>
              <a:buFont typeface="Arial" panose="020B0604020202020204" pitchFamily="34" charset="0"/>
              <a:buChar char="•"/>
              <a:defRPr sz="1000">
                <a:latin typeface="+mn-ea"/>
                <a:cs typeface="Segoe UI Semilight" panose="020B0402040204020203" pitchFamily="34" charset="0"/>
              </a:defRPr>
            </a:lvl5pPr>
            <a:lvl6pPr marL="2662954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6pPr>
            <a:lvl7pPr marL="3147128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7pPr>
            <a:lvl8pPr marL="3631300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8pPr>
            <a:lvl9pPr marL="4115475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10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1896" y="89031"/>
            <a:ext cx="8082204" cy="424732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Personal Profile –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박 현 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Tahom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13"/>
              </p:ext>
            </p:extLst>
          </p:nvPr>
        </p:nvGraphicFramePr>
        <p:xfrm>
          <a:off x="405280" y="1292541"/>
          <a:ext cx="9375413" cy="5301818"/>
        </p:xfrm>
        <a:graphic>
          <a:graphicData uri="http://schemas.openxmlformats.org/drawingml/2006/table">
            <a:tbl>
              <a:tblPr/>
              <a:tblGrid>
                <a:gridCol w="76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6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1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7879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프로젝트</a:t>
                      </a:r>
                      <a:r>
                        <a:rPr lang="en-US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기간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프로젝트 명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프로젝트 개요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고객사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역할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참여업무</a:t>
                      </a:r>
                      <a:r>
                        <a:rPr lang="en-US" altLang="ko-KR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상세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개발환경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적용 솔루션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u="none" strike="noStrike" kern="100" noProof="0">
                          <a:effectLst/>
                          <a:latin typeface="Malgun Gothic"/>
                          <a:ea typeface="Malgun Gothic"/>
                        </a:rPr>
                        <a:t>A/Server</a:t>
                      </a:r>
                      <a:endParaRPr lang="ko-KR" altLang="en-US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언어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D/B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개발 </a:t>
                      </a:r>
                      <a:r>
                        <a:rPr lang="en-US" alt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Tool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2011.09 ~ 2012.01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항공물류관리시스템 기능강화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항공물류관리시스템 고도화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보관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하역관리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JEUS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JSP</a:t>
                      </a:r>
                      <a:endParaRPr lang="en-US" alt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2010.09 ~ 2011.03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제조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+mn-ea"/>
                        </a:rPr>
                        <a:t>BOM MDM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제조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BOM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데이터베이스 다운사이징 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 dirty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DB</a:t>
                      </a: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altLang="ko-KR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Migration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DB2→ORACLE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i="0" u="none" strike="noStrike" kern="100" noProof="0" dirty="0" err="1">
                          <a:effectLst/>
                          <a:latin typeface="Malgun Gothic"/>
                        </a:rPr>
                        <a:t>MiPlatform</a:t>
                      </a:r>
                      <a:endParaRPr lang="ko-KR" dirty="0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JEUS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JSP</a:t>
                      </a:r>
                      <a:endParaRPr lang="en-US" altLang="ko-KR" sz="9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2010.05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~ 2010.08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신 원단위시스템개편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BOM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원단위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단가생성 시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스템 개편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LP/KD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단가생성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정규원단위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900" b="0" kern="100" baseline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완성차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모듈 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BOM 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구성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i="0" u="none" strike="noStrike" kern="100" noProof="0" err="1">
                          <a:effectLst/>
                          <a:latin typeface="Malgun Gothic"/>
                        </a:rPr>
                        <a:t>MiPlatform</a:t>
                      </a:r>
                      <a:endParaRPr lang="ko-KR" err="1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JEUS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  <a:endParaRPr lang="ko-KR" sz="900" b="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 dirty="0">
                          <a:effectLst/>
                          <a:latin typeface="Malgun Gothic"/>
                        </a:rPr>
                        <a:t>Eclipse</a:t>
                      </a:r>
                      <a:endParaRPr lang="ko-KR" dirty="0"/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31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2007.04 ~ 2009.03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생산자재시스템 운영지원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자재 관리시스템 운영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오토에버시스템즈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㈜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분석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자재 수불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재고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물류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운송단가관리</a:t>
                      </a:r>
                      <a:endParaRPr lang="en-US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JEUS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JSP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DB2</a:t>
                      </a:r>
                      <a:endParaRPr lang="ko-KR" altLang="en-US" sz="900" b="0" kern="100">
                        <a:effectLst/>
                        <a:latin typeface="Malgun Gothic"/>
                        <a:ea typeface="Malgun Gothic"/>
                      </a:endParaRPr>
                    </a:p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>
                          <a:effectLst/>
                          <a:latin typeface="Malgun Gothic"/>
                        </a:rPr>
                        <a:t>Eclipse</a:t>
                      </a:r>
                      <a:endParaRPr lang="en-US" sz="900" b="0" i="0" u="none" strike="noStrike" kern="100" noProof="0">
                        <a:effectLst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726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2006.10 ~ 2007.03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북경시설관리시스템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북경현대 생산시설</a:t>
                      </a: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관리시스템 구축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오토에버시스템즈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㈜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작업의뢰서</a:t>
                      </a:r>
                      <a:r>
                        <a:rPr lang="en-US" altLang="ko-KR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공사예산</a:t>
                      </a:r>
                      <a:r>
                        <a:rPr lang="en-US" altLang="ko-KR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품의서</a:t>
                      </a:r>
                      <a:r>
                        <a:rPr lang="en-US" altLang="ko-KR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기성입력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kern="1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OracleAS</a:t>
                      </a:r>
                      <a:endParaRPr lang="ko-KR" altLang="en-US" dirty="0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JSP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065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altLang="ko-KR" sz="900" b="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042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lvl="0" algn="ctr" rtl="0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2005.08 ~ 2006.02</a:t>
                      </a:r>
                      <a:endParaRPr lang="ko-KR" altLang="en-US" sz="9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소재통합시스템</a:t>
                      </a:r>
                      <a:endParaRPr lang="ko-KR"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소재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부자재 </a:t>
                      </a:r>
                      <a:r>
                        <a:rPr lang="ko-KR" alt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수불관리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시스템 구축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 dirty="0">
                          <a:effectLst/>
                          <a:latin typeface="Segoe UI Light"/>
                          <a:ea typeface="+mn-ea"/>
                        </a:rPr>
                        <a:t>현대자동차</a:t>
                      </a:r>
                      <a:endParaRPr lang="ko-KR"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900" b="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공장별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주조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단조강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입하입고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사급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endParaRPr lang="ko-KR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주조자재 재고 관리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+mn-ea"/>
                          <a:ea typeface="+mn-ea"/>
                        </a:rPr>
                        <a:t>JSP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06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altLang="en-US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+mn-ea"/>
                          <a:ea typeface="+mn-ea"/>
                        </a:rPr>
                        <a:t>Eclipse</a:t>
                      </a:r>
                      <a:endParaRPr lang="ko-KR" altLang="en-US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099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2005.06 ~ 2005.07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Vaatz V-PIM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해외지원시스템개발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부품가격관리시스템 구축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+mn-ea"/>
                        </a:rPr>
                        <a:t>현대자동차</a:t>
                      </a:r>
                      <a:endParaRPr lang="ko-KR" sz="900" b="0" i="0" u="none" strike="noStrike" noProof="0">
                        <a:effectLst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부품별단가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이력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전자결재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JSP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err="1">
                          <a:effectLst/>
                          <a:latin typeface="+mn-ea"/>
                          <a:ea typeface="+mn-ea"/>
                        </a:rPr>
                        <a:t>TrustForm</a:t>
                      </a:r>
                      <a:endParaRPr 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666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2002.05 ~ 2002.08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교차로 쇼핑몰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포탈사이트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쇼핑몰 구축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FST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줄광고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마이교차로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Windows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Magic4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</a:t>
                      </a:r>
                      <a:r>
                        <a:rPr lang="en-US" altLang="ko-KR" sz="900" kern="100" baseline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IDE</a:t>
                      </a:r>
                      <a:endParaRPr lang="ko-KR" altLang="ko-KR" sz="9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96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2002.02 ~ 2002.04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ERP Project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ERP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구축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인희라이팅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부품사급관리</a:t>
                      </a:r>
                      <a:endParaRPr lang="ko-KR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Windows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Magic4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</a:t>
                      </a:r>
                      <a:r>
                        <a:rPr lang="en-US" altLang="ko-KR" sz="900" kern="100" baseline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IDE</a:t>
                      </a:r>
                      <a:endParaRPr lang="ko-KR" altLang="ko-KR" sz="9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4539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2001.11 ~ 2002.01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판매관리시스템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영업점관리시스템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판매</a:t>
                      </a: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90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영업관점리시스템</a:t>
                      </a: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고도화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배부현황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배부대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Windows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Magic4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</a:t>
                      </a:r>
                      <a:r>
                        <a:rPr lang="en-US" altLang="ko-KR" sz="900" kern="100" baseline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IDE</a:t>
                      </a:r>
                      <a:endParaRPr lang="ko-KR" altLang="ko-KR" sz="9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2001.07 ~ 2001.09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인사관리시스템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인사관리시스템 고도화</a:t>
                      </a:r>
                      <a:endParaRPr lang="ko-KR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근태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교대근무관리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Windows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Magic4</a:t>
                      </a:r>
                      <a:endParaRPr 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</a:t>
                      </a:r>
                      <a:r>
                        <a:rPr lang="en-US" altLang="ko-KR" sz="900" kern="100" baseline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IDE</a:t>
                      </a:r>
                      <a:endParaRPr lang="ko-KR" altLang="ko-KR" sz="9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2001.01 ~ 2001.06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TIMS(Web Based Parts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Catarog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부품</a:t>
                      </a: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Catalog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 시스템 구축</a:t>
                      </a:r>
                      <a:endParaRPr lang="ko-KR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㈜현대모비스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모듈별</a:t>
                      </a: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부품관리</a:t>
                      </a:r>
                      <a:endParaRPr lang="en-US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부품단가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관리</a:t>
                      </a:r>
                      <a:endParaRPr lang="en-US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Windows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Java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</a:t>
                      </a:r>
                      <a:r>
                        <a:rPr lang="en-US" altLang="ko-KR" sz="9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IDE</a:t>
                      </a:r>
                      <a:endParaRPr lang="ko-KR" altLang="ko-KR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45764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344914" y="908927"/>
            <a:ext cx="9842147" cy="25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85750" indent="-285750" defTabSz="968347">
              <a:lnSpc>
                <a:spcPct val="90000"/>
              </a:lnSpc>
              <a:spcBef>
                <a:spcPts val="1058"/>
              </a:spcBef>
              <a:buClr>
                <a:srgbClr val="59318C"/>
              </a:buClr>
              <a:buSzPct val="80000"/>
              <a:buFont typeface="나눔스퀘어" panose="020B0600000101010101" pitchFamily="50" charset="-127"/>
              <a:buChar char="□"/>
              <a:defRPr sz="1400" b="1" baseline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726468" indent="-324000" defTabSz="968347">
              <a:lnSpc>
                <a:spcPct val="90000"/>
              </a:lnSpc>
              <a:spcBef>
                <a:spcPts val="700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□"/>
              <a:defRPr sz="1600" b="1">
                <a:latin typeface="+mn-ea"/>
              </a:defRPr>
            </a:lvl2pPr>
            <a:lvl3pPr marL="1254374" indent="-285750" defTabSz="968347">
              <a:lnSpc>
                <a:spcPct val="90000"/>
              </a:lnSpc>
              <a:spcBef>
                <a:spcPts val="700"/>
              </a:spcBef>
              <a:buClr>
                <a:srgbClr val="68557D"/>
              </a:buClr>
              <a:buSzPct val="80000"/>
              <a:buFont typeface="Wingdings" panose="05000000000000000000" pitchFamily="2" charset="2"/>
              <a:buChar char="u"/>
              <a:defRPr sz="1400">
                <a:latin typeface="+mn-ea"/>
                <a:cs typeface="Segoe UI Semilight" panose="020B0402040204020203" pitchFamily="34" charset="0"/>
              </a:defRPr>
            </a:lvl3pPr>
            <a:lvl4pPr marL="1624386" indent="-171450" defTabSz="968347">
              <a:lnSpc>
                <a:spcPct val="90000"/>
              </a:lnSpc>
              <a:spcBef>
                <a:spcPts val="800"/>
              </a:spcBef>
              <a:buClr>
                <a:srgbClr val="68557D"/>
              </a:buClr>
              <a:buFont typeface="Wingdings" panose="05000000000000000000" pitchFamily="2" charset="2"/>
              <a:buChar char="§"/>
              <a:defRPr sz="1200">
                <a:latin typeface="+mn-ea"/>
                <a:cs typeface="Segoe UI Semilight" panose="020B0402040204020203" pitchFamily="34" charset="0"/>
              </a:defRPr>
            </a:lvl4pPr>
            <a:lvl5pPr marL="2108698" indent="-171450" defTabSz="968347">
              <a:lnSpc>
                <a:spcPct val="90000"/>
              </a:lnSpc>
              <a:spcBef>
                <a:spcPts val="900"/>
              </a:spcBef>
              <a:buClr>
                <a:srgbClr val="CBC1D5"/>
              </a:buClr>
              <a:buFont typeface="Arial" panose="020B0604020202020204" pitchFamily="34" charset="0"/>
              <a:buChar char="•"/>
              <a:defRPr sz="1000">
                <a:latin typeface="+mn-ea"/>
                <a:cs typeface="Segoe UI Semilight" panose="020B0402040204020203" pitchFamily="34" charset="0"/>
              </a:defRPr>
            </a:lvl5pPr>
            <a:lvl6pPr marL="2662954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6pPr>
            <a:lvl7pPr marL="3147128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7pPr>
            <a:lvl8pPr marL="3631300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8pPr>
            <a:lvl9pPr marL="4115475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53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egoe UI Semibold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946</Words>
  <Application>Microsoft Office PowerPoint</Application>
  <PresentationFormat>사용자 지정</PresentationFormat>
  <Paragraphs>396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나눔스퀘어</vt:lpstr>
      <vt:lpstr>Malgun Gothic</vt:lpstr>
      <vt:lpstr>Malgun Gothic</vt:lpstr>
      <vt:lpstr>Arial</vt:lpstr>
      <vt:lpstr>Segoe UI Light</vt:lpstr>
      <vt:lpstr>Tahoma</vt:lpstr>
      <vt:lpstr>Times New Roman</vt:lpstr>
      <vt:lpstr>Wingdings</vt:lpstr>
      <vt:lpstr>Office 테마</vt:lpstr>
      <vt:lpstr>Personal Profile – 박 현 정</vt:lpstr>
      <vt:lpstr>Personal Profile – 박 현 정</vt:lpstr>
      <vt:lpstr>Personal Profile – 박 현 정</vt:lpstr>
    </vt:vector>
  </TitlesOfParts>
  <Company>U-Tech 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mocca</dc:creator>
  <dc:description>(주)유테크솔루션-문서 템플릿 표준</dc:description>
  <cp:lastModifiedBy>울산도서관</cp:lastModifiedBy>
  <cp:revision>11</cp:revision>
  <cp:lastPrinted>2016-12-13T06:18:06Z</cp:lastPrinted>
  <dcterms:created xsi:type="dcterms:W3CDTF">2015-09-29T05:43:02Z</dcterms:created>
  <dcterms:modified xsi:type="dcterms:W3CDTF">2025-07-19T08:34:53Z</dcterms:modified>
</cp:coreProperties>
</file>