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8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4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2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7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97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50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3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89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77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6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54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BDAD-3785-4241-B0B9-AE73D864FD00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D8AA-07F2-4612-BE5E-240F22B686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07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"/>
          <p:cNvSpPr/>
          <p:nvPr/>
        </p:nvSpPr>
        <p:spPr>
          <a:xfrm>
            <a:off x="1440046" y="3983449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BIOPSIAS</a:t>
            </a:r>
            <a:endParaRPr lang="es-ES" sz="900" dirty="0"/>
          </a:p>
        </p:txBody>
      </p:sp>
      <p:sp>
        <p:nvSpPr>
          <p:cNvPr id="6" name="Rectángulo 1"/>
          <p:cNvSpPr/>
          <p:nvPr/>
        </p:nvSpPr>
        <p:spPr>
          <a:xfrm>
            <a:off x="339593" y="2640496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EXPEDIENTE</a:t>
            </a:r>
            <a:endParaRPr lang="es-ES" sz="900" dirty="0"/>
          </a:p>
        </p:txBody>
      </p:sp>
      <p:sp>
        <p:nvSpPr>
          <p:cNvPr id="7" name="Rectángulo 1"/>
          <p:cNvSpPr/>
          <p:nvPr/>
        </p:nvSpPr>
        <p:spPr>
          <a:xfrm>
            <a:off x="3673700" y="2618352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DOCTORES</a:t>
            </a:r>
            <a:endParaRPr lang="es-ES" sz="900" dirty="0"/>
          </a:p>
        </p:txBody>
      </p:sp>
      <p:sp>
        <p:nvSpPr>
          <p:cNvPr id="8" name="Rectángulo 1"/>
          <p:cNvSpPr/>
          <p:nvPr/>
        </p:nvSpPr>
        <p:spPr>
          <a:xfrm>
            <a:off x="7482445" y="2541891"/>
            <a:ext cx="1530846" cy="211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GENERO</a:t>
            </a:r>
            <a:endParaRPr lang="es-ES" sz="900" dirty="0"/>
          </a:p>
        </p:txBody>
      </p:sp>
      <p:cxnSp>
        <p:nvCxnSpPr>
          <p:cNvPr id="13" name="12 Conector recto"/>
          <p:cNvCxnSpPr>
            <a:stCxn id="8" idx="1"/>
            <a:endCxn id="7" idx="3"/>
          </p:cNvCxnSpPr>
          <p:nvPr/>
        </p:nvCxnSpPr>
        <p:spPr>
          <a:xfrm flipH="1">
            <a:off x="5204546" y="2647816"/>
            <a:ext cx="2277899" cy="71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6" idx="2"/>
            <a:endCxn id="4" idx="0"/>
          </p:cNvCxnSpPr>
          <p:nvPr/>
        </p:nvCxnSpPr>
        <p:spPr>
          <a:xfrm>
            <a:off x="1105016" y="2842018"/>
            <a:ext cx="1100453" cy="114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7" idx="2"/>
            <a:endCxn id="4" idx="0"/>
          </p:cNvCxnSpPr>
          <p:nvPr/>
        </p:nvCxnSpPr>
        <p:spPr>
          <a:xfrm flipH="1">
            <a:off x="2205469" y="2819874"/>
            <a:ext cx="2233654" cy="1163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6" idx="3"/>
            <a:endCxn id="7" idx="1"/>
          </p:cNvCxnSpPr>
          <p:nvPr/>
        </p:nvCxnSpPr>
        <p:spPr>
          <a:xfrm flipV="1">
            <a:off x="1870439" y="2719113"/>
            <a:ext cx="1803261" cy="22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710369" y="1209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BIOREN-G</a:t>
            </a:r>
          </a:p>
          <a:p>
            <a:pPr algn="ctr"/>
            <a:r>
              <a:rPr lang="es-MX" dirty="0" smtClean="0"/>
              <a:t>MODELO DE DATOS </a:t>
            </a:r>
            <a:endParaRPr lang="es-MX" dirty="0"/>
          </a:p>
        </p:txBody>
      </p:sp>
      <p:sp>
        <p:nvSpPr>
          <p:cNvPr id="50" name="Rectángulo redondeado 2"/>
          <p:cNvSpPr/>
          <p:nvPr/>
        </p:nvSpPr>
        <p:spPr>
          <a:xfrm>
            <a:off x="264657" y="5255036"/>
            <a:ext cx="737800" cy="255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Anatomía patológica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2"/>
          <p:cNvSpPr/>
          <p:nvPr/>
        </p:nvSpPr>
        <p:spPr>
          <a:xfrm>
            <a:off x="31662" y="4734805"/>
            <a:ext cx="780082" cy="264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Clínica y laboratorios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2"/>
          <p:cNvSpPr/>
          <p:nvPr/>
        </p:nvSpPr>
        <p:spPr>
          <a:xfrm>
            <a:off x="1105016" y="1917570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Fecha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3" name="Rectángulo redondeado 2"/>
          <p:cNvSpPr/>
          <p:nvPr/>
        </p:nvSpPr>
        <p:spPr>
          <a:xfrm>
            <a:off x="7141168" y="1485028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Genero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4" name="Rectángulo redondeado 2"/>
          <p:cNvSpPr/>
          <p:nvPr/>
        </p:nvSpPr>
        <p:spPr>
          <a:xfrm>
            <a:off x="0" y="4256384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5" name="Rectángulo redondeado 2"/>
          <p:cNvSpPr/>
          <p:nvPr/>
        </p:nvSpPr>
        <p:spPr>
          <a:xfrm>
            <a:off x="8116680" y="1470695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2"/>
          <p:cNvSpPr/>
          <p:nvPr/>
        </p:nvSpPr>
        <p:spPr>
          <a:xfrm>
            <a:off x="182459" y="1855401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2"/>
          <p:cNvSpPr/>
          <p:nvPr/>
        </p:nvSpPr>
        <p:spPr>
          <a:xfrm>
            <a:off x="2550438" y="1993956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2"/>
          <p:cNvSpPr/>
          <p:nvPr/>
        </p:nvSpPr>
        <p:spPr>
          <a:xfrm>
            <a:off x="2591257" y="1504639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Nombre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2"/>
          <p:cNvSpPr/>
          <p:nvPr/>
        </p:nvSpPr>
        <p:spPr>
          <a:xfrm>
            <a:off x="2143790" y="4968161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Otras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2"/>
          <p:cNvSpPr/>
          <p:nvPr/>
        </p:nvSpPr>
        <p:spPr>
          <a:xfrm>
            <a:off x="1201588" y="5539303"/>
            <a:ext cx="825186" cy="2801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Evolución y seguimiento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63" name="62 Conector recto"/>
          <p:cNvCxnSpPr>
            <a:stCxn id="4" idx="1"/>
            <a:endCxn id="54" idx="0"/>
          </p:cNvCxnSpPr>
          <p:nvPr/>
        </p:nvCxnSpPr>
        <p:spPr>
          <a:xfrm flipH="1">
            <a:off x="368900" y="4084210"/>
            <a:ext cx="1071146" cy="172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4" idx="2"/>
            <a:endCxn id="50" idx="0"/>
          </p:cNvCxnSpPr>
          <p:nvPr/>
        </p:nvCxnSpPr>
        <p:spPr>
          <a:xfrm flipH="1">
            <a:off x="633557" y="4184971"/>
            <a:ext cx="1571912" cy="1070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4" idx="2"/>
            <a:endCxn id="51" idx="0"/>
          </p:cNvCxnSpPr>
          <p:nvPr/>
        </p:nvCxnSpPr>
        <p:spPr>
          <a:xfrm flipH="1">
            <a:off x="421703" y="4184971"/>
            <a:ext cx="1783766" cy="549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4" idx="2"/>
            <a:endCxn id="60" idx="0"/>
          </p:cNvCxnSpPr>
          <p:nvPr/>
        </p:nvCxnSpPr>
        <p:spPr>
          <a:xfrm flipH="1">
            <a:off x="1614181" y="4184971"/>
            <a:ext cx="591288" cy="1354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4" idx="2"/>
            <a:endCxn id="59" idx="0"/>
          </p:cNvCxnSpPr>
          <p:nvPr/>
        </p:nvCxnSpPr>
        <p:spPr>
          <a:xfrm>
            <a:off x="2205469" y="4184971"/>
            <a:ext cx="307221" cy="783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104 Conector recto"/>
          <p:cNvCxnSpPr>
            <a:stCxn id="57" idx="2"/>
            <a:endCxn id="7" idx="0"/>
          </p:cNvCxnSpPr>
          <p:nvPr/>
        </p:nvCxnSpPr>
        <p:spPr>
          <a:xfrm>
            <a:off x="2919338" y="2227149"/>
            <a:ext cx="1519785" cy="39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107 Conector recto"/>
          <p:cNvCxnSpPr>
            <a:stCxn id="58" idx="2"/>
            <a:endCxn id="7" idx="0"/>
          </p:cNvCxnSpPr>
          <p:nvPr/>
        </p:nvCxnSpPr>
        <p:spPr>
          <a:xfrm>
            <a:off x="2960157" y="1737832"/>
            <a:ext cx="1478966" cy="8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56" idx="2"/>
            <a:endCxn id="6" idx="0"/>
          </p:cNvCxnSpPr>
          <p:nvPr/>
        </p:nvCxnSpPr>
        <p:spPr>
          <a:xfrm>
            <a:off x="551359" y="2088594"/>
            <a:ext cx="553657" cy="551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113 Conector recto"/>
          <p:cNvCxnSpPr>
            <a:stCxn id="52" idx="2"/>
            <a:endCxn id="6" idx="0"/>
          </p:cNvCxnSpPr>
          <p:nvPr/>
        </p:nvCxnSpPr>
        <p:spPr>
          <a:xfrm flipH="1">
            <a:off x="1105016" y="2150763"/>
            <a:ext cx="368900" cy="48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116 Conector recto"/>
          <p:cNvCxnSpPr>
            <a:stCxn id="53" idx="2"/>
            <a:endCxn id="8" idx="0"/>
          </p:cNvCxnSpPr>
          <p:nvPr/>
        </p:nvCxnSpPr>
        <p:spPr>
          <a:xfrm>
            <a:off x="7510068" y="1718221"/>
            <a:ext cx="737800" cy="82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119 Conector recto"/>
          <p:cNvCxnSpPr>
            <a:stCxn id="55" idx="2"/>
            <a:endCxn id="8" idx="0"/>
          </p:cNvCxnSpPr>
          <p:nvPr/>
        </p:nvCxnSpPr>
        <p:spPr>
          <a:xfrm flipH="1">
            <a:off x="8247868" y="1703888"/>
            <a:ext cx="237712" cy="838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CuadroTexto 322"/>
          <p:cNvSpPr txBox="1"/>
          <p:nvPr/>
        </p:nvSpPr>
        <p:spPr>
          <a:xfrm>
            <a:off x="7117398" y="5981225"/>
            <a:ext cx="255132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Artefacto: Modelo de datos</a:t>
            </a:r>
          </a:p>
          <a:p>
            <a:r>
              <a:rPr lang="es-MX" sz="1000" dirty="0" smtClean="0"/>
              <a:t>Sistema: </a:t>
            </a:r>
            <a:r>
              <a:rPr lang="es-MX" sz="1000" dirty="0" err="1" smtClean="0"/>
              <a:t>BioRen</a:t>
            </a:r>
            <a:r>
              <a:rPr lang="es-MX" sz="1000" dirty="0" smtClean="0"/>
              <a:t>-G</a:t>
            </a:r>
          </a:p>
          <a:p>
            <a:r>
              <a:rPr lang="es-MX" sz="1000" dirty="0" smtClean="0"/>
              <a:t>Diseño: Hector Gibran Reyes Alvarez</a:t>
            </a:r>
          </a:p>
          <a:p>
            <a:r>
              <a:rPr lang="es-MX" sz="1000" dirty="0" smtClean="0"/>
              <a:t>Fecha: 20170726</a:t>
            </a:r>
          </a:p>
          <a:p>
            <a:r>
              <a:rPr lang="es-MX" sz="1000" dirty="0" smtClean="0"/>
              <a:t>Versión: 1.0</a:t>
            </a:r>
          </a:p>
          <a:p>
            <a:endParaRPr lang="es-ES" sz="900" dirty="0"/>
          </a:p>
        </p:txBody>
      </p:sp>
      <p:sp>
        <p:nvSpPr>
          <p:cNvPr id="43" name="CuadroTexto 332"/>
          <p:cNvSpPr txBox="1"/>
          <p:nvPr/>
        </p:nvSpPr>
        <p:spPr>
          <a:xfrm>
            <a:off x="1780224" y="2489984"/>
            <a:ext cx="2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</a:t>
            </a:r>
            <a:endParaRPr lang="es-ES" dirty="0"/>
          </a:p>
        </p:txBody>
      </p:sp>
      <p:sp>
        <p:nvSpPr>
          <p:cNvPr id="45" name="CuadroTexto 106"/>
          <p:cNvSpPr txBox="1"/>
          <p:nvPr/>
        </p:nvSpPr>
        <p:spPr>
          <a:xfrm>
            <a:off x="3982906" y="280036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46" name="CuadroTexto 106"/>
          <p:cNvSpPr txBox="1"/>
          <p:nvPr/>
        </p:nvSpPr>
        <p:spPr>
          <a:xfrm>
            <a:off x="983829" y="288745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47" name="CuadroTexto 106"/>
          <p:cNvSpPr txBox="1"/>
          <p:nvPr/>
        </p:nvSpPr>
        <p:spPr>
          <a:xfrm>
            <a:off x="5223062" y="25332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64" name="CuadroTexto 106"/>
          <p:cNvSpPr txBox="1"/>
          <p:nvPr/>
        </p:nvSpPr>
        <p:spPr>
          <a:xfrm>
            <a:off x="3414340" y="251905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68" name="CuadroTexto 106"/>
          <p:cNvSpPr txBox="1"/>
          <p:nvPr/>
        </p:nvSpPr>
        <p:spPr>
          <a:xfrm>
            <a:off x="2466993" y="37894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73" name="Rectángulo redondeado 2"/>
          <p:cNvSpPr/>
          <p:nvPr/>
        </p:nvSpPr>
        <p:spPr>
          <a:xfrm>
            <a:off x="5220120" y="1530338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Apellido Paterno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4" name="104 Conector recto"/>
          <p:cNvCxnSpPr>
            <a:stCxn id="73" idx="2"/>
            <a:endCxn id="7" idx="0"/>
          </p:cNvCxnSpPr>
          <p:nvPr/>
        </p:nvCxnSpPr>
        <p:spPr>
          <a:xfrm flipH="1">
            <a:off x="4439123" y="1763531"/>
            <a:ext cx="1149897" cy="854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ángulo redondeado 2"/>
          <p:cNvSpPr/>
          <p:nvPr/>
        </p:nvSpPr>
        <p:spPr>
          <a:xfrm>
            <a:off x="4854504" y="1140402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Apellido Materno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7" name="104 Conector recto"/>
          <p:cNvCxnSpPr>
            <a:stCxn id="76" idx="2"/>
            <a:endCxn id="7" idx="0"/>
          </p:cNvCxnSpPr>
          <p:nvPr/>
        </p:nvCxnSpPr>
        <p:spPr>
          <a:xfrm flipH="1">
            <a:off x="4439123" y="1373595"/>
            <a:ext cx="784281" cy="124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ángulo redondeado 2"/>
          <p:cNvSpPr/>
          <p:nvPr/>
        </p:nvSpPr>
        <p:spPr>
          <a:xfrm>
            <a:off x="3114001" y="1140402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Teléfono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2" name="107 Conector recto"/>
          <p:cNvCxnSpPr>
            <a:stCxn id="80" idx="2"/>
            <a:endCxn id="7" idx="0"/>
          </p:cNvCxnSpPr>
          <p:nvPr/>
        </p:nvCxnSpPr>
        <p:spPr>
          <a:xfrm>
            <a:off x="3482901" y="1373595"/>
            <a:ext cx="956222" cy="124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ángulo redondeado 2"/>
          <p:cNvSpPr/>
          <p:nvPr/>
        </p:nvSpPr>
        <p:spPr>
          <a:xfrm>
            <a:off x="4036251" y="907209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Dirección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95" name="107 Conector recto"/>
          <p:cNvCxnSpPr>
            <a:stCxn id="86" idx="2"/>
            <a:endCxn id="7" idx="0"/>
          </p:cNvCxnSpPr>
          <p:nvPr/>
        </p:nvCxnSpPr>
        <p:spPr>
          <a:xfrm>
            <a:off x="4405151" y="1140402"/>
            <a:ext cx="33972" cy="147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ángulo redondeado 2"/>
          <p:cNvSpPr/>
          <p:nvPr/>
        </p:nvSpPr>
        <p:spPr>
          <a:xfrm>
            <a:off x="5544368" y="1943815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Email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04" name="104 Conector recto"/>
          <p:cNvCxnSpPr>
            <a:stCxn id="101" idx="2"/>
            <a:endCxn id="7" idx="0"/>
          </p:cNvCxnSpPr>
          <p:nvPr/>
        </p:nvCxnSpPr>
        <p:spPr>
          <a:xfrm flipH="1">
            <a:off x="4439123" y="2177008"/>
            <a:ext cx="1474145" cy="441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uadroTexto 106"/>
          <p:cNvSpPr txBox="1"/>
          <p:nvPr/>
        </p:nvSpPr>
        <p:spPr>
          <a:xfrm>
            <a:off x="6823954" y="24655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41" name="Rectángulo 1"/>
          <p:cNvSpPr/>
          <p:nvPr/>
        </p:nvSpPr>
        <p:spPr>
          <a:xfrm>
            <a:off x="5259699" y="5233743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PACIENTES</a:t>
            </a:r>
            <a:endParaRPr lang="es-ES" sz="900" dirty="0"/>
          </a:p>
        </p:txBody>
      </p:sp>
      <p:sp>
        <p:nvSpPr>
          <p:cNvPr id="174" name="Rectángulo 1"/>
          <p:cNvSpPr/>
          <p:nvPr/>
        </p:nvSpPr>
        <p:spPr>
          <a:xfrm>
            <a:off x="4521899" y="4121108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REGION</a:t>
            </a:r>
            <a:endParaRPr lang="es-ES" sz="900" dirty="0"/>
          </a:p>
        </p:txBody>
      </p:sp>
      <p:sp>
        <p:nvSpPr>
          <p:cNvPr id="175" name="Rectángulo 1"/>
          <p:cNvSpPr/>
          <p:nvPr/>
        </p:nvSpPr>
        <p:spPr>
          <a:xfrm>
            <a:off x="2991053" y="4877883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MUNICIPIO</a:t>
            </a:r>
            <a:endParaRPr lang="es-ES" sz="900" dirty="0"/>
          </a:p>
        </p:txBody>
      </p:sp>
      <p:cxnSp>
        <p:nvCxnSpPr>
          <p:cNvPr id="177" name="14 Conector recto"/>
          <p:cNvCxnSpPr>
            <a:stCxn id="8" idx="2"/>
            <a:endCxn id="141" idx="0"/>
          </p:cNvCxnSpPr>
          <p:nvPr/>
        </p:nvCxnSpPr>
        <p:spPr>
          <a:xfrm flipH="1">
            <a:off x="6025122" y="2753741"/>
            <a:ext cx="2222746" cy="2480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14 Conector recto"/>
          <p:cNvCxnSpPr>
            <a:stCxn id="7" idx="2"/>
            <a:endCxn id="175" idx="0"/>
          </p:cNvCxnSpPr>
          <p:nvPr/>
        </p:nvCxnSpPr>
        <p:spPr>
          <a:xfrm flipH="1">
            <a:off x="3756476" y="2819874"/>
            <a:ext cx="682647" cy="205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CuadroTexto 106"/>
          <p:cNvSpPr txBox="1"/>
          <p:nvPr/>
        </p:nvSpPr>
        <p:spPr>
          <a:xfrm>
            <a:off x="3737810" y="502978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84" name="CuadroTexto 106"/>
          <p:cNvSpPr txBox="1"/>
          <p:nvPr/>
        </p:nvSpPr>
        <p:spPr>
          <a:xfrm>
            <a:off x="4433272" y="280937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cxnSp>
        <p:nvCxnSpPr>
          <p:cNvPr id="186" name="77 Conector recto"/>
          <p:cNvCxnSpPr>
            <a:stCxn id="175" idx="2"/>
            <a:endCxn id="193" idx="0"/>
          </p:cNvCxnSpPr>
          <p:nvPr/>
        </p:nvCxnSpPr>
        <p:spPr>
          <a:xfrm flipH="1">
            <a:off x="2538724" y="5079405"/>
            <a:ext cx="1217752" cy="112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77 Conector recto"/>
          <p:cNvCxnSpPr>
            <a:stCxn id="175" idx="2"/>
            <a:endCxn id="192" idx="0"/>
          </p:cNvCxnSpPr>
          <p:nvPr/>
        </p:nvCxnSpPr>
        <p:spPr>
          <a:xfrm flipH="1">
            <a:off x="3735193" y="5079405"/>
            <a:ext cx="21283" cy="1368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ángulo redondeado 2"/>
          <p:cNvSpPr/>
          <p:nvPr/>
        </p:nvSpPr>
        <p:spPr>
          <a:xfrm>
            <a:off x="3366293" y="6447930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Municipio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3" name="Rectángulo redondeado 2"/>
          <p:cNvSpPr/>
          <p:nvPr/>
        </p:nvSpPr>
        <p:spPr>
          <a:xfrm>
            <a:off x="2169824" y="6199486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09" name="14 Conector recto"/>
          <p:cNvCxnSpPr>
            <a:stCxn id="175" idx="2"/>
            <a:endCxn id="141" idx="1"/>
          </p:cNvCxnSpPr>
          <p:nvPr/>
        </p:nvCxnSpPr>
        <p:spPr>
          <a:xfrm>
            <a:off x="3756476" y="5079405"/>
            <a:ext cx="1503223" cy="25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CuadroTexto 106"/>
          <p:cNvSpPr txBox="1"/>
          <p:nvPr/>
        </p:nvSpPr>
        <p:spPr>
          <a:xfrm>
            <a:off x="3587422" y="47080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16" name="CuadroTexto 106"/>
          <p:cNvSpPr txBox="1"/>
          <p:nvPr/>
        </p:nvSpPr>
        <p:spPr>
          <a:xfrm>
            <a:off x="5689316" y="498293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cxnSp>
        <p:nvCxnSpPr>
          <p:cNvPr id="219" name="14 Conector recto"/>
          <p:cNvCxnSpPr>
            <a:stCxn id="184" idx="0"/>
            <a:endCxn id="174" idx="0"/>
          </p:cNvCxnSpPr>
          <p:nvPr/>
        </p:nvCxnSpPr>
        <p:spPr>
          <a:xfrm>
            <a:off x="4554459" y="2809373"/>
            <a:ext cx="732863" cy="1311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14 Conector recto"/>
          <p:cNvCxnSpPr>
            <a:stCxn id="174" idx="2"/>
            <a:endCxn id="141" idx="0"/>
          </p:cNvCxnSpPr>
          <p:nvPr/>
        </p:nvCxnSpPr>
        <p:spPr>
          <a:xfrm>
            <a:off x="5287322" y="4322630"/>
            <a:ext cx="737800" cy="911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CuadroTexto 106"/>
          <p:cNvSpPr txBox="1"/>
          <p:nvPr/>
        </p:nvSpPr>
        <p:spPr>
          <a:xfrm>
            <a:off x="4623832" y="28052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27" name="CuadroTexto 106"/>
          <p:cNvSpPr txBox="1"/>
          <p:nvPr/>
        </p:nvSpPr>
        <p:spPr>
          <a:xfrm>
            <a:off x="5069195" y="52553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28" name="CuadroTexto 106"/>
          <p:cNvSpPr txBox="1"/>
          <p:nvPr/>
        </p:nvSpPr>
        <p:spPr>
          <a:xfrm>
            <a:off x="5034837" y="39190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29" name="CuadroTexto 106"/>
          <p:cNvSpPr txBox="1"/>
          <p:nvPr/>
        </p:nvSpPr>
        <p:spPr>
          <a:xfrm>
            <a:off x="5976085" y="493873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30" name="CuadroTexto 106"/>
          <p:cNvSpPr txBox="1"/>
          <p:nvPr/>
        </p:nvSpPr>
        <p:spPr>
          <a:xfrm>
            <a:off x="5365317" y="431254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31" name="CuadroTexto 106"/>
          <p:cNvSpPr txBox="1"/>
          <p:nvPr/>
        </p:nvSpPr>
        <p:spPr>
          <a:xfrm>
            <a:off x="8150686" y="274390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68" name="Rectángulo redondeado 2"/>
          <p:cNvSpPr/>
          <p:nvPr/>
        </p:nvSpPr>
        <p:spPr>
          <a:xfrm>
            <a:off x="5063614" y="3212500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Municipio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9" name="Rectángulo redondeado 2"/>
          <p:cNvSpPr/>
          <p:nvPr/>
        </p:nvSpPr>
        <p:spPr>
          <a:xfrm>
            <a:off x="5879810" y="3210095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Municipio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70" name="77 Conector recto"/>
          <p:cNvCxnSpPr>
            <a:stCxn id="268" idx="2"/>
            <a:endCxn id="174" idx="0"/>
          </p:cNvCxnSpPr>
          <p:nvPr/>
        </p:nvCxnSpPr>
        <p:spPr>
          <a:xfrm flipH="1">
            <a:off x="5287322" y="3445693"/>
            <a:ext cx="145192" cy="67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77 Conector recto"/>
          <p:cNvCxnSpPr>
            <a:stCxn id="269" idx="2"/>
            <a:endCxn id="174" idx="0"/>
          </p:cNvCxnSpPr>
          <p:nvPr/>
        </p:nvCxnSpPr>
        <p:spPr>
          <a:xfrm flipH="1">
            <a:off x="5287322" y="3443288"/>
            <a:ext cx="961388" cy="677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Rectángulo redondeado 2"/>
          <p:cNvSpPr/>
          <p:nvPr/>
        </p:nvSpPr>
        <p:spPr>
          <a:xfrm>
            <a:off x="4297037" y="5586275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86" name="77 Conector recto"/>
          <p:cNvCxnSpPr>
            <a:stCxn id="141" idx="2"/>
            <a:endCxn id="285" idx="0"/>
          </p:cNvCxnSpPr>
          <p:nvPr/>
        </p:nvCxnSpPr>
        <p:spPr>
          <a:xfrm flipH="1">
            <a:off x="4665937" y="5435265"/>
            <a:ext cx="1359185" cy="151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ángulo redondeado 2"/>
          <p:cNvSpPr/>
          <p:nvPr/>
        </p:nvSpPr>
        <p:spPr>
          <a:xfrm>
            <a:off x="4405151" y="5995866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Nombre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93" name="77 Conector recto"/>
          <p:cNvCxnSpPr>
            <a:stCxn id="141" idx="2"/>
            <a:endCxn id="292" idx="0"/>
          </p:cNvCxnSpPr>
          <p:nvPr/>
        </p:nvCxnSpPr>
        <p:spPr>
          <a:xfrm flipH="1">
            <a:off x="4774051" y="5435265"/>
            <a:ext cx="1251071" cy="56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Rectángulo redondeado 2"/>
          <p:cNvSpPr/>
          <p:nvPr/>
        </p:nvSpPr>
        <p:spPr>
          <a:xfrm>
            <a:off x="5432514" y="6592766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Apellido Materno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8" name="Rectángulo redondeado 2"/>
          <p:cNvSpPr/>
          <p:nvPr/>
        </p:nvSpPr>
        <p:spPr>
          <a:xfrm>
            <a:off x="4720595" y="6321633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Apellido Paterno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99" name="77 Conector recto"/>
          <p:cNvCxnSpPr>
            <a:stCxn id="141" idx="2"/>
            <a:endCxn id="298" idx="0"/>
          </p:cNvCxnSpPr>
          <p:nvPr/>
        </p:nvCxnSpPr>
        <p:spPr>
          <a:xfrm flipH="1">
            <a:off x="5089495" y="5435265"/>
            <a:ext cx="935627" cy="886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77 Conector recto"/>
          <p:cNvCxnSpPr>
            <a:stCxn id="141" idx="2"/>
            <a:endCxn id="297" idx="0"/>
          </p:cNvCxnSpPr>
          <p:nvPr/>
        </p:nvCxnSpPr>
        <p:spPr>
          <a:xfrm flipH="1">
            <a:off x="5801414" y="5435265"/>
            <a:ext cx="223708" cy="1157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Rectángulo redondeado 2"/>
          <p:cNvSpPr/>
          <p:nvPr/>
        </p:nvSpPr>
        <p:spPr>
          <a:xfrm>
            <a:off x="6233518" y="6562995"/>
            <a:ext cx="83281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Fecha Nacimiento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09" name="Rectángulo redondeado 2"/>
          <p:cNvSpPr/>
          <p:nvPr/>
        </p:nvSpPr>
        <p:spPr>
          <a:xfrm>
            <a:off x="6436031" y="5819468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Fecha Ingreso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10" name="77 Conector recto"/>
          <p:cNvCxnSpPr>
            <a:stCxn id="141" idx="2"/>
            <a:endCxn id="308" idx="0"/>
          </p:cNvCxnSpPr>
          <p:nvPr/>
        </p:nvCxnSpPr>
        <p:spPr>
          <a:xfrm>
            <a:off x="6025122" y="5435265"/>
            <a:ext cx="624801" cy="1127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77 Conector recto"/>
          <p:cNvCxnSpPr>
            <a:stCxn id="141" idx="2"/>
            <a:endCxn id="309" idx="0"/>
          </p:cNvCxnSpPr>
          <p:nvPr/>
        </p:nvCxnSpPr>
        <p:spPr>
          <a:xfrm>
            <a:off x="6025122" y="5435265"/>
            <a:ext cx="779809" cy="384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3" name="CuadroTexto 106"/>
          <p:cNvSpPr txBox="1"/>
          <p:nvPr/>
        </p:nvSpPr>
        <p:spPr>
          <a:xfrm>
            <a:off x="1215364" y="391073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34" name="CuadroTexto 106"/>
          <p:cNvSpPr txBox="1"/>
          <p:nvPr/>
        </p:nvSpPr>
        <p:spPr>
          <a:xfrm>
            <a:off x="446061" y="40317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35" name="CuadroTexto 106"/>
          <p:cNvSpPr txBox="1"/>
          <p:nvPr/>
        </p:nvSpPr>
        <p:spPr>
          <a:xfrm>
            <a:off x="1615352" y="41392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36" name="CuadroTexto 106"/>
          <p:cNvSpPr txBox="1"/>
          <p:nvPr/>
        </p:nvSpPr>
        <p:spPr>
          <a:xfrm>
            <a:off x="401452" y="451629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37" name="CuadroTexto 106"/>
          <p:cNvSpPr txBox="1"/>
          <p:nvPr/>
        </p:nvSpPr>
        <p:spPr>
          <a:xfrm>
            <a:off x="1736539" y="42373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38" name="CuadroTexto 106"/>
          <p:cNvSpPr txBox="1"/>
          <p:nvPr/>
        </p:nvSpPr>
        <p:spPr>
          <a:xfrm>
            <a:off x="563372" y="502978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39" name="CuadroTexto 106"/>
          <p:cNvSpPr txBox="1"/>
          <p:nvPr/>
        </p:nvSpPr>
        <p:spPr>
          <a:xfrm>
            <a:off x="1944245" y="426014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40" name="CuadroTexto 106"/>
          <p:cNvSpPr txBox="1"/>
          <p:nvPr/>
        </p:nvSpPr>
        <p:spPr>
          <a:xfrm>
            <a:off x="1444427" y="533474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41" name="CuadroTexto 106"/>
          <p:cNvSpPr txBox="1"/>
          <p:nvPr/>
        </p:nvSpPr>
        <p:spPr>
          <a:xfrm>
            <a:off x="2419126" y="47467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42" name="CuadroTexto 106"/>
          <p:cNvSpPr txBox="1"/>
          <p:nvPr/>
        </p:nvSpPr>
        <p:spPr>
          <a:xfrm>
            <a:off x="2169824" y="414712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55" name="Rectángulo 1"/>
          <p:cNvSpPr/>
          <p:nvPr/>
        </p:nvSpPr>
        <p:spPr>
          <a:xfrm>
            <a:off x="7482445" y="4087513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Comorbilidad Asociada</a:t>
            </a:r>
            <a:endParaRPr lang="es-ES" sz="900" dirty="0"/>
          </a:p>
        </p:txBody>
      </p:sp>
      <p:cxnSp>
        <p:nvCxnSpPr>
          <p:cNvPr id="356" name="14 Conector recto"/>
          <p:cNvCxnSpPr>
            <a:stCxn id="355" idx="1"/>
            <a:endCxn id="141" idx="0"/>
          </p:cNvCxnSpPr>
          <p:nvPr/>
        </p:nvCxnSpPr>
        <p:spPr>
          <a:xfrm flipH="1">
            <a:off x="6025122" y="4188274"/>
            <a:ext cx="1457323" cy="1045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CuadroTexto 106"/>
          <p:cNvSpPr txBox="1"/>
          <p:nvPr/>
        </p:nvSpPr>
        <p:spPr>
          <a:xfrm>
            <a:off x="6169868" y="501423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63" name="CuadroTexto 106"/>
          <p:cNvSpPr txBox="1"/>
          <p:nvPr/>
        </p:nvSpPr>
        <p:spPr>
          <a:xfrm>
            <a:off x="7267694" y="42511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364" name="Rectángulo redondeado 2"/>
          <p:cNvSpPr/>
          <p:nvPr/>
        </p:nvSpPr>
        <p:spPr>
          <a:xfrm>
            <a:off x="7302697" y="5075663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5" name="Rectángulo redondeado 2"/>
          <p:cNvSpPr/>
          <p:nvPr/>
        </p:nvSpPr>
        <p:spPr>
          <a:xfrm>
            <a:off x="8199201" y="5075026"/>
            <a:ext cx="847374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Comorbilidad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66" name="77 Conector recto"/>
          <p:cNvCxnSpPr>
            <a:stCxn id="355" idx="2"/>
            <a:endCxn id="364" idx="0"/>
          </p:cNvCxnSpPr>
          <p:nvPr/>
        </p:nvCxnSpPr>
        <p:spPr>
          <a:xfrm flipH="1">
            <a:off x="7671597" y="4289035"/>
            <a:ext cx="576271" cy="78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77 Conector recto"/>
          <p:cNvCxnSpPr>
            <a:stCxn id="355" idx="2"/>
            <a:endCxn id="365" idx="0"/>
          </p:cNvCxnSpPr>
          <p:nvPr/>
        </p:nvCxnSpPr>
        <p:spPr>
          <a:xfrm>
            <a:off x="8247868" y="4289035"/>
            <a:ext cx="375020" cy="785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14 Conector recto"/>
          <p:cNvCxnSpPr>
            <a:stCxn id="141" idx="0"/>
            <a:endCxn id="4" idx="3"/>
          </p:cNvCxnSpPr>
          <p:nvPr/>
        </p:nvCxnSpPr>
        <p:spPr>
          <a:xfrm flipH="1" flipV="1">
            <a:off x="2970892" y="4084210"/>
            <a:ext cx="3054230" cy="1149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uadroTexto 106"/>
          <p:cNvSpPr txBox="1"/>
          <p:nvPr/>
        </p:nvSpPr>
        <p:spPr>
          <a:xfrm>
            <a:off x="5458775" y="50487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35" name="CuadroTexto 332"/>
          <p:cNvSpPr txBox="1"/>
          <p:nvPr/>
        </p:nvSpPr>
        <p:spPr>
          <a:xfrm>
            <a:off x="2922526" y="3899540"/>
            <a:ext cx="2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</a:t>
            </a:r>
            <a:endParaRPr lang="es-ES" dirty="0"/>
          </a:p>
        </p:txBody>
      </p:sp>
      <p:sp>
        <p:nvSpPr>
          <p:cNvPr id="112" name="CuadroTexto 332"/>
          <p:cNvSpPr txBox="1"/>
          <p:nvPr/>
        </p:nvSpPr>
        <p:spPr>
          <a:xfrm>
            <a:off x="1888532" y="3765259"/>
            <a:ext cx="2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6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"/>
          <p:cNvSpPr/>
          <p:nvPr/>
        </p:nvSpPr>
        <p:spPr>
          <a:xfrm>
            <a:off x="4063931" y="3675786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BIOPSIA</a:t>
            </a:r>
            <a:endParaRPr lang="es-ES" sz="900" dirty="0"/>
          </a:p>
        </p:txBody>
      </p:sp>
      <p:sp>
        <p:nvSpPr>
          <p:cNvPr id="7" name="Rectángulo 1"/>
          <p:cNvSpPr/>
          <p:nvPr/>
        </p:nvSpPr>
        <p:spPr>
          <a:xfrm>
            <a:off x="4596850" y="4855065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EVOLUCION Y SEGUIMIENTO</a:t>
            </a:r>
            <a:endParaRPr lang="es-ES" sz="900" dirty="0"/>
          </a:p>
        </p:txBody>
      </p:sp>
      <p:sp>
        <p:nvSpPr>
          <p:cNvPr id="8" name="Rectángulo 1"/>
          <p:cNvSpPr/>
          <p:nvPr/>
        </p:nvSpPr>
        <p:spPr>
          <a:xfrm>
            <a:off x="2390722" y="4855065"/>
            <a:ext cx="1171238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OTRAS</a:t>
            </a:r>
            <a:endParaRPr lang="es-ES" sz="900" dirty="0"/>
          </a:p>
        </p:txBody>
      </p:sp>
      <p:sp>
        <p:nvSpPr>
          <p:cNvPr id="11" name="Rectángulo 1"/>
          <p:cNvSpPr/>
          <p:nvPr/>
        </p:nvSpPr>
        <p:spPr>
          <a:xfrm>
            <a:off x="1233244" y="3100045"/>
            <a:ext cx="1467845" cy="20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ANATOMIA PATOLOGICA</a:t>
            </a:r>
            <a:endParaRPr lang="es-ES" sz="900" dirty="0"/>
          </a:p>
        </p:txBody>
      </p:sp>
      <p:cxnSp>
        <p:nvCxnSpPr>
          <p:cNvPr id="27" name="26 Conector recto"/>
          <p:cNvCxnSpPr>
            <a:stCxn id="199" idx="1"/>
            <a:endCxn id="11" idx="0"/>
          </p:cNvCxnSpPr>
          <p:nvPr/>
        </p:nvCxnSpPr>
        <p:spPr>
          <a:xfrm flipH="1">
            <a:off x="1967167" y="2621043"/>
            <a:ext cx="331713" cy="479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4" idx="2"/>
            <a:endCxn id="7" idx="0"/>
          </p:cNvCxnSpPr>
          <p:nvPr/>
        </p:nvCxnSpPr>
        <p:spPr>
          <a:xfrm>
            <a:off x="4829354" y="3877308"/>
            <a:ext cx="532919" cy="977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4" idx="1"/>
            <a:endCxn id="11" idx="3"/>
          </p:cNvCxnSpPr>
          <p:nvPr/>
        </p:nvCxnSpPr>
        <p:spPr>
          <a:xfrm flipH="1" flipV="1">
            <a:off x="2701089" y="3200885"/>
            <a:ext cx="1362842" cy="57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4" idx="2"/>
            <a:endCxn id="8" idx="0"/>
          </p:cNvCxnSpPr>
          <p:nvPr/>
        </p:nvCxnSpPr>
        <p:spPr>
          <a:xfrm flipH="1">
            <a:off x="2976341" y="3877308"/>
            <a:ext cx="1853013" cy="977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101 CuadroTexto"/>
          <p:cNvSpPr txBox="1"/>
          <p:nvPr/>
        </p:nvSpPr>
        <p:spPr>
          <a:xfrm>
            <a:off x="720797" y="17779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BIOREN-G</a:t>
            </a:r>
          </a:p>
          <a:p>
            <a:pPr algn="ctr"/>
            <a:r>
              <a:rPr lang="es-MX" dirty="0" smtClean="0"/>
              <a:t>MODELO DE DATOS </a:t>
            </a:r>
            <a:endParaRPr lang="es-MX" dirty="0"/>
          </a:p>
        </p:txBody>
      </p:sp>
      <p:sp>
        <p:nvSpPr>
          <p:cNvPr id="103" name="Rectángulo redondeado 2"/>
          <p:cNvSpPr/>
          <p:nvPr/>
        </p:nvSpPr>
        <p:spPr>
          <a:xfrm>
            <a:off x="2295171" y="2191217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ME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04" name="103 Conector recto"/>
          <p:cNvCxnSpPr>
            <a:stCxn id="11" idx="0"/>
            <a:endCxn id="103" idx="1"/>
          </p:cNvCxnSpPr>
          <p:nvPr/>
        </p:nvCxnSpPr>
        <p:spPr>
          <a:xfrm flipV="1">
            <a:off x="1967167" y="2307814"/>
            <a:ext cx="328004" cy="79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uadroTexto 106"/>
          <p:cNvSpPr txBox="1"/>
          <p:nvPr/>
        </p:nvSpPr>
        <p:spPr>
          <a:xfrm>
            <a:off x="3831077" y="354438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11" name="CuadroTexto 106"/>
          <p:cNvSpPr txBox="1"/>
          <p:nvPr/>
        </p:nvSpPr>
        <p:spPr>
          <a:xfrm>
            <a:off x="4384447" y="385177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12" name="CuadroTexto 106"/>
          <p:cNvSpPr txBox="1"/>
          <p:nvPr/>
        </p:nvSpPr>
        <p:spPr>
          <a:xfrm>
            <a:off x="4875918" y="386785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55" name="Rectángulo redondeado 2"/>
          <p:cNvSpPr/>
          <p:nvPr/>
        </p:nvSpPr>
        <p:spPr>
          <a:xfrm>
            <a:off x="262377" y="2451050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IF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2"/>
          <p:cNvSpPr/>
          <p:nvPr/>
        </p:nvSpPr>
        <p:spPr>
          <a:xfrm>
            <a:off x="313504" y="2959668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>
                <a:solidFill>
                  <a:schemeClr val="tx1"/>
                </a:solidFill>
              </a:rPr>
              <a:t>Optica</a:t>
            </a:r>
            <a:endParaRPr lang="es-MX" sz="900" dirty="0" smtClean="0">
              <a:solidFill>
                <a:schemeClr val="tx1"/>
              </a:solidFill>
            </a:endParaRPr>
          </a:p>
        </p:txBody>
      </p:sp>
      <p:sp>
        <p:nvSpPr>
          <p:cNvPr id="57" name="Rectángulo redondeado 2"/>
          <p:cNvSpPr/>
          <p:nvPr/>
        </p:nvSpPr>
        <p:spPr>
          <a:xfrm>
            <a:off x="313504" y="3305249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" name="25 Conector recto"/>
          <p:cNvCxnSpPr>
            <a:stCxn id="55" idx="3"/>
            <a:endCxn id="11" idx="1"/>
          </p:cNvCxnSpPr>
          <p:nvPr/>
        </p:nvCxnSpPr>
        <p:spPr>
          <a:xfrm>
            <a:off x="1000177" y="2567647"/>
            <a:ext cx="233067" cy="633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56" idx="3"/>
            <a:endCxn id="11" idx="1"/>
          </p:cNvCxnSpPr>
          <p:nvPr/>
        </p:nvCxnSpPr>
        <p:spPr>
          <a:xfrm>
            <a:off x="1051304" y="3076265"/>
            <a:ext cx="181940" cy="12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57" idx="3"/>
            <a:endCxn id="11" idx="1"/>
          </p:cNvCxnSpPr>
          <p:nvPr/>
        </p:nvCxnSpPr>
        <p:spPr>
          <a:xfrm flipV="1">
            <a:off x="1051304" y="3200885"/>
            <a:ext cx="181940" cy="220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ángulo redondeado 2"/>
          <p:cNvSpPr/>
          <p:nvPr/>
        </p:nvSpPr>
        <p:spPr>
          <a:xfrm>
            <a:off x="3970136" y="6120002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Creatina 6 meses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0" name="Rectángulo redondeado 2"/>
          <p:cNvSpPr/>
          <p:nvPr/>
        </p:nvSpPr>
        <p:spPr>
          <a:xfrm>
            <a:off x="3785483" y="5805008"/>
            <a:ext cx="822782" cy="224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Creatina primer mes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1" name="Rectángulo redondeado 2"/>
          <p:cNvSpPr/>
          <p:nvPr/>
        </p:nvSpPr>
        <p:spPr>
          <a:xfrm>
            <a:off x="3860350" y="5187874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2" name="Rectángulo redondeado 2"/>
          <p:cNvSpPr/>
          <p:nvPr/>
        </p:nvSpPr>
        <p:spPr>
          <a:xfrm>
            <a:off x="3698546" y="5488415"/>
            <a:ext cx="864326" cy="2248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Seguimiento total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054" name="1053 Conector recto"/>
          <p:cNvCxnSpPr>
            <a:stCxn id="181" idx="0"/>
            <a:endCxn id="7" idx="2"/>
          </p:cNvCxnSpPr>
          <p:nvPr/>
        </p:nvCxnSpPr>
        <p:spPr>
          <a:xfrm flipV="1">
            <a:off x="4229250" y="5056587"/>
            <a:ext cx="1133023" cy="131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145 Conector recto"/>
          <p:cNvCxnSpPr>
            <a:stCxn id="178" idx="3"/>
            <a:endCxn id="7" idx="2"/>
          </p:cNvCxnSpPr>
          <p:nvPr/>
        </p:nvCxnSpPr>
        <p:spPr>
          <a:xfrm flipV="1">
            <a:off x="4707936" y="5056587"/>
            <a:ext cx="654337" cy="118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147 Conector recto"/>
          <p:cNvCxnSpPr>
            <a:stCxn id="182" idx="3"/>
            <a:endCxn id="7" idx="2"/>
          </p:cNvCxnSpPr>
          <p:nvPr/>
        </p:nvCxnSpPr>
        <p:spPr>
          <a:xfrm flipV="1">
            <a:off x="4562872" y="5056587"/>
            <a:ext cx="799401" cy="544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149 Conector recto"/>
          <p:cNvCxnSpPr>
            <a:stCxn id="180" idx="3"/>
            <a:endCxn id="7" idx="2"/>
          </p:cNvCxnSpPr>
          <p:nvPr/>
        </p:nvCxnSpPr>
        <p:spPr>
          <a:xfrm flipV="1">
            <a:off x="4608265" y="5056587"/>
            <a:ext cx="754008" cy="86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ángulo redondeado 2"/>
          <p:cNvSpPr/>
          <p:nvPr/>
        </p:nvSpPr>
        <p:spPr>
          <a:xfrm>
            <a:off x="1945071" y="5769821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3" name="Rectángulo redondeado 2"/>
          <p:cNvSpPr/>
          <p:nvPr/>
        </p:nvSpPr>
        <p:spPr>
          <a:xfrm>
            <a:off x="106312" y="5646592"/>
            <a:ext cx="944991" cy="2238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Complicaciones mayores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4" name="Rectángulo redondeado 2"/>
          <p:cNvSpPr/>
          <p:nvPr/>
        </p:nvSpPr>
        <p:spPr>
          <a:xfrm>
            <a:off x="64600" y="4384538"/>
            <a:ext cx="910026" cy="1754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>
                <a:solidFill>
                  <a:schemeClr val="tx1"/>
                </a:solidFill>
              </a:rPr>
              <a:t>UsPostBiopsia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5" name="Rectángulo redondeado 2"/>
          <p:cNvSpPr/>
          <p:nvPr/>
        </p:nvSpPr>
        <p:spPr>
          <a:xfrm>
            <a:off x="1389867" y="4038351"/>
            <a:ext cx="927982" cy="186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>
                <a:solidFill>
                  <a:schemeClr val="tx1"/>
                </a:solidFill>
              </a:rPr>
              <a:t>AdoPostBiopsia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6" name="Rectángulo redondeado 2"/>
          <p:cNvSpPr/>
          <p:nvPr/>
        </p:nvSpPr>
        <p:spPr>
          <a:xfrm>
            <a:off x="45519" y="5093138"/>
            <a:ext cx="923874" cy="244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>
                <a:solidFill>
                  <a:schemeClr val="tx1"/>
                </a:solidFill>
              </a:rPr>
              <a:t>HbPostBiopsia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7" name="Rectángulo redondeado 2"/>
          <p:cNvSpPr/>
          <p:nvPr/>
        </p:nvSpPr>
        <p:spPr>
          <a:xfrm>
            <a:off x="2750670" y="5768690"/>
            <a:ext cx="840949" cy="234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Tratamiento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8" name="Rectángulo redondeado 2"/>
          <p:cNvSpPr/>
          <p:nvPr/>
        </p:nvSpPr>
        <p:spPr>
          <a:xfrm>
            <a:off x="720797" y="6171047"/>
            <a:ext cx="1000215" cy="219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Complicaciones menores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3" name="152 Conector recto"/>
          <p:cNvCxnSpPr>
            <a:stCxn id="197" idx="0"/>
            <a:endCxn id="8" idx="2"/>
          </p:cNvCxnSpPr>
          <p:nvPr/>
        </p:nvCxnSpPr>
        <p:spPr>
          <a:xfrm flipH="1" flipV="1">
            <a:off x="2976341" y="5056587"/>
            <a:ext cx="194804" cy="71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92" idx="0"/>
            <a:endCxn id="8" idx="2"/>
          </p:cNvCxnSpPr>
          <p:nvPr/>
        </p:nvCxnSpPr>
        <p:spPr>
          <a:xfrm flipV="1">
            <a:off x="2313971" y="5056587"/>
            <a:ext cx="662370" cy="713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156 Conector recto"/>
          <p:cNvCxnSpPr>
            <a:stCxn id="195" idx="2"/>
            <a:endCxn id="8" idx="1"/>
          </p:cNvCxnSpPr>
          <p:nvPr/>
        </p:nvCxnSpPr>
        <p:spPr>
          <a:xfrm>
            <a:off x="1853858" y="4225154"/>
            <a:ext cx="536864" cy="73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158 Conector recto"/>
          <p:cNvCxnSpPr>
            <a:stCxn id="194" idx="3"/>
            <a:endCxn id="8" idx="1"/>
          </p:cNvCxnSpPr>
          <p:nvPr/>
        </p:nvCxnSpPr>
        <p:spPr>
          <a:xfrm>
            <a:off x="974626" y="4472282"/>
            <a:ext cx="1416096" cy="48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160 Conector recto"/>
          <p:cNvCxnSpPr>
            <a:stCxn id="196" idx="3"/>
            <a:endCxn id="8" idx="1"/>
          </p:cNvCxnSpPr>
          <p:nvPr/>
        </p:nvCxnSpPr>
        <p:spPr>
          <a:xfrm flipV="1">
            <a:off x="969393" y="4955826"/>
            <a:ext cx="1421329" cy="25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166 Conector recto"/>
          <p:cNvCxnSpPr>
            <a:stCxn id="193" idx="3"/>
            <a:endCxn id="8" idx="1"/>
          </p:cNvCxnSpPr>
          <p:nvPr/>
        </p:nvCxnSpPr>
        <p:spPr>
          <a:xfrm flipV="1">
            <a:off x="1051303" y="4955826"/>
            <a:ext cx="1339419" cy="80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168 Conector recto"/>
          <p:cNvCxnSpPr>
            <a:stCxn id="198" idx="0"/>
            <a:endCxn id="8" idx="1"/>
          </p:cNvCxnSpPr>
          <p:nvPr/>
        </p:nvCxnSpPr>
        <p:spPr>
          <a:xfrm flipV="1">
            <a:off x="1220905" y="4955826"/>
            <a:ext cx="1169817" cy="121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Rectángulo redondeado 2"/>
          <p:cNvSpPr/>
          <p:nvPr/>
        </p:nvSpPr>
        <p:spPr>
          <a:xfrm>
            <a:off x="3456007" y="2406915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Pacientes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5" name="Rectángulo redondeado 2"/>
          <p:cNvSpPr/>
          <p:nvPr/>
        </p:nvSpPr>
        <p:spPr>
          <a:xfrm>
            <a:off x="4985269" y="1896577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Doctores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7" name="Rectángulo redondeado 2"/>
          <p:cNvSpPr/>
          <p:nvPr/>
        </p:nvSpPr>
        <p:spPr>
          <a:xfrm>
            <a:off x="6322232" y="2813865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Expediente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35" name="334 Conector recto"/>
          <p:cNvCxnSpPr>
            <a:stCxn id="4" idx="0"/>
            <a:endCxn id="367" idx="1"/>
          </p:cNvCxnSpPr>
          <p:nvPr/>
        </p:nvCxnSpPr>
        <p:spPr>
          <a:xfrm flipV="1">
            <a:off x="4829354" y="2930462"/>
            <a:ext cx="1492878" cy="745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342 Conector recto"/>
          <p:cNvCxnSpPr>
            <a:stCxn id="356" idx="2"/>
            <a:endCxn id="4" idx="0"/>
          </p:cNvCxnSpPr>
          <p:nvPr/>
        </p:nvCxnSpPr>
        <p:spPr>
          <a:xfrm>
            <a:off x="3824907" y="2640108"/>
            <a:ext cx="1004447" cy="1035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345 Conector recto"/>
          <p:cNvCxnSpPr>
            <a:stCxn id="365" idx="2"/>
            <a:endCxn id="4" idx="0"/>
          </p:cNvCxnSpPr>
          <p:nvPr/>
        </p:nvCxnSpPr>
        <p:spPr>
          <a:xfrm flipH="1">
            <a:off x="4829354" y="2129770"/>
            <a:ext cx="524815" cy="1546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ángulo redondeado 2"/>
          <p:cNvSpPr/>
          <p:nvPr/>
        </p:nvSpPr>
        <p:spPr>
          <a:xfrm>
            <a:off x="4154388" y="6452811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Creatina 12 meses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5" name="145 Conector recto"/>
          <p:cNvCxnSpPr>
            <a:stCxn id="124" idx="3"/>
            <a:endCxn id="7" idx="2"/>
          </p:cNvCxnSpPr>
          <p:nvPr/>
        </p:nvCxnSpPr>
        <p:spPr>
          <a:xfrm flipV="1">
            <a:off x="4892188" y="5056587"/>
            <a:ext cx="470085" cy="1512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ángulo redondeado 2"/>
          <p:cNvSpPr/>
          <p:nvPr/>
        </p:nvSpPr>
        <p:spPr>
          <a:xfrm>
            <a:off x="5827281" y="6353195"/>
            <a:ext cx="863851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Albuminuria primer mes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7" name="145 Conector recto"/>
          <p:cNvCxnSpPr>
            <a:stCxn id="126" idx="1"/>
            <a:endCxn id="7" idx="2"/>
          </p:cNvCxnSpPr>
          <p:nvPr/>
        </p:nvCxnSpPr>
        <p:spPr>
          <a:xfrm flipH="1" flipV="1">
            <a:off x="5362273" y="5056587"/>
            <a:ext cx="465008" cy="141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ángulo redondeado 2"/>
          <p:cNvSpPr/>
          <p:nvPr/>
        </p:nvSpPr>
        <p:spPr>
          <a:xfrm>
            <a:off x="5944454" y="5958880"/>
            <a:ext cx="863851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Albuminuria 6 meses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2" name="145 Conector recto"/>
          <p:cNvCxnSpPr>
            <a:stCxn id="131" idx="1"/>
            <a:endCxn id="7" idx="2"/>
          </p:cNvCxnSpPr>
          <p:nvPr/>
        </p:nvCxnSpPr>
        <p:spPr>
          <a:xfrm flipH="1" flipV="1">
            <a:off x="5362273" y="5056587"/>
            <a:ext cx="582181" cy="1018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ángulo redondeado 2"/>
          <p:cNvSpPr/>
          <p:nvPr/>
        </p:nvSpPr>
        <p:spPr>
          <a:xfrm>
            <a:off x="5982613" y="5596638"/>
            <a:ext cx="863851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Albuminuria 12 meses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6" name="145 Conector recto"/>
          <p:cNvCxnSpPr>
            <a:stCxn id="135" idx="1"/>
            <a:endCxn id="7" idx="2"/>
          </p:cNvCxnSpPr>
          <p:nvPr/>
        </p:nvCxnSpPr>
        <p:spPr>
          <a:xfrm flipH="1" flipV="1">
            <a:off x="5362273" y="5056587"/>
            <a:ext cx="620340" cy="65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CuadroTexto 106"/>
          <p:cNvSpPr txBox="1"/>
          <p:nvPr/>
        </p:nvSpPr>
        <p:spPr>
          <a:xfrm>
            <a:off x="1945071" y="418334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70" name="CuadroTexto 106"/>
          <p:cNvSpPr txBox="1"/>
          <p:nvPr/>
        </p:nvSpPr>
        <p:spPr>
          <a:xfrm>
            <a:off x="2057994" y="470198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71" name="CuadroTexto 106"/>
          <p:cNvSpPr txBox="1"/>
          <p:nvPr/>
        </p:nvSpPr>
        <p:spPr>
          <a:xfrm>
            <a:off x="921726" y="432248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72" name="CuadroTexto 106"/>
          <p:cNvSpPr txBox="1"/>
          <p:nvPr/>
        </p:nvSpPr>
        <p:spPr>
          <a:xfrm>
            <a:off x="2252546" y="462912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73" name="CuadroTexto 106"/>
          <p:cNvSpPr txBox="1"/>
          <p:nvPr/>
        </p:nvSpPr>
        <p:spPr>
          <a:xfrm>
            <a:off x="1882285" y="48339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74" name="CuadroTexto 106"/>
          <p:cNvSpPr txBox="1"/>
          <p:nvPr/>
        </p:nvSpPr>
        <p:spPr>
          <a:xfrm>
            <a:off x="1892400" y="496367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75" name="CuadroTexto 106"/>
          <p:cNvSpPr txBox="1"/>
          <p:nvPr/>
        </p:nvSpPr>
        <p:spPr>
          <a:xfrm>
            <a:off x="1985880" y="50943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76" name="CuadroTexto 106"/>
          <p:cNvSpPr txBox="1"/>
          <p:nvPr/>
        </p:nvSpPr>
        <p:spPr>
          <a:xfrm>
            <a:off x="917419" y="499896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77" name="CuadroTexto 106"/>
          <p:cNvSpPr txBox="1"/>
          <p:nvPr/>
        </p:nvSpPr>
        <p:spPr>
          <a:xfrm>
            <a:off x="978285" y="553117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79" name="CuadroTexto 106"/>
          <p:cNvSpPr txBox="1"/>
          <p:nvPr/>
        </p:nvSpPr>
        <p:spPr>
          <a:xfrm>
            <a:off x="1233244" y="59806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99" name="Rectángulo redondeado 2"/>
          <p:cNvSpPr/>
          <p:nvPr/>
        </p:nvSpPr>
        <p:spPr>
          <a:xfrm>
            <a:off x="2298880" y="2518126"/>
            <a:ext cx="804418" cy="205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Numero Protocolo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0" name="Rectángulo redondeado 2"/>
          <p:cNvSpPr/>
          <p:nvPr/>
        </p:nvSpPr>
        <p:spPr>
          <a:xfrm>
            <a:off x="2264133" y="2788160"/>
            <a:ext cx="860378" cy="204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Patólogo interviniente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01" name="26 Conector recto"/>
          <p:cNvCxnSpPr>
            <a:stCxn id="200" idx="1"/>
            <a:endCxn id="11" idx="0"/>
          </p:cNvCxnSpPr>
          <p:nvPr/>
        </p:nvCxnSpPr>
        <p:spPr>
          <a:xfrm flipH="1">
            <a:off x="1967167" y="2890644"/>
            <a:ext cx="296966" cy="20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CuadroTexto 106"/>
          <p:cNvSpPr txBox="1"/>
          <p:nvPr/>
        </p:nvSpPr>
        <p:spPr>
          <a:xfrm>
            <a:off x="2823749" y="469417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15" name="CuadroTexto 106"/>
          <p:cNvSpPr txBox="1"/>
          <p:nvPr/>
        </p:nvSpPr>
        <p:spPr>
          <a:xfrm>
            <a:off x="2645155" y="32459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16" name="CuadroTexto 106"/>
          <p:cNvSpPr txBox="1"/>
          <p:nvPr/>
        </p:nvSpPr>
        <p:spPr>
          <a:xfrm>
            <a:off x="5275064" y="463182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18" name="Rectángulo redondeado 2"/>
          <p:cNvSpPr/>
          <p:nvPr/>
        </p:nvSpPr>
        <p:spPr>
          <a:xfrm>
            <a:off x="109896" y="1628889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Numero de </a:t>
            </a:r>
            <a:r>
              <a:rPr lang="es-MX" sz="900" dirty="0" err="1" smtClean="0">
                <a:solidFill>
                  <a:schemeClr val="tx1"/>
                </a:solidFill>
              </a:rPr>
              <a:t>glomerulos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9" name="25 Conector recto"/>
          <p:cNvCxnSpPr>
            <a:stCxn id="218" idx="2"/>
            <a:endCxn id="11" idx="0"/>
          </p:cNvCxnSpPr>
          <p:nvPr/>
        </p:nvCxnSpPr>
        <p:spPr>
          <a:xfrm>
            <a:off x="478796" y="1862082"/>
            <a:ext cx="1488371" cy="123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CuadroTexto 106"/>
          <p:cNvSpPr txBox="1"/>
          <p:nvPr/>
        </p:nvSpPr>
        <p:spPr>
          <a:xfrm>
            <a:off x="1689130" y="292731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24" name="CuadroTexto 106"/>
          <p:cNvSpPr txBox="1"/>
          <p:nvPr/>
        </p:nvSpPr>
        <p:spPr>
          <a:xfrm>
            <a:off x="395450" y="18644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25" name="Rectángulo redondeado 2"/>
          <p:cNvSpPr/>
          <p:nvPr/>
        </p:nvSpPr>
        <p:spPr>
          <a:xfrm>
            <a:off x="682541" y="1061973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Grupo </a:t>
            </a:r>
            <a:r>
              <a:rPr lang="es-MX" sz="900" dirty="0" err="1" smtClean="0">
                <a:solidFill>
                  <a:schemeClr val="tx1"/>
                </a:solidFill>
              </a:rPr>
              <a:t>Patologico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6" name="25 Conector recto"/>
          <p:cNvCxnSpPr>
            <a:stCxn id="225" idx="2"/>
            <a:endCxn id="11" idx="0"/>
          </p:cNvCxnSpPr>
          <p:nvPr/>
        </p:nvCxnSpPr>
        <p:spPr>
          <a:xfrm>
            <a:off x="1051441" y="1295166"/>
            <a:ext cx="915726" cy="180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CuadroTexto 106"/>
          <p:cNvSpPr txBox="1"/>
          <p:nvPr/>
        </p:nvSpPr>
        <p:spPr>
          <a:xfrm>
            <a:off x="1655531" y="276229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30" name="CuadroTexto 106"/>
          <p:cNvSpPr txBox="1"/>
          <p:nvPr/>
        </p:nvSpPr>
        <p:spPr>
          <a:xfrm>
            <a:off x="878990" y="133151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31" name="Rectángulo redondeado 2"/>
          <p:cNvSpPr/>
          <p:nvPr/>
        </p:nvSpPr>
        <p:spPr>
          <a:xfrm>
            <a:off x="1675418" y="1082725"/>
            <a:ext cx="893744" cy="2707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Diagnostico </a:t>
            </a:r>
            <a:r>
              <a:rPr lang="es-MX" sz="900" dirty="0" err="1" smtClean="0">
                <a:solidFill>
                  <a:schemeClr val="tx1"/>
                </a:solidFill>
              </a:rPr>
              <a:t>Hispatologico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2" name="25 Conector recto"/>
          <p:cNvCxnSpPr>
            <a:stCxn id="231" idx="2"/>
            <a:endCxn id="11" idx="0"/>
          </p:cNvCxnSpPr>
          <p:nvPr/>
        </p:nvCxnSpPr>
        <p:spPr>
          <a:xfrm flipH="1">
            <a:off x="1967167" y="1353447"/>
            <a:ext cx="155123" cy="1746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CuadroTexto 106"/>
          <p:cNvSpPr txBox="1"/>
          <p:nvPr/>
        </p:nvSpPr>
        <p:spPr>
          <a:xfrm>
            <a:off x="1817117" y="272938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39" name="CuadroTexto 106"/>
          <p:cNvSpPr txBox="1"/>
          <p:nvPr/>
        </p:nvSpPr>
        <p:spPr>
          <a:xfrm>
            <a:off x="1931504" y="13325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67" name="CuadroTexto 106"/>
          <p:cNvSpPr txBox="1"/>
          <p:nvPr/>
        </p:nvSpPr>
        <p:spPr>
          <a:xfrm>
            <a:off x="4693483" y="335119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68" name="CuadroTexto 106"/>
          <p:cNvSpPr txBox="1"/>
          <p:nvPr/>
        </p:nvSpPr>
        <p:spPr>
          <a:xfrm>
            <a:off x="3882839" y="26336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69" name="CuadroTexto 106"/>
          <p:cNvSpPr txBox="1"/>
          <p:nvPr/>
        </p:nvSpPr>
        <p:spPr>
          <a:xfrm>
            <a:off x="5091761" y="21070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70" name="CuadroTexto 106"/>
          <p:cNvSpPr txBox="1"/>
          <p:nvPr/>
        </p:nvSpPr>
        <p:spPr>
          <a:xfrm>
            <a:off x="6079858" y="279917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77" name="CuadroTexto 332"/>
          <p:cNvSpPr txBox="1"/>
          <p:nvPr/>
        </p:nvSpPr>
        <p:spPr>
          <a:xfrm>
            <a:off x="4534047" y="3448765"/>
            <a:ext cx="2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</a:t>
            </a:r>
            <a:endParaRPr lang="es-ES" dirty="0"/>
          </a:p>
        </p:txBody>
      </p:sp>
      <p:sp>
        <p:nvSpPr>
          <p:cNvPr id="278" name="CuadroTexto 332"/>
          <p:cNvSpPr txBox="1"/>
          <p:nvPr/>
        </p:nvSpPr>
        <p:spPr>
          <a:xfrm>
            <a:off x="5035606" y="3424665"/>
            <a:ext cx="2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</a:t>
            </a:r>
            <a:endParaRPr lang="es-ES" dirty="0"/>
          </a:p>
        </p:txBody>
      </p:sp>
      <p:sp>
        <p:nvSpPr>
          <p:cNvPr id="279" name="Rectángulo redondeado 2"/>
          <p:cNvSpPr/>
          <p:nvPr/>
        </p:nvSpPr>
        <p:spPr>
          <a:xfrm>
            <a:off x="6599224" y="3499701"/>
            <a:ext cx="801060" cy="2942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Clínica y laboratorios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80" name="334 Conector recto"/>
          <p:cNvCxnSpPr>
            <a:stCxn id="4" idx="3"/>
            <a:endCxn id="279" idx="1"/>
          </p:cNvCxnSpPr>
          <p:nvPr/>
        </p:nvCxnSpPr>
        <p:spPr>
          <a:xfrm flipV="1">
            <a:off x="5594777" y="3646849"/>
            <a:ext cx="1004447" cy="129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CuadroTexto 106"/>
          <p:cNvSpPr txBox="1"/>
          <p:nvPr/>
        </p:nvSpPr>
        <p:spPr>
          <a:xfrm>
            <a:off x="6386660" y="347660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85" name="CuadroTexto 106"/>
          <p:cNvSpPr txBox="1"/>
          <p:nvPr/>
        </p:nvSpPr>
        <p:spPr>
          <a:xfrm>
            <a:off x="5542860" y="35967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97" name="CuadroTexto 322"/>
          <p:cNvSpPr txBox="1"/>
          <p:nvPr/>
        </p:nvSpPr>
        <p:spPr>
          <a:xfrm>
            <a:off x="6996211" y="6014015"/>
            <a:ext cx="255132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Artefacto: Modelo de datos </a:t>
            </a:r>
          </a:p>
          <a:p>
            <a:r>
              <a:rPr lang="es-MX" sz="1000" dirty="0" smtClean="0"/>
              <a:t>Sistema: </a:t>
            </a:r>
            <a:r>
              <a:rPr lang="es-MX" sz="1000" dirty="0" err="1" smtClean="0"/>
              <a:t>BioRen</a:t>
            </a:r>
            <a:r>
              <a:rPr lang="es-MX" sz="1000" dirty="0" smtClean="0"/>
              <a:t>-G</a:t>
            </a:r>
          </a:p>
          <a:p>
            <a:r>
              <a:rPr lang="es-MX" sz="1000" dirty="0" smtClean="0"/>
              <a:t>Diseño: Hector Gibran Reyes Alvarez</a:t>
            </a:r>
          </a:p>
          <a:p>
            <a:r>
              <a:rPr lang="es-MX" sz="1000" dirty="0" smtClean="0"/>
              <a:t>Fecha: 20170726</a:t>
            </a:r>
          </a:p>
          <a:p>
            <a:r>
              <a:rPr lang="es-MX" sz="1000" dirty="0" smtClean="0"/>
              <a:t>Versión: 1.0</a:t>
            </a:r>
          </a:p>
          <a:p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7731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"/>
          <p:cNvSpPr/>
          <p:nvPr/>
        </p:nvSpPr>
        <p:spPr>
          <a:xfrm>
            <a:off x="1936078" y="2392463"/>
            <a:ext cx="1530846" cy="22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Clínica y laboratorios</a:t>
            </a:r>
            <a:endParaRPr lang="es-ES" sz="900" dirty="0"/>
          </a:p>
        </p:txBody>
      </p:sp>
      <p:cxnSp>
        <p:nvCxnSpPr>
          <p:cNvPr id="5" name="4 Conector recto"/>
          <p:cNvCxnSpPr>
            <a:stCxn id="8" idx="3"/>
            <a:endCxn id="4" idx="1"/>
          </p:cNvCxnSpPr>
          <p:nvPr/>
        </p:nvCxnSpPr>
        <p:spPr>
          <a:xfrm>
            <a:off x="1019488" y="2086908"/>
            <a:ext cx="916590" cy="419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redondeado 2"/>
          <p:cNvSpPr/>
          <p:nvPr/>
        </p:nvSpPr>
        <p:spPr>
          <a:xfrm>
            <a:off x="281688" y="1970311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Albumina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" name="Rectángulo redondeado 2"/>
          <p:cNvSpPr/>
          <p:nvPr/>
        </p:nvSpPr>
        <p:spPr>
          <a:xfrm>
            <a:off x="46668" y="2300969"/>
            <a:ext cx="1095978" cy="2101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Proteína(g/24hs)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2"/>
          <p:cNvSpPr/>
          <p:nvPr/>
        </p:nvSpPr>
        <p:spPr>
          <a:xfrm>
            <a:off x="99454" y="2639885"/>
            <a:ext cx="881745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CL Creatina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" name="Rectángulo redondeado 2"/>
          <p:cNvSpPr/>
          <p:nvPr/>
        </p:nvSpPr>
        <p:spPr>
          <a:xfrm>
            <a:off x="243400" y="3068007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Creatina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" name="Rectángulo redondeado 2"/>
          <p:cNvSpPr/>
          <p:nvPr/>
        </p:nvSpPr>
        <p:spPr>
          <a:xfrm>
            <a:off x="127876" y="3453957"/>
            <a:ext cx="911823" cy="281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Albuminaría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2"/>
          <p:cNvSpPr/>
          <p:nvPr/>
        </p:nvSpPr>
        <p:spPr>
          <a:xfrm>
            <a:off x="282760" y="3820475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Hematuria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2"/>
          <p:cNvSpPr/>
          <p:nvPr/>
        </p:nvSpPr>
        <p:spPr>
          <a:xfrm>
            <a:off x="453695" y="4814569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" name="17 Conector recto"/>
          <p:cNvCxnSpPr>
            <a:stCxn id="11" idx="3"/>
            <a:endCxn id="4" idx="1"/>
          </p:cNvCxnSpPr>
          <p:nvPr/>
        </p:nvCxnSpPr>
        <p:spPr>
          <a:xfrm flipV="1">
            <a:off x="981200" y="2506028"/>
            <a:ext cx="954878" cy="678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0" idx="3"/>
            <a:endCxn id="4" idx="1"/>
          </p:cNvCxnSpPr>
          <p:nvPr/>
        </p:nvCxnSpPr>
        <p:spPr>
          <a:xfrm flipV="1">
            <a:off x="981199" y="2506028"/>
            <a:ext cx="954879" cy="25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3"/>
            <a:endCxn id="4" idx="1"/>
          </p:cNvCxnSpPr>
          <p:nvPr/>
        </p:nvCxnSpPr>
        <p:spPr>
          <a:xfrm flipV="1">
            <a:off x="1039699" y="2506028"/>
            <a:ext cx="896379" cy="1088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9" idx="3"/>
            <a:endCxn id="4" idx="1"/>
          </p:cNvCxnSpPr>
          <p:nvPr/>
        </p:nvCxnSpPr>
        <p:spPr>
          <a:xfrm>
            <a:off x="1142646" y="2406032"/>
            <a:ext cx="793432" cy="99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4" idx="3"/>
            <a:endCxn id="4" idx="1"/>
          </p:cNvCxnSpPr>
          <p:nvPr/>
        </p:nvCxnSpPr>
        <p:spPr>
          <a:xfrm flipV="1">
            <a:off x="1191495" y="2506028"/>
            <a:ext cx="744583" cy="2425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13" idx="3"/>
            <a:endCxn id="4" idx="1"/>
          </p:cNvCxnSpPr>
          <p:nvPr/>
        </p:nvCxnSpPr>
        <p:spPr>
          <a:xfrm flipV="1">
            <a:off x="1020560" y="2506028"/>
            <a:ext cx="915518" cy="1431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ángulo redondeado 2"/>
          <p:cNvSpPr/>
          <p:nvPr/>
        </p:nvSpPr>
        <p:spPr>
          <a:xfrm>
            <a:off x="453695" y="4176593"/>
            <a:ext cx="517936" cy="192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HTA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2"/>
          <p:cNvSpPr/>
          <p:nvPr/>
        </p:nvSpPr>
        <p:spPr>
          <a:xfrm>
            <a:off x="453695" y="4438505"/>
            <a:ext cx="589944" cy="267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Edemas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" name="Rectángulo 1"/>
          <p:cNvSpPr/>
          <p:nvPr/>
        </p:nvSpPr>
        <p:spPr>
          <a:xfrm>
            <a:off x="4340673" y="3820474"/>
            <a:ext cx="1108129" cy="23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PRESENTACION CLINICA</a:t>
            </a:r>
            <a:endParaRPr lang="es-ES" sz="900" dirty="0"/>
          </a:p>
        </p:txBody>
      </p:sp>
      <p:sp>
        <p:nvSpPr>
          <p:cNvPr id="25" name="Rectángulo redondeado 2"/>
          <p:cNvSpPr/>
          <p:nvPr/>
        </p:nvSpPr>
        <p:spPr>
          <a:xfrm>
            <a:off x="6296363" y="972713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DOCTORES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"/>
          <p:cNvSpPr/>
          <p:nvPr/>
        </p:nvSpPr>
        <p:spPr>
          <a:xfrm>
            <a:off x="5744391" y="4524047"/>
            <a:ext cx="1000968" cy="239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Presentación clínica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"/>
          <p:cNvSpPr/>
          <p:nvPr/>
        </p:nvSpPr>
        <p:spPr>
          <a:xfrm>
            <a:off x="737225" y="5149941"/>
            <a:ext cx="454270" cy="2392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TPT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"/>
          <p:cNvSpPr/>
          <p:nvPr/>
        </p:nvSpPr>
        <p:spPr>
          <a:xfrm>
            <a:off x="4469955" y="1713415"/>
            <a:ext cx="365605" cy="165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TP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"/>
          <p:cNvSpPr/>
          <p:nvPr/>
        </p:nvSpPr>
        <p:spPr>
          <a:xfrm>
            <a:off x="4101055" y="1456067"/>
            <a:ext cx="911055" cy="165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Triglicéridos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0" name="29 Conector recto"/>
          <p:cNvCxnSpPr>
            <a:stCxn id="29" idx="1"/>
            <a:endCxn id="4" idx="0"/>
          </p:cNvCxnSpPr>
          <p:nvPr/>
        </p:nvCxnSpPr>
        <p:spPr>
          <a:xfrm flipH="1">
            <a:off x="2701501" y="1539006"/>
            <a:ext cx="1399554" cy="853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21" idx="3"/>
            <a:endCxn id="21" idx="3"/>
          </p:cNvCxnSpPr>
          <p:nvPr/>
        </p:nvCxnSpPr>
        <p:spPr>
          <a:xfrm>
            <a:off x="5448802" y="3937071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27" idx="3"/>
            <a:endCxn id="4" idx="2"/>
          </p:cNvCxnSpPr>
          <p:nvPr/>
        </p:nvCxnSpPr>
        <p:spPr>
          <a:xfrm flipV="1">
            <a:off x="1191495" y="2619592"/>
            <a:ext cx="1510006" cy="264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6" idx="1"/>
            <a:endCxn id="21" idx="3"/>
          </p:cNvCxnSpPr>
          <p:nvPr/>
        </p:nvCxnSpPr>
        <p:spPr>
          <a:xfrm flipH="1" flipV="1">
            <a:off x="5448802" y="3937071"/>
            <a:ext cx="295589" cy="706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25" idx="1"/>
            <a:endCxn id="53" idx="0"/>
          </p:cNvCxnSpPr>
          <p:nvPr/>
        </p:nvCxnSpPr>
        <p:spPr>
          <a:xfrm flipH="1">
            <a:off x="6282552" y="1089310"/>
            <a:ext cx="13811" cy="1389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21" idx="1"/>
            <a:endCxn id="4" idx="2"/>
          </p:cNvCxnSpPr>
          <p:nvPr/>
        </p:nvCxnSpPr>
        <p:spPr>
          <a:xfrm flipH="1" flipV="1">
            <a:off x="2701501" y="2619592"/>
            <a:ext cx="1639172" cy="1317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28" idx="1"/>
            <a:endCxn id="4" idx="0"/>
          </p:cNvCxnSpPr>
          <p:nvPr/>
        </p:nvCxnSpPr>
        <p:spPr>
          <a:xfrm flipH="1">
            <a:off x="2701501" y="1796140"/>
            <a:ext cx="1768454" cy="596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Rectángulo"/>
          <p:cNvSpPr/>
          <p:nvPr/>
        </p:nvSpPr>
        <p:spPr>
          <a:xfrm>
            <a:off x="2043930" y="136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dirty="0" smtClean="0"/>
              <a:t>BIOREN-G</a:t>
            </a:r>
            <a:endParaRPr lang="es-MX" dirty="0"/>
          </a:p>
          <a:p>
            <a:pPr algn="ctr"/>
            <a:r>
              <a:rPr lang="es-MX" dirty="0"/>
              <a:t>MODELO DE </a:t>
            </a:r>
            <a:r>
              <a:rPr lang="es-MX" dirty="0" smtClean="0"/>
              <a:t>DATOS</a:t>
            </a:r>
            <a:endParaRPr lang="es-MX" dirty="0"/>
          </a:p>
        </p:txBody>
      </p:sp>
      <p:cxnSp>
        <p:nvCxnSpPr>
          <p:cNvPr id="69" name="68 Conector recto"/>
          <p:cNvCxnSpPr>
            <a:stCxn id="50" idx="3"/>
            <a:endCxn id="4" idx="1"/>
          </p:cNvCxnSpPr>
          <p:nvPr/>
        </p:nvCxnSpPr>
        <p:spPr>
          <a:xfrm flipV="1">
            <a:off x="971631" y="2506028"/>
            <a:ext cx="964447" cy="1766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51" idx="3"/>
            <a:endCxn id="4" idx="1"/>
          </p:cNvCxnSpPr>
          <p:nvPr/>
        </p:nvCxnSpPr>
        <p:spPr>
          <a:xfrm flipV="1">
            <a:off x="1043639" y="2506028"/>
            <a:ext cx="892439" cy="2066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53" idx="1"/>
            <a:endCxn id="4" idx="3"/>
          </p:cNvCxnSpPr>
          <p:nvPr/>
        </p:nvCxnSpPr>
        <p:spPr>
          <a:xfrm flipH="1" flipV="1">
            <a:off x="3466924" y="2506028"/>
            <a:ext cx="2050205" cy="73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1"/>
          <p:cNvSpPr/>
          <p:nvPr/>
        </p:nvSpPr>
        <p:spPr>
          <a:xfrm>
            <a:off x="5517129" y="2479132"/>
            <a:ext cx="1530846" cy="20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BIOPSIAS</a:t>
            </a:r>
            <a:endParaRPr lang="es-ES" sz="900" dirty="0"/>
          </a:p>
        </p:txBody>
      </p:sp>
      <p:sp>
        <p:nvSpPr>
          <p:cNvPr id="102" name="CuadroTexto 106"/>
          <p:cNvSpPr txBox="1"/>
          <p:nvPr/>
        </p:nvSpPr>
        <p:spPr>
          <a:xfrm>
            <a:off x="6091893" y="21453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cxnSp>
        <p:nvCxnSpPr>
          <p:cNvPr id="106" name="105 Conector recto"/>
          <p:cNvCxnSpPr>
            <a:stCxn id="4" idx="0"/>
            <a:endCxn id="109" idx="2"/>
          </p:cNvCxnSpPr>
          <p:nvPr/>
        </p:nvCxnSpPr>
        <p:spPr>
          <a:xfrm flipH="1" flipV="1">
            <a:off x="850693" y="1733157"/>
            <a:ext cx="1850808" cy="659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107 Conector recto"/>
          <p:cNvCxnSpPr>
            <a:stCxn id="4" idx="0"/>
            <a:endCxn id="111" idx="3"/>
          </p:cNvCxnSpPr>
          <p:nvPr/>
        </p:nvCxnSpPr>
        <p:spPr>
          <a:xfrm flipH="1" flipV="1">
            <a:off x="1405130" y="1239476"/>
            <a:ext cx="1296371" cy="1152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ángulo redondeado 2"/>
          <p:cNvSpPr/>
          <p:nvPr/>
        </p:nvSpPr>
        <p:spPr>
          <a:xfrm>
            <a:off x="398882" y="1504682"/>
            <a:ext cx="903622" cy="228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Hemoglobina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1" name="Rectángulo redondeado 2"/>
          <p:cNvSpPr/>
          <p:nvPr/>
        </p:nvSpPr>
        <p:spPr>
          <a:xfrm>
            <a:off x="540326" y="1122879"/>
            <a:ext cx="864804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Leucocitos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15" name="114 Conector recto"/>
          <p:cNvCxnSpPr>
            <a:stCxn id="4" idx="0"/>
            <a:endCxn id="116" idx="2"/>
          </p:cNvCxnSpPr>
          <p:nvPr/>
        </p:nvCxnSpPr>
        <p:spPr>
          <a:xfrm flipH="1" flipV="1">
            <a:off x="1809537" y="1071963"/>
            <a:ext cx="891964" cy="132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ángulo redondeado 2"/>
          <p:cNvSpPr/>
          <p:nvPr/>
        </p:nvSpPr>
        <p:spPr>
          <a:xfrm>
            <a:off x="1440637" y="838770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Plaquetas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4" name="Rectángulo redondeado 2"/>
          <p:cNvSpPr/>
          <p:nvPr/>
        </p:nvSpPr>
        <p:spPr>
          <a:xfrm>
            <a:off x="2332601" y="905535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Urea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6" name="125 Conector recto"/>
          <p:cNvCxnSpPr>
            <a:stCxn id="124" idx="2"/>
            <a:endCxn id="4" idx="0"/>
          </p:cNvCxnSpPr>
          <p:nvPr/>
        </p:nvCxnSpPr>
        <p:spPr>
          <a:xfrm>
            <a:off x="2701501" y="1138728"/>
            <a:ext cx="0" cy="125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4" idx="0"/>
            <a:endCxn id="57" idx="2"/>
          </p:cNvCxnSpPr>
          <p:nvPr/>
        </p:nvCxnSpPr>
        <p:spPr>
          <a:xfrm flipV="1">
            <a:off x="2701501" y="1138728"/>
            <a:ext cx="915464" cy="125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ángulo redondeado 2"/>
          <p:cNvSpPr/>
          <p:nvPr/>
        </p:nvSpPr>
        <p:spPr>
          <a:xfrm>
            <a:off x="3248065" y="905535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IFG Estimado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60" name="59 Conector recto"/>
          <p:cNvCxnSpPr>
            <a:stCxn id="4" idx="0"/>
            <a:endCxn id="61" idx="1"/>
          </p:cNvCxnSpPr>
          <p:nvPr/>
        </p:nvCxnSpPr>
        <p:spPr>
          <a:xfrm flipV="1">
            <a:off x="2701501" y="1201740"/>
            <a:ext cx="1399214" cy="1190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ángulo redondeado 2"/>
          <p:cNvSpPr/>
          <p:nvPr/>
        </p:nvSpPr>
        <p:spPr>
          <a:xfrm>
            <a:off x="4100715" y="1101281"/>
            <a:ext cx="911395" cy="2009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Colesterol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7" name="Rectángulo redondeado 2"/>
          <p:cNvSpPr/>
          <p:nvPr/>
        </p:nvSpPr>
        <p:spPr>
          <a:xfrm>
            <a:off x="1256266" y="5867180"/>
            <a:ext cx="433643" cy="213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C4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18" name="32 Conector recto"/>
          <p:cNvCxnSpPr>
            <a:stCxn id="117" idx="3"/>
            <a:endCxn id="4" idx="2"/>
          </p:cNvCxnSpPr>
          <p:nvPr/>
        </p:nvCxnSpPr>
        <p:spPr>
          <a:xfrm flipV="1">
            <a:off x="1689909" y="2619592"/>
            <a:ext cx="1011592" cy="3354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ángulo redondeado 2"/>
          <p:cNvSpPr/>
          <p:nvPr/>
        </p:nvSpPr>
        <p:spPr>
          <a:xfrm>
            <a:off x="1776097" y="6080188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C-Ancas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0" name="32 Conector recto"/>
          <p:cNvCxnSpPr>
            <a:stCxn id="119" idx="0"/>
            <a:endCxn id="4" idx="2"/>
          </p:cNvCxnSpPr>
          <p:nvPr/>
        </p:nvCxnSpPr>
        <p:spPr>
          <a:xfrm flipV="1">
            <a:off x="2144997" y="2619592"/>
            <a:ext cx="556504" cy="3460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ángulo redondeado 2"/>
          <p:cNvSpPr/>
          <p:nvPr/>
        </p:nvSpPr>
        <p:spPr>
          <a:xfrm>
            <a:off x="1210633" y="5496711"/>
            <a:ext cx="409039" cy="249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C3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2" name="32 Conector recto"/>
          <p:cNvCxnSpPr>
            <a:stCxn id="121" idx="0"/>
            <a:endCxn id="4" idx="2"/>
          </p:cNvCxnSpPr>
          <p:nvPr/>
        </p:nvCxnSpPr>
        <p:spPr>
          <a:xfrm flipV="1">
            <a:off x="1415153" y="2619592"/>
            <a:ext cx="1286348" cy="28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ángulo redondeado 2"/>
          <p:cNvSpPr/>
          <p:nvPr/>
        </p:nvSpPr>
        <p:spPr>
          <a:xfrm>
            <a:off x="2195705" y="6420521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-Ancas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5" name="32 Conector recto"/>
          <p:cNvCxnSpPr>
            <a:stCxn id="144" idx="0"/>
            <a:endCxn id="4" idx="2"/>
          </p:cNvCxnSpPr>
          <p:nvPr/>
        </p:nvCxnSpPr>
        <p:spPr>
          <a:xfrm flipV="1">
            <a:off x="2564605" y="2619592"/>
            <a:ext cx="136896" cy="3800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ángulo redondeado 2"/>
          <p:cNvSpPr/>
          <p:nvPr/>
        </p:nvSpPr>
        <p:spPr>
          <a:xfrm>
            <a:off x="3139695" y="6335868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AcAntiDina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7" name="32 Conector recto"/>
          <p:cNvCxnSpPr>
            <a:stCxn id="146" idx="1"/>
            <a:endCxn id="4" idx="2"/>
          </p:cNvCxnSpPr>
          <p:nvPr/>
        </p:nvCxnSpPr>
        <p:spPr>
          <a:xfrm flipH="1" flipV="1">
            <a:off x="2701501" y="2619592"/>
            <a:ext cx="438194" cy="3832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ángulo redondeado 2"/>
          <p:cNvSpPr/>
          <p:nvPr/>
        </p:nvSpPr>
        <p:spPr>
          <a:xfrm>
            <a:off x="3307822" y="5973684"/>
            <a:ext cx="803047" cy="2191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AcAntiSmith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3" name="32 Conector recto"/>
          <p:cNvCxnSpPr>
            <a:stCxn id="152" idx="1"/>
            <a:endCxn id="4" idx="2"/>
          </p:cNvCxnSpPr>
          <p:nvPr/>
        </p:nvCxnSpPr>
        <p:spPr>
          <a:xfrm flipH="1" flipV="1">
            <a:off x="2701501" y="2619592"/>
            <a:ext cx="606321" cy="3463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ángulo redondeado 2"/>
          <p:cNvSpPr/>
          <p:nvPr/>
        </p:nvSpPr>
        <p:spPr>
          <a:xfrm>
            <a:off x="3468092" y="5625507"/>
            <a:ext cx="486331" cy="2002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otros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5" name="32 Conector recto"/>
          <p:cNvCxnSpPr>
            <a:stCxn id="154" idx="1"/>
            <a:endCxn id="4" idx="2"/>
          </p:cNvCxnSpPr>
          <p:nvPr/>
        </p:nvCxnSpPr>
        <p:spPr>
          <a:xfrm flipH="1" flipV="1">
            <a:off x="2701501" y="2619592"/>
            <a:ext cx="766591" cy="310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ángulo redondeado 2"/>
          <p:cNvSpPr/>
          <p:nvPr/>
        </p:nvSpPr>
        <p:spPr>
          <a:xfrm>
            <a:off x="3537626" y="5170062"/>
            <a:ext cx="803047" cy="2191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AcVih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63" name="32 Conector recto"/>
          <p:cNvCxnSpPr>
            <a:stCxn id="162" idx="1"/>
            <a:endCxn id="4" idx="2"/>
          </p:cNvCxnSpPr>
          <p:nvPr/>
        </p:nvCxnSpPr>
        <p:spPr>
          <a:xfrm flipH="1" flipV="1">
            <a:off x="2701501" y="2619592"/>
            <a:ext cx="836125" cy="2660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CuadroTexto 106"/>
          <p:cNvSpPr txBox="1"/>
          <p:nvPr/>
        </p:nvSpPr>
        <p:spPr>
          <a:xfrm>
            <a:off x="4166624" y="36725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80" name="CuadroTexto 106"/>
          <p:cNvSpPr txBox="1"/>
          <p:nvPr/>
        </p:nvSpPr>
        <p:spPr>
          <a:xfrm>
            <a:off x="2747128" y="25826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81" name="CuadroTexto 106"/>
          <p:cNvSpPr txBox="1"/>
          <p:nvPr/>
        </p:nvSpPr>
        <p:spPr>
          <a:xfrm>
            <a:off x="5295377" y="240603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82" name="CuadroTexto 106"/>
          <p:cNvSpPr txBox="1"/>
          <p:nvPr/>
        </p:nvSpPr>
        <p:spPr>
          <a:xfrm>
            <a:off x="3407352" y="229999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190" name="Rectángulo redondeado 2"/>
          <p:cNvSpPr/>
          <p:nvPr/>
        </p:nvSpPr>
        <p:spPr>
          <a:xfrm>
            <a:off x="7073130" y="1720599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OTRAS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1" name="36 Conector recto"/>
          <p:cNvCxnSpPr>
            <a:stCxn id="190" idx="1"/>
            <a:endCxn id="53" idx="0"/>
          </p:cNvCxnSpPr>
          <p:nvPr/>
        </p:nvCxnSpPr>
        <p:spPr>
          <a:xfrm flipH="1">
            <a:off x="6282552" y="1837196"/>
            <a:ext cx="790578" cy="64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ángulo redondeado 2"/>
          <p:cNvSpPr/>
          <p:nvPr/>
        </p:nvSpPr>
        <p:spPr>
          <a:xfrm>
            <a:off x="4776238" y="4715669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3" name="36 Conector recto"/>
          <p:cNvCxnSpPr>
            <a:stCxn id="192" idx="0"/>
            <a:endCxn id="21" idx="2"/>
          </p:cNvCxnSpPr>
          <p:nvPr/>
        </p:nvCxnSpPr>
        <p:spPr>
          <a:xfrm flipH="1" flipV="1">
            <a:off x="4894738" y="4053667"/>
            <a:ext cx="250400" cy="662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ángulo redondeado 2"/>
          <p:cNvSpPr/>
          <p:nvPr/>
        </p:nvSpPr>
        <p:spPr>
          <a:xfrm>
            <a:off x="8028384" y="2406033"/>
            <a:ext cx="933847" cy="213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EXPEDIENTES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5" name="36 Conector recto"/>
          <p:cNvCxnSpPr>
            <a:stCxn id="194" idx="1"/>
            <a:endCxn id="53" idx="3"/>
          </p:cNvCxnSpPr>
          <p:nvPr/>
        </p:nvCxnSpPr>
        <p:spPr>
          <a:xfrm flipH="1">
            <a:off x="7047975" y="2512813"/>
            <a:ext cx="980409" cy="6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ángulo redondeado 2"/>
          <p:cNvSpPr/>
          <p:nvPr/>
        </p:nvSpPr>
        <p:spPr>
          <a:xfrm>
            <a:off x="7988358" y="3146202"/>
            <a:ext cx="1009407" cy="2485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ANATOMIA PATOLOGICA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7" name="36 Conector recto"/>
          <p:cNvCxnSpPr>
            <a:stCxn id="196" idx="1"/>
            <a:endCxn id="53" idx="2"/>
          </p:cNvCxnSpPr>
          <p:nvPr/>
        </p:nvCxnSpPr>
        <p:spPr>
          <a:xfrm flipH="1" flipV="1">
            <a:off x="6282552" y="2680654"/>
            <a:ext cx="1705806" cy="589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ángulo redondeado 2"/>
          <p:cNvSpPr/>
          <p:nvPr/>
        </p:nvSpPr>
        <p:spPr>
          <a:xfrm>
            <a:off x="5145138" y="989229"/>
            <a:ext cx="737800" cy="23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PACIENTE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9" name="36 Conector recto"/>
          <p:cNvCxnSpPr>
            <a:stCxn id="198" idx="2"/>
            <a:endCxn id="53" idx="0"/>
          </p:cNvCxnSpPr>
          <p:nvPr/>
        </p:nvCxnSpPr>
        <p:spPr>
          <a:xfrm>
            <a:off x="5514038" y="1222422"/>
            <a:ext cx="768514" cy="1256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ángulo redondeado 2"/>
          <p:cNvSpPr/>
          <p:nvPr/>
        </p:nvSpPr>
        <p:spPr>
          <a:xfrm>
            <a:off x="7456613" y="3946810"/>
            <a:ext cx="1009407" cy="2485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EVOLUCION Y SEGUIMIENTO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3" name="36 Conector recto"/>
          <p:cNvCxnSpPr>
            <a:stCxn id="232" idx="1"/>
            <a:endCxn id="53" idx="2"/>
          </p:cNvCxnSpPr>
          <p:nvPr/>
        </p:nvCxnSpPr>
        <p:spPr>
          <a:xfrm flipH="1" flipV="1">
            <a:off x="6282552" y="2680654"/>
            <a:ext cx="1174061" cy="1390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CuadroTexto 106"/>
          <p:cNvSpPr txBox="1"/>
          <p:nvPr/>
        </p:nvSpPr>
        <p:spPr>
          <a:xfrm>
            <a:off x="7810930" y="23612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36" name="CuadroTexto 106"/>
          <p:cNvSpPr txBox="1"/>
          <p:nvPr/>
        </p:nvSpPr>
        <p:spPr>
          <a:xfrm>
            <a:off x="6734595" y="182505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37" name="CuadroTexto 106"/>
          <p:cNvSpPr txBox="1"/>
          <p:nvPr/>
        </p:nvSpPr>
        <p:spPr>
          <a:xfrm>
            <a:off x="6096831" y="113872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38" name="CuadroTexto 106"/>
          <p:cNvSpPr txBox="1"/>
          <p:nvPr/>
        </p:nvSpPr>
        <p:spPr>
          <a:xfrm>
            <a:off x="6250081" y="224223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39" name="CuadroTexto 106"/>
          <p:cNvSpPr txBox="1"/>
          <p:nvPr/>
        </p:nvSpPr>
        <p:spPr>
          <a:xfrm>
            <a:off x="5352024" y="119462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40" name="CuadroTexto 332"/>
          <p:cNvSpPr txBox="1"/>
          <p:nvPr/>
        </p:nvSpPr>
        <p:spPr>
          <a:xfrm>
            <a:off x="6986235" y="2370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*</a:t>
            </a:r>
            <a:endParaRPr lang="es-ES" dirty="0"/>
          </a:p>
        </p:txBody>
      </p:sp>
      <p:sp>
        <p:nvSpPr>
          <p:cNvPr id="241" name="CuadroTexto 332"/>
          <p:cNvSpPr txBox="1"/>
          <p:nvPr/>
        </p:nvSpPr>
        <p:spPr>
          <a:xfrm>
            <a:off x="5986731" y="2233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*</a:t>
            </a:r>
            <a:endParaRPr lang="es-ES" dirty="0"/>
          </a:p>
        </p:txBody>
      </p:sp>
      <p:sp>
        <p:nvSpPr>
          <p:cNvPr id="242" name="CuadroTexto 106"/>
          <p:cNvSpPr txBox="1"/>
          <p:nvPr/>
        </p:nvSpPr>
        <p:spPr>
          <a:xfrm>
            <a:off x="6373556" y="27372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43" name="CuadroTexto 106"/>
          <p:cNvSpPr txBox="1"/>
          <p:nvPr/>
        </p:nvSpPr>
        <p:spPr>
          <a:xfrm>
            <a:off x="7269494" y="373546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44" name="CuadroTexto 106"/>
          <p:cNvSpPr txBox="1"/>
          <p:nvPr/>
        </p:nvSpPr>
        <p:spPr>
          <a:xfrm>
            <a:off x="6573565" y="263188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245" name="CuadroTexto 106"/>
          <p:cNvSpPr txBox="1"/>
          <p:nvPr/>
        </p:nvSpPr>
        <p:spPr>
          <a:xfrm>
            <a:off x="7752400" y="3022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/>
              <a:t>1</a:t>
            </a:r>
            <a:endParaRPr lang="es-ES" sz="900" dirty="0"/>
          </a:p>
        </p:txBody>
      </p:sp>
      <p:sp>
        <p:nvSpPr>
          <p:cNvPr id="94" name="CuadroTexto 322"/>
          <p:cNvSpPr txBox="1"/>
          <p:nvPr/>
        </p:nvSpPr>
        <p:spPr>
          <a:xfrm>
            <a:off x="6996211" y="6014015"/>
            <a:ext cx="255132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Artefacto: Modelo de datos </a:t>
            </a:r>
          </a:p>
          <a:p>
            <a:r>
              <a:rPr lang="es-MX" sz="1000" dirty="0" smtClean="0"/>
              <a:t>Sistema: </a:t>
            </a:r>
            <a:r>
              <a:rPr lang="es-MX" sz="1000" dirty="0" err="1" smtClean="0"/>
              <a:t>BioRen</a:t>
            </a:r>
            <a:r>
              <a:rPr lang="es-MX" sz="1000" dirty="0" smtClean="0"/>
              <a:t>-G</a:t>
            </a:r>
          </a:p>
          <a:p>
            <a:r>
              <a:rPr lang="es-MX" sz="1000" dirty="0" smtClean="0"/>
              <a:t>Diseño: Hector Gibran Reyes Alvarez</a:t>
            </a:r>
          </a:p>
          <a:p>
            <a:r>
              <a:rPr lang="es-MX" sz="1000" dirty="0" smtClean="0"/>
              <a:t>Fecha: 20170726</a:t>
            </a:r>
          </a:p>
          <a:p>
            <a:r>
              <a:rPr lang="es-MX" sz="1000" dirty="0" smtClean="0"/>
              <a:t>Versión: 1.0</a:t>
            </a:r>
          </a:p>
          <a:p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10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303</Words>
  <Application>Microsoft Office PowerPoint</Application>
  <PresentationFormat>Presentación en pantalla (4:3)</PresentationFormat>
  <Paragraphs>204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Santiago</dc:creator>
  <cp:lastModifiedBy>hector gibrann reyes alvarez</cp:lastModifiedBy>
  <cp:revision>59</cp:revision>
  <dcterms:created xsi:type="dcterms:W3CDTF">2017-07-05T03:38:13Z</dcterms:created>
  <dcterms:modified xsi:type="dcterms:W3CDTF">2017-07-27T21:13:23Z</dcterms:modified>
</cp:coreProperties>
</file>