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orbel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hvKh00Zk/ryLoUExRrzH2d7pDo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rbel-bold.fntdata"/><Relationship Id="rId12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Italic.fntdata"/><Relationship Id="rId14" Type="http://schemas.openxmlformats.org/officeDocument/2006/relationships/font" Target="fonts/Corbel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8f5951246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8f5951246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f8f5951246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ctrTitle"/>
          </p:nvPr>
        </p:nvSpPr>
        <p:spPr>
          <a:xfrm>
            <a:off x="685800" y="590550"/>
            <a:ext cx="8001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A00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685800" y="2190750"/>
            <a:ext cx="800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2" type="body"/>
          </p:nvPr>
        </p:nvSpPr>
        <p:spPr>
          <a:xfrm>
            <a:off x="685800" y="2647950"/>
            <a:ext cx="8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pic>
        <p:nvPicPr>
          <p:cNvPr descr="/Users/ranja/Documents/5-resources/ppt/2018 ppt-with R/new/working files/graphics_HD-title-maroon.png" id="17" name="Google Shape;1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760470"/>
            <a:ext cx="9144000" cy="138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 rot="5400000">
            <a:off x="3086100" y="-1085850"/>
            <a:ext cx="2971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 rot="5400000">
            <a:off x="5457825" y="1285875"/>
            <a:ext cx="405765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 rot="5400000">
            <a:off x="1495426" y="-581025"/>
            <a:ext cx="405765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722313" y="3305179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 sz="15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228600" lvl="5" marL="2743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indent="-228600" lvl="6" marL="3200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indent="-228600" lvl="7" marL="3657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indent="-228600" lvl="8" marL="4114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685800" y="1314450"/>
            <a:ext cx="3810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9pPr>
          </a:lstStyle>
          <a:p/>
        </p:txBody>
      </p:sp>
      <p:sp>
        <p:nvSpPr>
          <p:cNvPr id="28" name="Google Shape;28;p11"/>
          <p:cNvSpPr txBox="1"/>
          <p:nvPr>
            <p:ph idx="2" type="body"/>
          </p:nvPr>
        </p:nvSpPr>
        <p:spPr>
          <a:xfrm>
            <a:off x="4648200" y="1314450"/>
            <a:ext cx="3810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»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151338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33" name="Google Shape;33;p12"/>
          <p:cNvSpPr txBox="1"/>
          <p:nvPr>
            <p:ph idx="3" type="body"/>
          </p:nvPr>
        </p:nvSpPr>
        <p:spPr>
          <a:xfrm>
            <a:off x="4645027" y="1151338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b="1" sz="1200"/>
            </a:lvl9pPr>
          </a:lstStyle>
          <a:p/>
        </p:txBody>
      </p:sp>
      <p:sp>
        <p:nvSpPr>
          <p:cNvPr id="34" name="Google Shape;34;p12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»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457204" y="20479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3575050" y="204792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457204" y="1076328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type="title"/>
          </p:nvPr>
        </p:nvSpPr>
        <p:spPr>
          <a:xfrm>
            <a:off x="1792288" y="3600453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1792288" y="4025506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Font typeface="Arial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7A001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300" u="none" cap="none" strike="noStrike">
                <a:solidFill>
                  <a:srgbClr val="7A00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A001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7A0019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A001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A0019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/Users/ranja/Documents/5-resources/ppt/2018 ppt-with R/new/working files/graphics_HD-M-maroon.png" id="12" name="Google Shape;12;p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852035"/>
            <a:ext cx="9144000" cy="2914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685800" y="590550"/>
            <a:ext cx="8001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Sky Islands Species Model</a:t>
            </a:r>
            <a:endParaRPr/>
          </a:p>
        </p:txBody>
      </p:sp>
      <p:sp>
        <p:nvSpPr>
          <p:cNvPr id="56" name="Google Shape;56;p1"/>
          <p:cNvSpPr txBox="1"/>
          <p:nvPr>
            <p:ph idx="1" type="body"/>
          </p:nvPr>
        </p:nvSpPr>
        <p:spPr>
          <a:xfrm>
            <a:off x="685800" y="1539675"/>
            <a:ext cx="8001000" cy="1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 a sky islands model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Determine species preferences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-US" sz="1600">
                <a:solidFill>
                  <a:srgbClr val="666666"/>
                </a:solidFill>
              </a:rPr>
              <a:t>Based on elevation, temperature, precipitation, and vegetation</a:t>
            </a:r>
            <a:endParaRPr sz="16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US">
                <a:solidFill>
                  <a:srgbClr val="666666"/>
                </a:solidFill>
              </a:rPr>
              <a:t>Develop an Individual-Based Model for different species within the Madrean Archipelago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57" name="Google Shape;57;p1"/>
          <p:cNvSpPr txBox="1"/>
          <p:nvPr>
            <p:ph idx="2" type="body"/>
          </p:nvPr>
        </p:nvSpPr>
        <p:spPr>
          <a:xfrm>
            <a:off x="685800" y="3214750"/>
            <a:ext cx="800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rPr lang="en-US"/>
              <a:t>Eric Gibson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685800" y="594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Sky Islands Model</a:t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5800" y="1264775"/>
            <a:ext cx="3836176" cy="2968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075" y="1264775"/>
            <a:ext cx="3897805" cy="296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272500" y="24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1: </a:t>
            </a:r>
            <a:r>
              <a:rPr lang="en-US" sz="2800"/>
              <a:t>Sky Islands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272500" y="955225"/>
            <a:ext cx="42603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 Description</a:t>
            </a:r>
            <a:endParaRPr b="1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lang="en-US" sz="1175">
                <a:solidFill>
                  <a:srgbClr val="595959"/>
                </a:solidFill>
              </a:rPr>
              <a:t>Elevation &gt;= 1500 meters asl</a:t>
            </a:r>
            <a:endParaRPr sz="1175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lang="en-US" sz="1175">
                <a:solidFill>
                  <a:srgbClr val="595959"/>
                </a:solidFill>
              </a:rPr>
              <a:t>NDVI &gt;= 5000</a:t>
            </a:r>
            <a:endParaRPr sz="1175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lang="en-US" sz="1175">
                <a:solidFill>
                  <a:srgbClr val="595959"/>
                </a:solidFill>
              </a:rPr>
              <a:t>Precipitation &gt;= 500 ml/yr</a:t>
            </a:r>
            <a:endParaRPr sz="1175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None/>
            </a:pPr>
            <a:r>
              <a:rPr lang="en-US" sz="1175">
                <a:solidFill>
                  <a:srgbClr val="595959"/>
                </a:solidFill>
              </a:rPr>
              <a:t>Temperature &gt;= 12.5 Celsius</a:t>
            </a:r>
            <a:endParaRPr sz="1175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Validation Data Description</a:t>
            </a:r>
            <a:endParaRPr sz="18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200">
                <a:solidFill>
                  <a:srgbClr val="595959"/>
                </a:solidFill>
              </a:rPr>
              <a:t>T-test and p-value based on species point data and randomly generated points with the same set size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4939750" y="2774775"/>
            <a:ext cx="40515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 Diagnostics - Abert</a:t>
            </a:r>
            <a:r>
              <a:rPr b="1" lang="en-US" sz="1800">
                <a:solidFill>
                  <a:srgbClr val="595959"/>
                </a:solidFill>
              </a:rPr>
              <a:t>’s Squirrel</a:t>
            </a:r>
            <a:endParaRPr b="1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595959"/>
                </a:solidFill>
              </a:rPr>
              <a:t>Total number of points: 2647</a:t>
            </a:r>
            <a:endParaRPr sz="11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595959"/>
                </a:solidFill>
              </a:rPr>
              <a:t>T-statistic = -445.95</a:t>
            </a:r>
            <a:endParaRPr sz="1100">
              <a:solidFill>
                <a:srgbClr val="595959"/>
              </a:solidFill>
            </a:endParaRPr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098" y="323925"/>
            <a:ext cx="3257225" cy="214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/>
        </p:nvSpPr>
        <p:spPr>
          <a:xfrm>
            <a:off x="310825" y="-361275"/>
            <a:ext cx="8614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Species Preferences - Red Squirrel</a:t>
            </a:r>
            <a:endParaRPr b="0" i="0" sz="3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6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825" y="710625"/>
            <a:ext cx="2448924" cy="182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100" y="707981"/>
            <a:ext cx="2448925" cy="1832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9825" y="2792862"/>
            <a:ext cx="2448925" cy="187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4097" y="2884847"/>
            <a:ext cx="2448925" cy="1784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8f5951246_0_7"/>
          <p:cNvSpPr txBox="1"/>
          <p:nvPr>
            <p:ph type="title"/>
          </p:nvPr>
        </p:nvSpPr>
        <p:spPr>
          <a:xfrm>
            <a:off x="685800" y="228600"/>
            <a:ext cx="77724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Steps Forward</a:t>
            </a:r>
            <a:endParaRPr/>
          </a:p>
        </p:txBody>
      </p:sp>
      <p:sp>
        <p:nvSpPr>
          <p:cNvPr id="91" name="Google Shape;91;g2f8f5951246_0_7"/>
          <p:cNvSpPr txBox="1"/>
          <p:nvPr>
            <p:ph idx="1" type="body"/>
          </p:nvPr>
        </p:nvSpPr>
        <p:spPr>
          <a:xfrm>
            <a:off x="685800" y="1314450"/>
            <a:ext cx="7772400" cy="297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Develop an Individual-Based Model based on the previously mentioned environmental factors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Develop a model determining changes in the sky islands region over time due to climate change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Monitor changes of individuals of the species throughout the Madrean Archipelago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Users/ranja/Documents/5-resources/ppt/2018 ppt-with R/new/working files/graphics_HD-end-maroon.png"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06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VP-regents-PowerPoint-HD-3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D7D9D7"/>
      </a:lt2>
      <a:accent1>
        <a:srgbClr val="7A0019"/>
      </a:accent1>
      <a:accent2>
        <a:srgbClr val="FFCC33"/>
      </a:accent2>
      <a:accent3>
        <a:srgbClr val="C82936"/>
      </a:accent3>
      <a:accent4>
        <a:srgbClr val="003D4C"/>
      </a:accent4>
      <a:accent5>
        <a:srgbClr val="79C9C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