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78"/>
          <a:sy d="100" n="78"/>
        </p:scale>
        <p:origin x="878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5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DFD6-E2F4-4520-B1ED-6770D04CD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3BDA3-F3BD-454B-A6FF-9F5C9B6A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13E9-B0E7-4B62-B660-E604CE0E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5FDC-4742-42A8-AF5F-01B6FA5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44C2-19AE-4D1D-B403-67F4C7EC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245B-1D17-452E-A2AA-89328C26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9989-CAE6-4EC9-8C6A-0C2BA50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ADBF3-6DCF-4B88-87F6-F4028E65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BFF5-BA85-4196-BF70-3F8232BE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C44F4-D484-4A21-B6B3-CAD571C7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CDF4-2DE4-4CD3-86A6-338F866C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E0E0-ECF5-4096-B0AD-C45309DC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E40-B3C1-4579-8B49-9A3CEC73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C5A1-BC57-4E0C-BC5F-BE370BB7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7ED4-87EC-4F02-85FC-D9009A60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2C6A-44A9-4CBC-9C23-E88272AA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2E68-C811-43C1-8614-BFAE2CB2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41A7-8015-424B-A835-E986FC6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05D7-24DE-4EA0-A551-5358869A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A2B61-B3E6-40EC-9D93-B9ACF850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AF9CD-3329-4E4A-A1AF-CCCA54F5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72F3-8F54-4F86-85A5-CA9C4F2F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0F4F-C875-495C-995C-AF3DE95F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8D36-ACC5-4738-A0F2-126E95A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CA80-7B61-47C3-9B8C-4C833B9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2F8C-6D8E-4089-95FF-EFCBB8D6A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9A4C-F2A2-40AD-B6CE-2156505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D399-F129-48CC-AEC4-20FFC5E3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A458-CE97-4F4D-9376-4AF2A8FB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F330-1AE4-48DB-B00C-3C4DFE474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A2F22-C827-4196-93D8-24A6FF96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420C-C8C4-4D1E-BAEB-724EC61D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9B0E-75EC-42C7-9906-C9B3AE50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42A6-A8C9-461A-8F23-7AE6B7E5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thre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184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50080" y="1827750"/>
            <a:ext cx="32918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1960" y="1825625"/>
            <a:ext cx="32918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53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four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3" y="1825625"/>
            <a:ext cx="292608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25511" y="1827750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40409" y="1825625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F1531F6-47CC-4D76-A2D0-224CC0605FC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55307" y="1825625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7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demoCy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ercDays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70020" y="2286000"/>
            <a:ext cx="425196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LBN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34400" y="2286000"/>
            <a:ext cx="365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TD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365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1B35C-0A7B-4F87-834A-45C7178596AF}"/>
              </a:ext>
            </a:extLst>
          </p:cNvPr>
          <p:cNvSpPr txBox="1"/>
          <p:nvPr userDrawn="1"/>
        </p:nvSpPr>
        <p:spPr>
          <a:xfrm>
            <a:off x="1421319" y="182433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0CA3E-CFCC-4ED2-84AD-FD0109D4AAB6}"/>
              </a:ext>
            </a:extLst>
          </p:cNvPr>
          <p:cNvSpPr txBox="1"/>
          <p:nvPr userDrawn="1"/>
        </p:nvSpPr>
        <p:spPr>
          <a:xfrm>
            <a:off x="9978478" y="1824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8B8B"/>
                </a:solidFill>
              </a:rPr>
              <a:t>LBN</a:t>
            </a:r>
          </a:p>
        </p:txBody>
      </p:sp>
    </p:spTree>
    <p:extLst>
      <p:ext uri="{BB962C8B-B14F-4D97-AF65-F5344CB8AC3E}">
        <p14:creationId xmlns:p14="http://schemas.microsoft.com/office/powerpoint/2010/main" val="4713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0D91-EAAE-4860-85A3-3271DEF6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6BB1-0306-466B-B099-E6E09A01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3768-5CDE-4023-B3B8-7CEE1C4C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E59B-D01D-4CFF-A704-F971451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EC64-9473-4947-BC75-41DCBE2D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4B3D-9E95-487F-8B98-02AE7CF7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55C4-FB1B-4F58-A219-DE268A05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1E95-C624-428D-BBC8-26AFD567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8A1F-2FA2-4FCF-A368-D01DF23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mo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EC64-9473-4947-BC75-41DCBE2D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12864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4B3D-9E95-487F-8B98-02AE7CF7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7368" y="1825625"/>
            <a:ext cx="3456432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55C4-FB1B-4F58-A219-DE268A05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1E95-C624-428D-BBC8-26AFD567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8A1F-2FA2-4FCF-A368-D01DF23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8BD-CC27-4D29-9CC1-2BE78EF0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5B050-EA07-49C5-A37B-C86DF747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8BD79-E3DF-47D1-9E40-C5C1FDC7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F96D5-B48D-44ED-8475-3A82D8E0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A74F6-FB5D-4690-BB95-87962D91C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310B4-6893-4FA9-B119-737D7A05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2C082-6FFA-4EAA-9840-C27FB9F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66BEA-436B-4CEC-9141-2008492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850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764E3-188A-4180-B1B8-4317DCDA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A2ED-C0E9-4E14-A655-A83D54A6B0B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5720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167F-0DA0-4EF2-AADC-4C3731C26FB2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AE91-B101-47DE-972D-9FF86E798AF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8D6-919D-4B6E-AE45-14552764F35D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28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60" r:id="rId3"/>
    <p:sldLayoutId id="2147483662" r:id="rId4"/>
    <p:sldLayoutId id="2147483661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11.svg" /><Relationship Id="rId2" Type="http://schemas.openxmlformats.org/officeDocument/2006/relationships/image" Target="../media/image10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13.svg" /><Relationship Id="rId2" Type="http://schemas.openxmlformats.org/officeDocument/2006/relationships/image" Target="../media/image12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15.svg" /><Relationship Id="rId2" Type="http://schemas.openxmlformats.org/officeDocument/2006/relationships/image" Target="../media/image14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17.svg" /><Relationship Id="rId2" Type="http://schemas.openxmlformats.org/officeDocument/2006/relationships/image" Target="../media/image16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sv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20.svg" /><Relationship Id="rId2" Type="http://schemas.openxmlformats.org/officeDocument/2006/relationships/image" Target="../media/image19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22.svg" /><Relationship Id="rId2" Type="http://schemas.openxmlformats.org/officeDocument/2006/relationships/image" Target="../media/image21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28.svg" /><Relationship Id="rId2" Type="http://schemas.openxmlformats.org/officeDocument/2006/relationships/image" Target="../media/image27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30.svg" /><Relationship Id="rId2" Type="http://schemas.openxmlformats.org/officeDocument/2006/relationships/image" Target="../media/image29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3" Type="http://schemas.openxmlformats.org/officeDocument/2006/relationships/image" Target="../media/image32.svg" /><Relationship Id="rId2" Type="http://schemas.openxmlformats.org/officeDocument/2006/relationships/image" Target="../media/image3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DFD6-E2F4-4520-B1ED-6770D04CD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AGG Statistics consultation 2023-04-11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3BDA3-F3BD-454B-A6FF-9F5C9B6ACC8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Amanda Gibson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Serum corticosterone in the dams was not different on the morning of P11</a:t>
            </a:r>
          </a:p>
        </p:txBody>
      </p:sp>
      <p:pic>
        <p:nvPicPr>
          <p:cNvPr descr="AGG_ephys_2023-04-03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dams had a higher body mass at the start of the paradigm</a:t>
            </a:r>
          </a:p>
        </p:txBody>
      </p:sp>
      <p:pic>
        <p:nvPicPr>
          <p:cNvPr descr="AGG_ephys_2023-04-03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dams had a higher body mass at the start of the paradigm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89.63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44.816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46.457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0.506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dams had a higher body mass at the start of the paradigm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29.737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58.737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3.785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0.779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Offspring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mass of offspring seems to follow three roughly linear patterns: P11-P21, P22-P35, P42-P72</a:t>
            </a:r>
          </a:p>
        </p:txBody>
      </p:sp>
      <p:pic>
        <p:nvPicPr>
          <p:cNvPr descr="AGG_ephys_2023-04-03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mass of mass LBN pups seems most impacted by the paradigm</a:t>
            </a:r>
          </a:p>
        </p:txBody>
      </p:sp>
      <p:pic>
        <p:nvPicPr>
          <p:cNvPr descr="AGG_ephys_2023-04-03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mass of mass LBN pups seems most impacted by the paradigm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3034.532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3034.532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1699.9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26466.556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0.541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1699.9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37.825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earlyLifeTrt:day:sex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0.011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mass of mass LBN pups seems most impacted by the paradigm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0.201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1702.7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80.877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0.408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1702.4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1704.8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0.011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mass of mass LBN pups seems most impacted by the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Predicted body mass on P11:</a:t>
            </a:r>
          </a:p>
          <a:p>
            <a:pPr lvl="1"/>
            <a:r>
              <a:rPr/>
              <a:t>STD female: 7.1g.</a:t>
            </a:r>
          </a:p>
          <a:p>
            <a:pPr lvl="1"/>
            <a:r>
              <a:rPr/>
              <a:t>LBN female: 6.7g</a:t>
            </a:r>
          </a:p>
          <a:p>
            <a:pPr lvl="1"/>
            <a:r>
              <a:rPr/>
              <a:t>STD male: 7.2g</a:t>
            </a:r>
          </a:p>
          <a:p>
            <a:pPr lvl="1"/>
            <a:r>
              <a:rPr/>
              <a:t>LBN male: 6.5g</a:t>
            </a:r>
          </a:p>
          <a:p>
            <a:pPr lvl="0"/>
            <a:r>
              <a:rPr/>
              <a:t>Predicted change in body mass from P11 to P21:</a:t>
            </a:r>
          </a:p>
          <a:p>
            <a:pPr lvl="1"/>
            <a:r>
              <a:rPr/>
              <a:t>STD female: 3.9g</a:t>
            </a:r>
          </a:p>
          <a:p>
            <a:pPr lvl="1"/>
            <a:r>
              <a:rPr/>
              <a:t>LBN female: 4.1g</a:t>
            </a:r>
          </a:p>
          <a:p>
            <a:pPr lvl="1"/>
            <a:r>
              <a:rPr/>
              <a:t>STD male: 4.1g</a:t>
            </a:r>
          </a:p>
          <a:p>
            <a:pPr lvl="1"/>
            <a:r>
              <a:rPr/>
              <a:t>LBN male: 4.5g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Dam behavior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weaning, female LBN pups are a little bit slower to gain body mass</a:t>
            </a:r>
          </a:p>
        </p:txBody>
      </p:sp>
      <p:pic>
        <p:nvPicPr>
          <p:cNvPr descr="AGG_ephys_2023-04-03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weaning, female LBN pups are a little bit slower to gain body mass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0.476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6279.604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6279.604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14768.471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11.575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11.575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0.178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0.753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476.491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476.491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1120.619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earlyLifeTrt:day:sex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0.014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weaning, female LBN pups are a little bit slower to gain body mass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11.451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35.432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-0.607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0.549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46.177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-2.710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-0.315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0.753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623.2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23.299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0.014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weaning, female LBN pups are a little bit slower to gain body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Predicted body mass on P22:</a:t>
            </a:r>
          </a:p>
          <a:p>
            <a:pPr lvl="1"/>
            <a:r>
              <a:rPr/>
              <a:t>STD female: 11.5g</a:t>
            </a:r>
          </a:p>
          <a:p>
            <a:pPr lvl="1"/>
            <a:r>
              <a:rPr/>
              <a:t>LBN female: 11.2g</a:t>
            </a:r>
          </a:p>
          <a:p>
            <a:pPr lvl="1"/>
            <a:r>
              <a:rPr/>
              <a:t>STD male: 11.8g</a:t>
            </a:r>
          </a:p>
          <a:p>
            <a:pPr lvl="1"/>
            <a:r>
              <a:rPr/>
              <a:t>LBN male: 11.8g</a:t>
            </a:r>
          </a:p>
          <a:p>
            <a:pPr lvl="0"/>
            <a:r>
              <a:rPr/>
              <a:t>Change in body mass from P22 to P35:</a:t>
            </a:r>
          </a:p>
          <a:p>
            <a:pPr lvl="1"/>
            <a:r>
              <a:rPr/>
              <a:t>STD female: 6g</a:t>
            </a:r>
          </a:p>
          <a:p>
            <a:pPr lvl="1"/>
            <a:r>
              <a:rPr/>
              <a:t>LBN female: 5.5g</a:t>
            </a:r>
          </a:p>
          <a:p>
            <a:pPr lvl="1"/>
            <a:r>
              <a:rPr/>
              <a:t>STD male: 10.1g</a:t>
            </a:r>
          </a:p>
          <a:p>
            <a:pPr lvl="1"/>
            <a:r>
              <a:rPr/>
              <a:t>LBN male: 10.2g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P42 to P72, LBN males may gain slighly less than STD males, but may be of low biological significance</a:t>
            </a:r>
          </a:p>
        </p:txBody>
      </p:sp>
      <p:pic>
        <p:nvPicPr>
          <p:cNvPr descr="AGG_ephys_2023-04-03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P42 to P72, LBN males may gain slighly less than STD males, but may be of low biological significance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1820.682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1820.682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4447.067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230.168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230.168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562.193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109.056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109.056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266.372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earlyLifeTrt:day:sex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0.037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P42 to P72, LBN males may gain slighly less than STD males, but may be of low biological significance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18.364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45.374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0.264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0.682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earlyLifeTrtLBN:day:sexM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-2.095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0.037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P42 to P72, LBN males may gain slighly less than STD males, but may be of low biological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Predicted body mass on P42:</a:t>
            </a:r>
          </a:p>
          <a:p>
            <a:pPr lvl="1"/>
            <a:r>
              <a:rPr/>
              <a:t>STD female: 18.4g</a:t>
            </a:r>
          </a:p>
          <a:p>
            <a:pPr lvl="1"/>
            <a:r>
              <a:rPr/>
              <a:t>LBN female: 17.7g</a:t>
            </a:r>
          </a:p>
          <a:p>
            <a:pPr lvl="1"/>
            <a:r>
              <a:rPr/>
              <a:t>STD male: 22.8g</a:t>
            </a:r>
          </a:p>
          <a:p>
            <a:pPr lvl="1"/>
            <a:r>
              <a:rPr/>
              <a:t>LBN male: 22.8g</a:t>
            </a:r>
          </a:p>
          <a:p>
            <a:pPr lvl="0"/>
            <a:r>
              <a:rPr/>
              <a:t>Change in body mass per week from P42 to P72:</a:t>
            </a:r>
          </a:p>
          <a:p>
            <a:pPr lvl="1"/>
            <a:r>
              <a:rPr/>
              <a:t>STD female: 0.7g</a:t>
            </a:r>
          </a:p>
          <a:p>
            <a:pPr lvl="1"/>
            <a:r>
              <a:rPr/>
              <a:t>LBN female: 0.7g</a:t>
            </a:r>
          </a:p>
          <a:p>
            <a:pPr lvl="1"/>
            <a:r>
              <a:rPr/>
              <a:t>STD male: 1.2g</a:t>
            </a:r>
          </a:p>
          <a:p>
            <a:pPr lvl="1"/>
            <a:r>
              <a:rPr/>
              <a:t>LBN male: 1.1g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Vaginal opening was not altered by LBN</a:t>
            </a:r>
          </a:p>
        </p:txBody>
      </p:sp>
      <p:pic>
        <p:nvPicPr>
          <p:cNvPr descr="AGG_ephys_2023-04-03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24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Vaginal opening was not altered by LBN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VO age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VO mass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Dam numbers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litters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videoAnalyzed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estrus was not altered by LBN</a:t>
            </a:r>
          </a:p>
        </p:txBody>
      </p:sp>
      <p:pic>
        <p:nvPicPr>
          <p:cNvPr descr="AGG_ephys_2023-04-03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26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estrus was not altered by LBN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Estrus age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11.940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11.940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Estrus mass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0.818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Preputial separation was not altered by LBN</a:t>
            </a:r>
          </a:p>
        </p:txBody>
      </p:sp>
      <p:pic>
        <p:nvPicPr>
          <p:cNvPr descr="AGG_ephys_2023-04-03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28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Preputial separation was not altered by LBN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Preputial separation age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Preputial separation mass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0.469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Estrous cycles - creating functions to analyze cycles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Characterizing estrous cycles</a:t>
            </a:r>
          </a:p>
        </p:txBody>
      </p:sp>
      <p:pic>
        <p:nvPicPr>
          <p:cNvPr descr="AGG_ephys_2023-04-03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30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Characterizing estrous cycles</a:t>
            </a:r>
          </a:p>
        </p:txBody>
      </p:sp>
      <p:pic>
        <p:nvPicPr>
          <p:cNvPr descr="AGG_ephys_2023-04-03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4B3D-9E95-487F-8B98-02AE7CF7F9B0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Cycle start day: An estrous day that is preceded by either a proestrous or diestrous day</a:t>
            </a:r>
          </a:p>
          <a:p>
            <a:pPr lvl="0"/>
            <a:r>
              <a:rPr/>
              <a:t>Cycle length: # days between two cycle start days</a:t>
            </a:r>
          </a:p>
          <a:p>
            <a:pPr lvl="0"/>
            <a:r>
              <a:rPr/>
              <a:t>Track</a:t>
            </a:r>
          </a:p>
          <a:p>
            <a:pPr lvl="1"/>
            <a:r>
              <a:rPr/>
              <a:t>Day of first cycle start</a:t>
            </a:r>
          </a:p>
          <a:p>
            <a:pPr lvl="1"/>
            <a:r>
              <a:rPr/>
              <a:t>Day of last cycle start</a:t>
            </a:r>
          </a:p>
          <a:p>
            <a:pPr lvl="1"/>
            <a:r>
              <a:rPr/>
              <a:t>Days that are “outside” of a cycle (before first cycle start or after last)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does not alter estrous cycles</a:t>
            </a:r>
          </a:p>
        </p:txBody>
      </p:sp>
      <p:pic>
        <p:nvPicPr>
          <p:cNvPr descr="AGG_ephys_2023-04-03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32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does not alter estrous cycles</a:t>
            </a:r>
          </a:p>
        </p:txBody>
      </p:sp>
      <p:pic>
        <p:nvPicPr>
          <p:cNvPr descr="AGG_ephys_2023-04-03_files/figure-pptx/unnamed-chunk-3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33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 cycles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cycle length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first cycle day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% days in cycles - 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0.750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increases the number of exits from the nest</a:t>
            </a:r>
          </a:p>
        </p:txBody>
      </p:sp>
      <p:pic>
        <p:nvPicPr>
          <p:cNvPr descr="AGG_ephys_2023-04-03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does not alter the percent of days in estrous cycle stages</a:t>
            </a:r>
          </a:p>
        </p:txBody>
      </p:sp>
      <p:pic>
        <p:nvPicPr>
          <p:cNvPr descr="AGG_ephys_2023-04-03_files/figure-pptx/unnamed-chunk-3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Response to ALPS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does not affect corticosterone response in males</a:t>
            </a:r>
          </a:p>
        </p:txBody>
      </p:sp>
      <p:pic>
        <p:nvPicPr>
          <p:cNvPr descr="AGG_ephys_2023-04-03_files/figure-pptx/unnamed-chunk-3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led to increased post-ALPS serum corticosterone in proestrous females</a:t>
            </a:r>
          </a:p>
        </p:txBody>
      </p:sp>
      <p:pic>
        <p:nvPicPr>
          <p:cNvPr descr="AGG_ephys_2023-04-03_files/figure-pptx/unnamed-chunk-3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effect of LBN on ALPS is influenced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29.263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-3.616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0.856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-7.025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-0.307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0.759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adultTrtALPS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0.999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sexM:earlyLifeTrtLBN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sexM:adultTrtALPS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0.969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earlyLifeTrtLBN:adultTrtALPS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-4.219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0.899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sexM:time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-4.073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-0.733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0.466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0.941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adultTrtALPS:time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sexM:earlyLifeTrtLBN:adultTrtALPS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0.932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sexM:earlyLifeTrtLBN:time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0.966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sexM:adultTrtALPS:time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8.516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0.297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earlyLifeTrtLBN:adultTrtALPS:time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sexM:earlyLifeTrtLBN:adultTrtALPS:time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-25.231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-2.181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0.032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effect of LBN on ALPS is influenced by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estimated serum corticosterone level at the beginning of the paradigm is 29.263ng/mL, and is not altered by sex or early-life treatment</a:t>
            </a:r>
          </a:p>
          <a:p>
            <a:pPr lvl="0"/>
            <a:r>
              <a:rPr/>
              <a:t>For adult CON animals</a:t>
            </a:r>
          </a:p>
          <a:p>
            <a:pPr lvl="1"/>
            <a:r>
              <a:rPr/>
              <a:t>cort is expected to increase about 45.227ng/mL at the end of the paradigm</a:t>
            </a:r>
          </a:p>
          <a:p>
            <a:pPr lvl="1"/>
            <a:r>
              <a:rPr/>
              <a:t>this is not altered by sex or early-life treatment</a:t>
            </a:r>
          </a:p>
          <a:p>
            <a:pPr lvl="0"/>
            <a:r>
              <a:rPr/>
              <a:t>For adult ALPS animals, the expected cort rise for each group is:</a:t>
            </a:r>
          </a:p>
          <a:p>
            <a:pPr lvl="1"/>
            <a:r>
              <a:rPr/>
              <a:t>pro STD-ALPS: 140.485</a:t>
            </a:r>
          </a:p>
          <a:p>
            <a:pPr lvl="1"/>
            <a:r>
              <a:rPr/>
              <a:t>pro LBN-ALPS: 238.166</a:t>
            </a:r>
          </a:p>
          <a:p>
            <a:pPr lvl="1"/>
            <a:r>
              <a:rPr/>
              <a:t>male STD-ALPS: 183.065 - note that this is not different than pro STD-ALPS</a:t>
            </a:r>
          </a:p>
          <a:p>
            <a:pPr lvl="1"/>
            <a:r>
              <a:rPr/>
              <a:t>male LBN-ALPS: 112.013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mass and ALPS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chance, males that would receive ALPS had a higher body mass before treatment</a:t>
            </a:r>
          </a:p>
        </p:txBody>
      </p:sp>
      <p:pic>
        <p:nvPicPr>
          <p:cNvPr descr="AGG_ephys_2023-04-03_files/figure-pptx/unnamed-chunk-3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chance, males that would receive ALPS had a higher body mass before treatment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32.135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36.467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-2.156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0.146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adultTrtALPS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earlyLifeTrtLBN:adultTrtALPS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0.898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chance, males that would receive ALPS had a higher body mass before treatment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6.873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6.873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adultTrt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earlyLifeTrt:adultTrt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0.898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increases the number of exits from the nest</a:t>
            </a:r>
          </a:p>
        </p:txBody>
      </p:sp>
      <p:pic>
        <p:nvPicPr>
          <p:cNvPr descr="AGG_ephys_2023-04-03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GABA PSCs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and ALPS do not affect the frequency or amplitude of GABA PSCs</a:t>
            </a:r>
          </a:p>
        </p:txBody>
      </p:sp>
      <p:pic>
        <p:nvPicPr>
          <p:cNvPr descr="AGG_ephys_2023-04-03_files/figure-pptx/unnamed-chunk-4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42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and ALPS do not affect passive properties or recording quality</a:t>
            </a:r>
          </a:p>
        </p:txBody>
      </p:sp>
      <p:pic>
        <p:nvPicPr>
          <p:cNvPr descr="AGG_ephys_2023-04-03_files/figure-pptx/unnamed-chunk-4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43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and ALPS do not affect passive properties or recording quality</a:t>
            </a:r>
          </a:p>
        </p:txBody>
      </p:sp>
      <p:pic>
        <p:nvPicPr>
          <p:cNvPr descr="AGG_ephys_2023-04-03_files/figure-pptx/unnamed-chunk-4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GG_ephys_2023-04-03_files/figure-pptx/unnamed-chunk-44-2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816100"/>
            <a:ext cx="5181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LBN increases the # of exits from the nest. # of exits decreases with time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NumDF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DenDF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earlyLifeTrt:PND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0.061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linear mixed model allows us to estimate the effect of LBN and day on # of exits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&lt;0.001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0.118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earlyLifeTrtLBN:PND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-0.834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0.061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linear mixed model allows us to estimate the effect of LBN and day on # of exits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 STD mouse on PND4, the predicted number of exits per hour is 6</a:t>
            </a:r>
          </a:p>
          <a:p>
            <a:pPr lvl="0"/>
            <a:r>
              <a:rPr/>
              <a:t>For a LBN mouse on PND4, the predicted number of exits per hour is 14.1</a:t>
            </a:r>
          </a:p>
          <a:p>
            <a:pPr lvl="0"/>
            <a:r>
              <a:rPr/>
              <a:t>For STD dams, the number of exits is predicted to decrease by 0.5 each day</a:t>
            </a:r>
          </a:p>
          <a:p>
            <a:pPr lvl="0"/>
            <a:r>
              <a:rPr/>
              <a:t>For LBN dams, the number of exits is predicted to decreases by 1.3 exits per day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Pups in the LBN condition may spend more time outside of the nest at the start of the paradigm</a:t>
            </a:r>
          </a:p>
        </p:txBody>
      </p:sp>
      <p:pic>
        <p:nvPicPr>
          <p:cNvPr descr="AGG_ephys_2023-04-03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 Statistics consultation 2023-04-11</dc:title>
  <dc:creator>Amanda Gibson</dc:creator>
  <cp:keywords/>
  <dcterms:created xsi:type="dcterms:W3CDTF">2023-04-11T15:49:54Z</dcterms:created>
  <dcterms:modified xsi:type="dcterms:W3CDTF">2023-04-11T15:49:54Z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knitr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