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539" autoAdjust="0"/>
  </p:normalViewPr>
  <p:slideViewPr>
    <p:cSldViewPr snapToGrid="0">
      <p:cViewPr varScale="1">
        <p:scale>
          <a:sx n="69" d="100"/>
          <a:sy n="69" d="100"/>
        </p:scale>
        <p:origin x="2862" y="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53829-5243-4F54-92C8-F4CD1A0AF00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DB57-39F1-4CA4-ACE9-0236246C3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from left to right</a:t>
            </a:r>
          </a:p>
          <a:p>
            <a:endParaRPr lang="en-US" dirty="0"/>
          </a:p>
          <a:p>
            <a:r>
              <a:rPr lang="en-US" dirty="0"/>
              <a:t>#The Effects of Soil Chemistry on European Plant Diversity</a:t>
            </a:r>
          </a:p>
          <a:p>
            <a:endParaRPr lang="en-US" dirty="0"/>
          </a:p>
          <a:p>
            <a:r>
              <a:rPr lang="en-US" dirty="0"/>
              <a:t>-Initial correlations with richness showed a significant correlation between pH and richness.</a:t>
            </a:r>
          </a:p>
          <a:p>
            <a:r>
              <a:rPr lang="en-US" dirty="0"/>
              <a:t>-Ordination analyses revealed grouping by country (as expected)</a:t>
            </a:r>
          </a:p>
          <a:p>
            <a:r>
              <a:rPr lang="en-US" dirty="0"/>
              <a:t>-Redundancy analysis using all environmental chemicals identified a model</a:t>
            </a:r>
          </a:p>
          <a:p>
            <a:r>
              <a:rPr lang="en-US" dirty="0"/>
              <a:t>-Constrained ordination showed an effect of pH in the direction of </a:t>
            </a:r>
            <a:r>
              <a:rPr lang="en-US" dirty="0" err="1"/>
              <a:t>france</a:t>
            </a:r>
            <a:r>
              <a:rPr lang="en-US" dirty="0"/>
              <a:t> with the rest of the variables having smaller effects on the UK.</a:t>
            </a:r>
          </a:p>
          <a:p>
            <a:r>
              <a:rPr lang="en-US" dirty="0"/>
              <a:t>-Permutation tests for the correlation of these variables along the constrained axes did not identify pH as significant—but rather Ca, </a:t>
            </a:r>
            <a:r>
              <a:rPr lang="en-US" dirty="0" err="1"/>
              <a:t>Mn</a:t>
            </a:r>
            <a:r>
              <a:rPr lang="en-US" dirty="0"/>
              <a:t>, and Mg. </a:t>
            </a:r>
          </a:p>
          <a:p>
            <a:r>
              <a:rPr lang="en-US" dirty="0"/>
              <a:t>-Despite pH showing a negative relationship with Bray Curtis similarity</a:t>
            </a:r>
          </a:p>
          <a:p>
            <a:r>
              <a:rPr lang="en-US" dirty="0"/>
              <a:t>-Perhaps unsurprisingly, the effects of space on diversity were much higher than the effects of environment though their combined effect is substantial. </a:t>
            </a:r>
          </a:p>
          <a:p>
            <a:r>
              <a:rPr lang="en-US" dirty="0"/>
              <a:t>-The final thing we are going to do is look at how these variables identified in the permutation tests vary by country.</a:t>
            </a:r>
          </a:p>
          <a:p>
            <a:r>
              <a:rPr lang="en-US" dirty="0"/>
              <a:t>-Also, we are going to test for linearity among our environmental variables to assay the accuracy of the variance partitioning. </a:t>
            </a:r>
          </a:p>
          <a:p>
            <a:r>
              <a:rPr lang="en-US" dirty="0"/>
              <a:t>-But, as of right now, it seems clear that distance rather than environment is driving diversity. Isolation-by-distance rather than local adaptation.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DB57-39F1-4CA4-ACE9-0236246C32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6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0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3DEE-9FB7-482C-8B96-AF6F4F78E7AE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3DEE-9FB7-482C-8B96-AF6F4F78E7AE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DA57-CD14-466D-8635-863DD8FF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7" b="9389"/>
          <a:stretch/>
        </p:blipFill>
        <p:spPr>
          <a:xfrm>
            <a:off x="4486121" y="80309"/>
            <a:ext cx="3374363" cy="3396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6" b="9846"/>
          <a:stretch/>
        </p:blipFill>
        <p:spPr>
          <a:xfrm>
            <a:off x="8276813" y="80471"/>
            <a:ext cx="3707162" cy="3488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6" b="28947"/>
          <a:stretch/>
        </p:blipFill>
        <p:spPr>
          <a:xfrm>
            <a:off x="-6494218" y="3117492"/>
            <a:ext cx="6036928" cy="2973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t="11461" r="2570" b="9781"/>
          <a:stretch/>
        </p:blipFill>
        <p:spPr>
          <a:xfrm>
            <a:off x="7759156" y="3476561"/>
            <a:ext cx="3458419" cy="3518264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198722" y="3384228"/>
            <a:ext cx="5016100" cy="184666"/>
          </a:xfrm>
          <a:prstGeom prst="rect">
            <a:avLst/>
          </a:prstGeom>
          <a:solidFill>
            <a:srgbClr val="1616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spec.db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TopsoilpH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+ Ca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+ C + NO3 + N + Zn + Al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03901"/>
              </p:ext>
            </p:extLst>
          </p:nvPr>
        </p:nvGraphicFramePr>
        <p:xfrm>
          <a:off x="5238843" y="4068461"/>
          <a:ext cx="1688429" cy="222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330">
                  <a:extLst>
                    <a:ext uri="{9D8B030D-6E8A-4147-A177-3AD203B41FA5}">
                      <a16:colId xmlns:a16="http://schemas.microsoft.com/office/drawing/2014/main" val="4115234020"/>
                    </a:ext>
                  </a:extLst>
                </a:gridCol>
                <a:gridCol w="694099">
                  <a:extLst>
                    <a:ext uri="{9D8B030D-6E8A-4147-A177-3AD203B41FA5}">
                      <a16:colId xmlns:a16="http://schemas.microsoft.com/office/drawing/2014/main" val="4027699412"/>
                    </a:ext>
                  </a:extLst>
                </a:gridCol>
              </a:tblGrid>
              <a:tr h="444300">
                <a:tc gridSpan="2">
                  <a:txBody>
                    <a:bodyPr/>
                    <a:lstStyle/>
                    <a:p>
                      <a:r>
                        <a:rPr lang="en-US" sz="1600" i="1" u="sng" dirty="0"/>
                        <a:t>Permutation tests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97370"/>
                  </a:ext>
                </a:extLst>
              </a:tr>
              <a:tr h="444300">
                <a:tc>
                  <a:txBody>
                    <a:bodyPr/>
                    <a:lstStyle/>
                    <a:p>
                      <a:r>
                        <a:rPr lang="en-US" sz="1600" b="1" dirty="0"/>
                        <a:t>Nutrient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P-</a:t>
                      </a:r>
                      <a:r>
                        <a:rPr lang="en-US" sz="1600" b="1" dirty="0" err="1"/>
                        <a:t>val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2338"/>
                  </a:ext>
                </a:extLst>
              </a:tr>
              <a:tr h="444300">
                <a:tc>
                  <a:txBody>
                    <a:bodyPr/>
                    <a:lstStyle/>
                    <a:p>
                      <a:r>
                        <a:rPr lang="en-US" sz="16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77032"/>
                  </a:ext>
                </a:extLst>
              </a:tr>
              <a:tr h="4443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12456"/>
                  </a:ext>
                </a:extLst>
              </a:tr>
              <a:tr h="444300">
                <a:tc>
                  <a:txBody>
                    <a:bodyPr/>
                    <a:lstStyle/>
                    <a:p>
                      <a:r>
                        <a:rPr lang="en-US" sz="1600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5354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2" y="157241"/>
            <a:ext cx="3408511" cy="30179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41829" y="377505"/>
            <a:ext cx="102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.62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9028" y="3117492"/>
            <a:ext cx="133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Topsoil pH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02954" y="1290090"/>
            <a:ext cx="13321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Richness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6" y="3637514"/>
            <a:ext cx="4328544" cy="30918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05454" y="3651369"/>
            <a:ext cx="1097230" cy="430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254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Gibson</dc:creator>
  <cp:lastModifiedBy>Matthew Gibson</cp:lastModifiedBy>
  <cp:revision>12</cp:revision>
  <dcterms:created xsi:type="dcterms:W3CDTF">2017-02-15T22:23:13Z</dcterms:created>
  <dcterms:modified xsi:type="dcterms:W3CDTF">2017-02-17T12:23:38Z</dcterms:modified>
</cp:coreProperties>
</file>