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5" r:id="rId5"/>
    <p:sldId id="276" r:id="rId6"/>
    <p:sldId id="277" r:id="rId7"/>
    <p:sldId id="278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OLBAN\2\PROYEK\TIMELIN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OLBAN\2\PROYEK\TIMELI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OLBAN\2\PROYEK\TIMEL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TIMELINE AWAL</a:t>
            </a:r>
            <a:endParaRPr lang="en-US" baseline="0" dirty="0"/>
          </a:p>
        </c:rich>
      </c:tx>
      <c:layout>
        <c:manualLayout>
          <c:xMode val="edge"/>
          <c:yMode val="edge"/>
          <c:x val="0.43050982882050587"/>
          <c:y val="1.6178180929660745E-2"/>
        </c:manualLayout>
      </c:layout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Timeline!$C$5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Timeline!$B$7:$B$18</c:f>
              <c:strCache>
                <c:ptCount val="12"/>
                <c:pt idx="0">
                  <c:v>Exploring Tools</c:v>
                </c:pt>
                <c:pt idx="1">
                  <c:v>Collecting Data</c:v>
                </c:pt>
                <c:pt idx="2">
                  <c:v>Training Tools</c:v>
                </c:pt>
                <c:pt idx="3">
                  <c:v>Data Normalization</c:v>
                </c:pt>
                <c:pt idx="4">
                  <c:v>Menyiapkan Database</c:v>
                </c:pt>
                <c:pt idx="5">
                  <c:v>Inserting Data</c:v>
                </c:pt>
                <c:pt idx="6">
                  <c:v>Creating Front End</c:v>
                </c:pt>
                <c:pt idx="7">
                  <c:v>Creating Back End</c:v>
                </c:pt>
                <c:pt idx="8">
                  <c:v>Synchronizing Application</c:v>
                </c:pt>
                <c:pt idx="9">
                  <c:v>Finalizing</c:v>
                </c:pt>
                <c:pt idx="10">
                  <c:v>Finalizing</c:v>
                </c:pt>
                <c:pt idx="11">
                  <c:v>Finalizing</c:v>
                </c:pt>
              </c:strCache>
            </c:strRef>
          </c:cat>
          <c:val>
            <c:numRef>
              <c:f>Timeline!$C$7:$C$18</c:f>
              <c:numCache>
                <c:formatCode>m/d/yyyy</c:formatCode>
                <c:ptCount val="12"/>
                <c:pt idx="0">
                  <c:v>43158</c:v>
                </c:pt>
                <c:pt idx="1">
                  <c:v>43158</c:v>
                </c:pt>
                <c:pt idx="2">
                  <c:v>43159</c:v>
                </c:pt>
                <c:pt idx="3">
                  <c:v>43172</c:v>
                </c:pt>
                <c:pt idx="4">
                  <c:v>43172</c:v>
                </c:pt>
                <c:pt idx="5">
                  <c:v>43172</c:v>
                </c:pt>
                <c:pt idx="6">
                  <c:v>43166</c:v>
                </c:pt>
                <c:pt idx="7">
                  <c:v>43166</c:v>
                </c:pt>
                <c:pt idx="8">
                  <c:v>43180</c:v>
                </c:pt>
                <c:pt idx="9">
                  <c:v>43187</c:v>
                </c:pt>
                <c:pt idx="10">
                  <c:v>43189</c:v>
                </c:pt>
                <c:pt idx="11">
                  <c:v>43193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2-4B3E-A3D0-BA6057E5DF97}"/>
            </c:ext>
          </c:extLst>
        </c:ser>
        <c:ser>
          <c:idx val="1"/>
          <c:order val="1"/>
          <c:tx>
            <c:strRef>
              <c:f>Timeline!$E$5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2-76D2-4B3E-A3D0-BA6057E5DF97}"/>
              </c:ext>
            </c:extLst>
          </c:dPt>
          <c:dPt>
            <c:idx val="1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4-76D2-4B3E-A3D0-BA6057E5DF97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6-76D2-4B3E-A3D0-BA6057E5DF97}"/>
              </c:ext>
            </c:extLst>
          </c:dPt>
          <c:dPt>
            <c:idx val="3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8-76D2-4B3E-A3D0-BA6057E5DF97}"/>
              </c:ext>
            </c:extLst>
          </c:dPt>
          <c:dPt>
            <c:idx val="4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A-76D2-4B3E-A3D0-BA6057E5DF97}"/>
              </c:ext>
            </c:extLst>
          </c:dPt>
          <c:dPt>
            <c:idx val="5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C-76D2-4B3E-A3D0-BA6057E5DF97}"/>
              </c:ext>
            </c:extLst>
          </c:dPt>
          <c:dPt>
            <c:idx val="6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E-76D2-4B3E-A3D0-BA6057E5DF97}"/>
              </c:ext>
            </c:extLst>
          </c:dPt>
          <c:dPt>
            <c:idx val="7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10-76D2-4B3E-A3D0-BA6057E5DF97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2-76D2-4B3E-A3D0-BA6057E5DF97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4-76D2-4B3E-A3D0-BA6057E5DF97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6-76D2-4B3E-A3D0-BA6057E5DF97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8-76D2-4B3E-A3D0-BA6057E5DF97}"/>
              </c:ext>
            </c:extLst>
          </c:dPt>
          <c:dPt>
            <c:idx val="12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A-76D2-4B3E-A3D0-BA6057E5DF97}"/>
              </c:ext>
            </c:extLst>
          </c:dPt>
          <c:dPt>
            <c:idx val="13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C-76D2-4B3E-A3D0-BA6057E5DF97}"/>
              </c:ext>
            </c:extLst>
          </c:dPt>
          <c:dPt>
            <c:idx val="14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E-76D2-4B3E-A3D0-BA6057E5DF97}"/>
              </c:ext>
            </c:extLst>
          </c:dPt>
          <c:dPt>
            <c:idx val="15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20-76D2-4B3E-A3D0-BA6057E5DF97}"/>
              </c:ext>
            </c:extLst>
          </c:dPt>
          <c:cat>
            <c:strRef>
              <c:f>Timeline!$B$7:$B$18</c:f>
              <c:strCache>
                <c:ptCount val="12"/>
                <c:pt idx="0">
                  <c:v>Exploring Tools</c:v>
                </c:pt>
                <c:pt idx="1">
                  <c:v>Collecting Data</c:v>
                </c:pt>
                <c:pt idx="2">
                  <c:v>Training Tools</c:v>
                </c:pt>
                <c:pt idx="3">
                  <c:v>Data Normalization</c:v>
                </c:pt>
                <c:pt idx="4">
                  <c:v>Menyiapkan Database</c:v>
                </c:pt>
                <c:pt idx="5">
                  <c:v>Inserting Data</c:v>
                </c:pt>
                <c:pt idx="6">
                  <c:v>Creating Front End</c:v>
                </c:pt>
                <c:pt idx="7">
                  <c:v>Creating Back End</c:v>
                </c:pt>
                <c:pt idx="8">
                  <c:v>Synchronizing Application</c:v>
                </c:pt>
                <c:pt idx="9">
                  <c:v>Finalizing</c:v>
                </c:pt>
                <c:pt idx="10">
                  <c:v>Finalizing</c:v>
                </c:pt>
                <c:pt idx="11">
                  <c:v>Finalizing</c:v>
                </c:pt>
              </c:strCache>
            </c:strRef>
          </c:cat>
          <c:val>
            <c:numRef>
              <c:f>Timeline!$E$7:$E$18</c:f>
              <c:numCache>
                <c:formatCode>General</c:formatCode>
                <c:ptCount val="12"/>
                <c:pt idx="0">
                  <c:v>32</c:v>
                </c:pt>
                <c:pt idx="1">
                  <c:v>32</c:v>
                </c:pt>
                <c:pt idx="2">
                  <c:v>7</c:v>
                </c:pt>
                <c:pt idx="3">
                  <c:v>18</c:v>
                </c:pt>
                <c:pt idx="4">
                  <c:v>7</c:v>
                </c:pt>
                <c:pt idx="5">
                  <c:v>18</c:v>
                </c:pt>
                <c:pt idx="6">
                  <c:v>14</c:v>
                </c:pt>
                <c:pt idx="7">
                  <c:v>14</c:v>
                </c:pt>
                <c:pt idx="8">
                  <c:v>7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76D2-4B3E-A3D0-BA6057E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860376544"/>
        <c:axId val="-1860377088"/>
      </c:barChart>
      <c:catAx>
        <c:axId val="-186037654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-1860377088"/>
        <c:crosses val="autoZero"/>
        <c:auto val="1"/>
        <c:lblAlgn val="ctr"/>
        <c:lblOffset val="100"/>
        <c:noMultiLvlLbl val="0"/>
      </c:catAx>
      <c:valAx>
        <c:axId val="-1860377088"/>
        <c:scaling>
          <c:orientation val="minMax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-1860376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/>
              <a:t>TIMELINE SETELAH PERUBAHAN</a:t>
            </a:r>
          </a:p>
        </c:rich>
      </c:tx>
      <c:layout>
        <c:manualLayout>
          <c:xMode val="edge"/>
          <c:yMode val="edge"/>
          <c:x val="0.37409411444332058"/>
          <c:y val="3.3261868898005393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0278169184938"/>
          <c:y val="0.11574294275145668"/>
          <c:w val="0.80489983785507691"/>
          <c:h val="0.8615326681393328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'Timeline (2)'!$C$5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'Timeline (2)'!$B$7:$B$18</c:f>
              <c:strCache>
                <c:ptCount val="9"/>
                <c:pt idx="0">
                  <c:v>Exploring Tools</c:v>
                </c:pt>
                <c:pt idx="1">
                  <c:v>Collecting Data</c:v>
                </c:pt>
                <c:pt idx="2">
                  <c:v>Training Tools</c:v>
                </c:pt>
                <c:pt idx="3">
                  <c:v>Data Normalization</c:v>
                </c:pt>
                <c:pt idx="4">
                  <c:v>Creating Mockup for Application</c:v>
                </c:pt>
                <c:pt idx="5">
                  <c:v>Application Analysis</c:v>
                </c:pt>
                <c:pt idx="6">
                  <c:v>Creating Front End</c:v>
                </c:pt>
                <c:pt idx="7">
                  <c:v>Creating Back End</c:v>
                </c:pt>
                <c:pt idx="8">
                  <c:v>Finalizing</c:v>
                </c:pt>
              </c:strCache>
            </c:strRef>
          </c:cat>
          <c:val>
            <c:numRef>
              <c:f>'Timeline (2)'!$C$7:$C$18</c:f>
              <c:numCache>
                <c:formatCode>m/d/yyyy</c:formatCode>
                <c:ptCount val="12"/>
                <c:pt idx="0">
                  <c:v>43158</c:v>
                </c:pt>
                <c:pt idx="1">
                  <c:v>43158</c:v>
                </c:pt>
                <c:pt idx="2">
                  <c:v>43179</c:v>
                </c:pt>
                <c:pt idx="3">
                  <c:v>43179</c:v>
                </c:pt>
                <c:pt idx="4">
                  <c:v>43182</c:v>
                </c:pt>
                <c:pt idx="5">
                  <c:v>43158</c:v>
                </c:pt>
                <c:pt idx="6">
                  <c:v>43186</c:v>
                </c:pt>
                <c:pt idx="7">
                  <c:v>43193</c:v>
                </c:pt>
                <c:pt idx="8">
                  <c:v>43220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6-436E-9AA3-775D76946CE3}"/>
            </c:ext>
          </c:extLst>
        </c:ser>
        <c:ser>
          <c:idx val="1"/>
          <c:order val="1"/>
          <c:tx>
            <c:strRef>
              <c:f>'Timeline (2)'!$E$5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2-BC16-436E-9AA3-775D76946CE3}"/>
              </c:ext>
            </c:extLst>
          </c:dPt>
          <c:dPt>
            <c:idx val="1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4-BC16-436E-9AA3-775D76946CE3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6-BC16-436E-9AA3-775D76946CE3}"/>
              </c:ext>
            </c:extLst>
          </c:dPt>
          <c:dPt>
            <c:idx val="3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8-BC16-436E-9AA3-775D76946CE3}"/>
              </c:ext>
            </c:extLst>
          </c:dPt>
          <c:dPt>
            <c:idx val="4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A-BC16-436E-9AA3-775D76946CE3}"/>
              </c:ext>
            </c:extLst>
          </c:dPt>
          <c:dPt>
            <c:idx val="5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C-BC16-436E-9AA3-775D76946CE3}"/>
              </c:ext>
            </c:extLst>
          </c:dPt>
          <c:dPt>
            <c:idx val="6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E-BC16-436E-9AA3-775D76946CE3}"/>
              </c:ext>
            </c:extLst>
          </c:dPt>
          <c:dPt>
            <c:idx val="7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10-BC16-436E-9AA3-775D76946CE3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2-BC16-436E-9AA3-775D76946CE3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4-BC16-436E-9AA3-775D76946CE3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6-BC16-436E-9AA3-775D76946CE3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8-BC16-436E-9AA3-775D76946CE3}"/>
              </c:ext>
            </c:extLst>
          </c:dPt>
          <c:dPt>
            <c:idx val="12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A-BC16-436E-9AA3-775D76946CE3}"/>
              </c:ext>
            </c:extLst>
          </c:dPt>
          <c:dPt>
            <c:idx val="13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C-BC16-436E-9AA3-775D76946CE3}"/>
              </c:ext>
            </c:extLst>
          </c:dPt>
          <c:dPt>
            <c:idx val="14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E-BC16-436E-9AA3-775D76946CE3}"/>
              </c:ext>
            </c:extLst>
          </c:dPt>
          <c:dPt>
            <c:idx val="15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20-BC16-436E-9AA3-775D76946CE3}"/>
              </c:ext>
            </c:extLst>
          </c:dPt>
          <c:cat>
            <c:strRef>
              <c:f>'Timeline (2)'!$B$7:$B$18</c:f>
              <c:strCache>
                <c:ptCount val="9"/>
                <c:pt idx="0">
                  <c:v>Exploring Tools</c:v>
                </c:pt>
                <c:pt idx="1">
                  <c:v>Collecting Data</c:v>
                </c:pt>
                <c:pt idx="2">
                  <c:v>Training Tools</c:v>
                </c:pt>
                <c:pt idx="3">
                  <c:v>Data Normalization</c:v>
                </c:pt>
                <c:pt idx="4">
                  <c:v>Creating Mockup for Application</c:v>
                </c:pt>
                <c:pt idx="5">
                  <c:v>Application Analysis</c:v>
                </c:pt>
                <c:pt idx="6">
                  <c:v>Creating Front End</c:v>
                </c:pt>
                <c:pt idx="7">
                  <c:v>Creating Back End</c:v>
                </c:pt>
                <c:pt idx="8">
                  <c:v>Finalizing</c:v>
                </c:pt>
              </c:strCache>
            </c:strRef>
          </c:cat>
          <c:val>
            <c:numRef>
              <c:f>'Timeline (2)'!$E$7:$E$18</c:f>
              <c:numCache>
                <c:formatCode>General</c:formatCode>
                <c:ptCount val="12"/>
                <c:pt idx="0">
                  <c:v>21</c:v>
                </c:pt>
                <c:pt idx="1">
                  <c:v>21</c:v>
                </c:pt>
                <c:pt idx="2">
                  <c:v>7</c:v>
                </c:pt>
                <c:pt idx="3">
                  <c:v>7</c:v>
                </c:pt>
                <c:pt idx="4">
                  <c:v>4</c:v>
                </c:pt>
                <c:pt idx="5">
                  <c:v>28</c:v>
                </c:pt>
                <c:pt idx="6">
                  <c:v>34</c:v>
                </c:pt>
                <c:pt idx="7">
                  <c:v>35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C16-436E-9AA3-775D76946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860376544"/>
        <c:axId val="-1860377088"/>
      </c:barChart>
      <c:catAx>
        <c:axId val="-186037654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-1860377088"/>
        <c:crosses val="autoZero"/>
        <c:auto val="1"/>
        <c:lblAlgn val="ctr"/>
        <c:lblOffset val="100"/>
        <c:noMultiLvlLbl val="0"/>
      </c:catAx>
      <c:valAx>
        <c:axId val="-1860377088"/>
        <c:scaling>
          <c:orientation val="minMax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-1860376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TIMELINE</a:t>
            </a:r>
            <a:r>
              <a:rPr lang="en-US" baseline="0" dirty="0"/>
              <a:t> SEBENARNYA</a:t>
            </a:r>
          </a:p>
        </c:rich>
      </c:tx>
      <c:layout>
        <c:manualLayout>
          <c:xMode val="edge"/>
          <c:yMode val="edge"/>
          <c:x val="0.41674810742918744"/>
          <c:y val="5.5642610261037329E-3"/>
        </c:manualLayout>
      </c:layout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'Timeline (3)'!$C$5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'Timeline (3)'!$B$7:$B$18</c:f>
              <c:strCache>
                <c:ptCount val="9"/>
                <c:pt idx="0">
                  <c:v>Exploring Tools</c:v>
                </c:pt>
                <c:pt idx="1">
                  <c:v>Collecting Data</c:v>
                </c:pt>
                <c:pt idx="2">
                  <c:v>Training Tools</c:v>
                </c:pt>
                <c:pt idx="3">
                  <c:v>Data Normalization</c:v>
                </c:pt>
                <c:pt idx="4">
                  <c:v>Creating Mockup for Application</c:v>
                </c:pt>
                <c:pt idx="5">
                  <c:v>Application Analysis</c:v>
                </c:pt>
                <c:pt idx="6">
                  <c:v>Creating Front End</c:v>
                </c:pt>
                <c:pt idx="7">
                  <c:v>Creating Back End</c:v>
                </c:pt>
                <c:pt idx="8">
                  <c:v>Finalizing</c:v>
                </c:pt>
              </c:strCache>
            </c:strRef>
          </c:cat>
          <c:val>
            <c:numRef>
              <c:f>'Timeline (3)'!$C$7:$C$18</c:f>
              <c:numCache>
                <c:formatCode>m/d/yyyy</c:formatCode>
                <c:ptCount val="12"/>
                <c:pt idx="0">
                  <c:v>43158</c:v>
                </c:pt>
                <c:pt idx="1">
                  <c:v>43172</c:v>
                </c:pt>
                <c:pt idx="2">
                  <c:v>43158</c:v>
                </c:pt>
                <c:pt idx="3">
                  <c:v>43179</c:v>
                </c:pt>
                <c:pt idx="4">
                  <c:v>43186</c:v>
                </c:pt>
                <c:pt idx="5">
                  <c:v>43158</c:v>
                </c:pt>
                <c:pt idx="6">
                  <c:v>43186</c:v>
                </c:pt>
                <c:pt idx="7">
                  <c:v>43186</c:v>
                </c:pt>
                <c:pt idx="8">
                  <c:v>43256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4-49FA-9FCF-B74C109FDE19}"/>
            </c:ext>
          </c:extLst>
        </c:ser>
        <c:ser>
          <c:idx val="1"/>
          <c:order val="1"/>
          <c:tx>
            <c:strRef>
              <c:f>'Timeline (3)'!$E$5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2-CFD4-49FA-9FCF-B74C109FDE19}"/>
              </c:ext>
            </c:extLst>
          </c:dPt>
          <c:dPt>
            <c:idx val="1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4-CFD4-49FA-9FCF-B74C109FDE19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6-CFD4-49FA-9FCF-B74C109FDE19}"/>
              </c:ext>
            </c:extLst>
          </c:dPt>
          <c:dPt>
            <c:idx val="3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8-CFD4-49FA-9FCF-B74C109FDE19}"/>
              </c:ext>
            </c:extLst>
          </c:dPt>
          <c:dPt>
            <c:idx val="4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A-CFD4-49FA-9FCF-B74C109FDE19}"/>
              </c:ext>
            </c:extLst>
          </c:dPt>
          <c:dPt>
            <c:idx val="5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C-CFD4-49FA-9FCF-B74C109FDE19}"/>
              </c:ext>
            </c:extLst>
          </c:dPt>
          <c:dPt>
            <c:idx val="6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E-CFD4-49FA-9FCF-B74C109FDE19}"/>
              </c:ext>
            </c:extLst>
          </c:dPt>
          <c:dPt>
            <c:idx val="7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10-CFD4-49FA-9FCF-B74C109FDE19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2-CFD4-49FA-9FCF-B74C109FDE19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4-CFD4-49FA-9FCF-B74C109FDE19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6-CFD4-49FA-9FCF-B74C109FDE19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8-CFD4-49FA-9FCF-B74C109FDE19}"/>
              </c:ext>
            </c:extLst>
          </c:dPt>
          <c:dPt>
            <c:idx val="12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A-CFD4-49FA-9FCF-B74C109FDE19}"/>
              </c:ext>
            </c:extLst>
          </c:dPt>
          <c:dPt>
            <c:idx val="13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C-CFD4-49FA-9FCF-B74C109FDE19}"/>
              </c:ext>
            </c:extLst>
          </c:dPt>
          <c:dPt>
            <c:idx val="14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E-CFD4-49FA-9FCF-B74C109FDE19}"/>
              </c:ext>
            </c:extLst>
          </c:dPt>
          <c:dPt>
            <c:idx val="15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20-CFD4-49FA-9FCF-B74C109FDE19}"/>
              </c:ext>
            </c:extLst>
          </c:dPt>
          <c:cat>
            <c:strRef>
              <c:f>'Timeline (3)'!$B$7:$B$18</c:f>
              <c:strCache>
                <c:ptCount val="9"/>
                <c:pt idx="0">
                  <c:v>Exploring Tools</c:v>
                </c:pt>
                <c:pt idx="1">
                  <c:v>Collecting Data</c:v>
                </c:pt>
                <c:pt idx="2">
                  <c:v>Training Tools</c:v>
                </c:pt>
                <c:pt idx="3">
                  <c:v>Data Normalization</c:v>
                </c:pt>
                <c:pt idx="4">
                  <c:v>Creating Mockup for Application</c:v>
                </c:pt>
                <c:pt idx="5">
                  <c:v>Application Analysis</c:v>
                </c:pt>
                <c:pt idx="6">
                  <c:v>Creating Front End</c:v>
                </c:pt>
                <c:pt idx="7">
                  <c:v>Creating Back End</c:v>
                </c:pt>
                <c:pt idx="8">
                  <c:v>Finalizing</c:v>
                </c:pt>
              </c:strCache>
            </c:strRef>
          </c:cat>
          <c:val>
            <c:numRef>
              <c:f>'Timeline (3)'!$E$7:$E$18</c:f>
              <c:numCache>
                <c:formatCode>General</c:formatCode>
                <c:ptCount val="12"/>
                <c:pt idx="0">
                  <c:v>21</c:v>
                </c:pt>
                <c:pt idx="1">
                  <c:v>7</c:v>
                </c:pt>
                <c:pt idx="2">
                  <c:v>35</c:v>
                </c:pt>
                <c:pt idx="3">
                  <c:v>7</c:v>
                </c:pt>
                <c:pt idx="4">
                  <c:v>21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CFD4-49FA-9FCF-B74C109FD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860376544"/>
        <c:axId val="-1860377088"/>
      </c:barChart>
      <c:catAx>
        <c:axId val="-186037654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-1860377088"/>
        <c:crosses val="autoZero"/>
        <c:auto val="1"/>
        <c:lblAlgn val="ctr"/>
        <c:lblOffset val="100"/>
        <c:noMultiLvlLbl val="0"/>
      </c:catAx>
      <c:valAx>
        <c:axId val="-1860377088"/>
        <c:scaling>
          <c:orientation val="minMax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-1860376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D818-285B-48C6-B525-FE64F7AFDBF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E258E0-75B0-4B56-9E09-52821AEE984C}"/>
              </a:ext>
            </a:extLst>
          </p:cNvPr>
          <p:cNvSpPr/>
          <p:nvPr/>
        </p:nvSpPr>
        <p:spPr>
          <a:xfrm>
            <a:off x="0" y="0"/>
            <a:ext cx="58135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49491" y="2598003"/>
            <a:ext cx="3173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Bebas" pitchFamily="2" charset="0"/>
              </a:rPr>
              <a:t>KELOMPOK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64508" y="3429000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Proyek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Perangkat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Lunak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1A-D4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5E252F-74F1-448E-8BCB-F9AADB61E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47" y="2128950"/>
            <a:ext cx="3503438" cy="26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71A9EF-4435-4967-A850-F80965A7B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196143"/>
              </p:ext>
            </p:extLst>
          </p:nvPr>
        </p:nvGraphicFramePr>
        <p:xfrm>
          <a:off x="309489" y="422032"/>
          <a:ext cx="11479237" cy="614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48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99" y="1735832"/>
            <a:ext cx="5117602" cy="3386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2274" y="5524500"/>
            <a:ext cx="3567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IMPLEMENTASI</a:t>
            </a:r>
          </a:p>
        </p:txBody>
      </p:sp>
    </p:spTree>
    <p:extLst>
      <p:ext uri="{BB962C8B-B14F-4D97-AF65-F5344CB8AC3E}">
        <p14:creationId xmlns:p14="http://schemas.microsoft.com/office/powerpoint/2010/main" val="42474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F7DE1A-A506-4121-AD52-D7A02E8A9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14967"/>
              </p:ext>
            </p:extLst>
          </p:nvPr>
        </p:nvGraphicFramePr>
        <p:xfrm>
          <a:off x="182881" y="267286"/>
          <a:ext cx="11732454" cy="6414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3EF950-B088-40A8-B9C2-31461322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4" y="1859154"/>
            <a:ext cx="3139692" cy="3139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D17A7-9EFA-4612-B602-BDAC84204AEF}"/>
              </a:ext>
            </a:extLst>
          </p:cNvPr>
          <p:cNvSpPr txBox="1"/>
          <p:nvPr/>
        </p:nvSpPr>
        <p:spPr>
          <a:xfrm>
            <a:off x="4922633" y="5496364"/>
            <a:ext cx="2346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3447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06FAD-7AE3-4477-9057-A89053E35B71}"/>
              </a:ext>
            </a:extLst>
          </p:cNvPr>
          <p:cNvSpPr/>
          <p:nvPr/>
        </p:nvSpPr>
        <p:spPr>
          <a:xfrm>
            <a:off x="309488" y="1575580"/>
            <a:ext cx="3685734" cy="16459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9F5F7-E531-489D-AD8C-6B84E32AF459}"/>
              </a:ext>
            </a:extLst>
          </p:cNvPr>
          <p:cNvSpPr txBox="1"/>
          <p:nvPr/>
        </p:nvSpPr>
        <p:spPr>
          <a:xfrm>
            <a:off x="1772530" y="1859931"/>
            <a:ext cx="2053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Lamanya</a:t>
            </a:r>
            <a:r>
              <a:rPr lang="en-US" sz="1600" dirty="0"/>
              <a:t> </a:t>
            </a:r>
            <a:r>
              <a:rPr lang="en-US" sz="1600" dirty="0" err="1"/>
              <a:t>penyelesaian</a:t>
            </a:r>
            <a:r>
              <a:rPr lang="en-US" sz="1600" dirty="0"/>
              <a:t> issue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B80-A28D-4818-A869-7C0110070F03}"/>
              </a:ext>
            </a:extLst>
          </p:cNvPr>
          <p:cNvSpPr/>
          <p:nvPr/>
        </p:nvSpPr>
        <p:spPr>
          <a:xfrm>
            <a:off x="4232025" y="1573236"/>
            <a:ext cx="3685734" cy="16459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26A19-DF63-4597-8143-97763F40D3A4}"/>
              </a:ext>
            </a:extLst>
          </p:cNvPr>
          <p:cNvSpPr txBox="1"/>
          <p:nvPr/>
        </p:nvSpPr>
        <p:spPr>
          <a:xfrm>
            <a:off x="5800572" y="1857587"/>
            <a:ext cx="1948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pekanya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timeline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454CF-F9D0-4472-B347-95E107F72D97}"/>
              </a:ext>
            </a:extLst>
          </p:cNvPr>
          <p:cNvSpPr/>
          <p:nvPr/>
        </p:nvSpPr>
        <p:spPr>
          <a:xfrm>
            <a:off x="8128763" y="1598779"/>
            <a:ext cx="3685734" cy="16459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9F271-03AD-40CF-B275-71C55A19FD2E}"/>
              </a:ext>
            </a:extLst>
          </p:cNvPr>
          <p:cNvSpPr txBox="1"/>
          <p:nvPr/>
        </p:nvSpPr>
        <p:spPr>
          <a:xfrm>
            <a:off x="9737178" y="1941995"/>
            <a:ext cx="194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Sulitnya</a:t>
            </a:r>
            <a:r>
              <a:rPr lang="en-US" sz="1600" dirty="0"/>
              <a:t> </a:t>
            </a:r>
            <a:r>
              <a:rPr lang="en-US" sz="1600" dirty="0" err="1"/>
              <a:t>membagikan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6C9796-609A-4CBC-934A-6CE77AF3F247}"/>
              </a:ext>
            </a:extLst>
          </p:cNvPr>
          <p:cNvSpPr/>
          <p:nvPr/>
        </p:nvSpPr>
        <p:spPr>
          <a:xfrm>
            <a:off x="309488" y="3492436"/>
            <a:ext cx="3685734" cy="16459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B4E0-6681-48F6-B3BC-86FDCF7AC02F}"/>
              </a:ext>
            </a:extLst>
          </p:cNvPr>
          <p:cNvSpPr txBox="1"/>
          <p:nvPr/>
        </p:nvSpPr>
        <p:spPr>
          <a:xfrm>
            <a:off x="1772529" y="4023008"/>
            <a:ext cx="205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Penyelesaian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yang </a:t>
            </a:r>
            <a:r>
              <a:rPr lang="en-US" sz="1600" dirty="0" err="1"/>
              <a:t>berlarut-larut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A958F-D840-4740-98CD-EDE9F0EBDEAB}"/>
              </a:ext>
            </a:extLst>
          </p:cNvPr>
          <p:cNvSpPr/>
          <p:nvPr/>
        </p:nvSpPr>
        <p:spPr>
          <a:xfrm>
            <a:off x="4232025" y="3503507"/>
            <a:ext cx="3685734" cy="16459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C079A-4110-4EA2-B5B5-6C9940A9DC95}"/>
              </a:ext>
            </a:extLst>
          </p:cNvPr>
          <p:cNvSpPr txBox="1"/>
          <p:nvPr/>
        </p:nvSpPr>
        <p:spPr>
          <a:xfrm>
            <a:off x="5695066" y="4034079"/>
            <a:ext cx="205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Perubahan</a:t>
            </a:r>
            <a:r>
              <a:rPr lang="en-US" sz="1600" dirty="0"/>
              <a:t> timeline yang </a:t>
            </a:r>
            <a:r>
              <a:rPr lang="en-US" sz="1600" dirty="0" err="1"/>
              <a:t>terjadi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1BAD6-194B-4715-924D-68F762953CE3}"/>
              </a:ext>
            </a:extLst>
          </p:cNvPr>
          <p:cNvSpPr/>
          <p:nvPr/>
        </p:nvSpPr>
        <p:spPr>
          <a:xfrm>
            <a:off x="8182710" y="3492436"/>
            <a:ext cx="3685734" cy="16459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83610-7748-432F-B3F2-0B889B8A30E0}"/>
              </a:ext>
            </a:extLst>
          </p:cNvPr>
          <p:cNvSpPr txBox="1"/>
          <p:nvPr/>
        </p:nvSpPr>
        <p:spPr>
          <a:xfrm>
            <a:off x="9655109" y="3787857"/>
            <a:ext cx="2053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awalnya</a:t>
            </a:r>
            <a:r>
              <a:rPr lang="en-US" sz="1600" dirty="0"/>
              <a:t> web </a:t>
            </a:r>
            <a:r>
              <a:rPr lang="en-US" sz="1600" dirty="0" err="1"/>
              <a:t>menjadi</a:t>
            </a:r>
            <a:r>
              <a:rPr lang="en-US" sz="1600" dirty="0"/>
              <a:t> desktop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4072F7-6473-428E-BCCB-2C03213104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7" y="3841276"/>
            <a:ext cx="948238" cy="948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AA71C0-9D73-4E97-88C6-60D10C665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5" y="3874703"/>
            <a:ext cx="990372" cy="9903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3A2D54-967A-47B9-BB4E-50264256AF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0" y="1913859"/>
            <a:ext cx="1083103" cy="10831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033737-6BEC-4569-AFAE-0DC7E7E491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51" y="1941379"/>
            <a:ext cx="979358" cy="9793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A6A979-5260-4816-AA86-E0C45A6A28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32" y="1941379"/>
            <a:ext cx="1055583" cy="10555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7F7BE2-9156-449D-A5FD-DC1380561D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0" y="3841276"/>
            <a:ext cx="1024568" cy="10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F52AE-5A84-4F42-B42E-E32B125894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5" y="1164774"/>
            <a:ext cx="3512199" cy="3512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B7659-833D-46D2-A74B-5EFBEBA48951}"/>
              </a:ext>
            </a:extLst>
          </p:cNvPr>
          <p:cNvSpPr txBox="1"/>
          <p:nvPr/>
        </p:nvSpPr>
        <p:spPr>
          <a:xfrm>
            <a:off x="4123731" y="5482296"/>
            <a:ext cx="4465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35471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65" y="1714499"/>
            <a:ext cx="3096485" cy="3096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7409" y="5181600"/>
            <a:ext cx="2817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CARTRITY ?</a:t>
            </a:r>
          </a:p>
        </p:txBody>
      </p:sp>
    </p:spTree>
    <p:extLst>
      <p:ext uri="{BB962C8B-B14F-4D97-AF65-F5344CB8AC3E}">
        <p14:creationId xmlns:p14="http://schemas.microsoft.com/office/powerpoint/2010/main" val="42425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711" y="4477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74711" y="1501433"/>
            <a:ext cx="109076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711" y="1733977"/>
            <a:ext cx="10907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Aplikasi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berbasis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desktop yang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menyediakan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fitur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yang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menyerupai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 online shop,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namun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memiliki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fitur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donasi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1B7E0-EEFF-4A8E-B8C9-8B5451993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1" y="3235815"/>
            <a:ext cx="3261479" cy="2755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AC830-DD41-4DDE-BFA9-280BDDD54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91" y="3235815"/>
            <a:ext cx="3261480" cy="2755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8BABE-DE75-4EEB-8229-CA17BE93DC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72" y="3183651"/>
            <a:ext cx="3323217" cy="28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7B0A9-9AFA-41BD-BB40-E4644CC6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26" y="1317841"/>
            <a:ext cx="2893090" cy="2893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702AC-3E92-44B0-B063-448411AA3C1B}"/>
              </a:ext>
            </a:extLst>
          </p:cNvPr>
          <p:cNvSpPr txBox="1"/>
          <p:nvPr/>
        </p:nvSpPr>
        <p:spPr>
          <a:xfrm>
            <a:off x="4661030" y="4210931"/>
            <a:ext cx="3707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VIDEO APLIKASI</a:t>
            </a:r>
          </a:p>
        </p:txBody>
      </p:sp>
    </p:spTree>
    <p:extLst>
      <p:ext uri="{BB962C8B-B14F-4D97-AF65-F5344CB8AC3E}">
        <p14:creationId xmlns:p14="http://schemas.microsoft.com/office/powerpoint/2010/main" val="22313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082DD-EBAF-44B2-B124-7F82CE7BE670}"/>
              </a:ext>
            </a:extLst>
          </p:cNvPr>
          <p:cNvSpPr/>
          <p:nvPr/>
        </p:nvSpPr>
        <p:spPr>
          <a:xfrm>
            <a:off x="3683358" y="3105835"/>
            <a:ext cx="5460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https://www.youtube.com/watch?v=18-6VdWvpvQ&amp;feature=youtu.be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359904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AC91E6-3584-4D76-840E-F1230C725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40" y="1772528"/>
            <a:ext cx="2077719" cy="2077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18102-3601-4A5C-B527-2441CEEE0AAB}"/>
              </a:ext>
            </a:extLst>
          </p:cNvPr>
          <p:cNvSpPr txBox="1"/>
          <p:nvPr/>
        </p:nvSpPr>
        <p:spPr>
          <a:xfrm>
            <a:off x="5346210" y="3985847"/>
            <a:ext cx="1499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FITUR</a:t>
            </a:r>
          </a:p>
        </p:txBody>
      </p:sp>
    </p:spTree>
    <p:extLst>
      <p:ext uri="{BB962C8B-B14F-4D97-AF65-F5344CB8AC3E}">
        <p14:creationId xmlns:p14="http://schemas.microsoft.com/office/powerpoint/2010/main" val="942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3459B5EB-FDB2-4D01-AB72-73A4F7BD1227}"/>
              </a:ext>
            </a:extLst>
          </p:cNvPr>
          <p:cNvSpPr/>
          <p:nvPr/>
        </p:nvSpPr>
        <p:spPr>
          <a:xfrm>
            <a:off x="3052690" y="3305911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05EF1-1F3E-4FB0-9B94-B726D556E7F4}"/>
              </a:ext>
            </a:extLst>
          </p:cNvPr>
          <p:cNvSpPr txBox="1"/>
          <p:nvPr/>
        </p:nvSpPr>
        <p:spPr>
          <a:xfrm>
            <a:off x="3460649" y="327599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3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Jenis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Hak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Akses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18A2FBA-5859-4F5B-A73F-638A50E55CF7}"/>
              </a:ext>
            </a:extLst>
          </p:cNvPr>
          <p:cNvSpPr/>
          <p:nvPr/>
        </p:nvSpPr>
        <p:spPr>
          <a:xfrm>
            <a:off x="3064415" y="3852205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AF772-8F34-47CF-8415-42E7A3684B1D}"/>
              </a:ext>
            </a:extLst>
          </p:cNvPr>
          <p:cNvSpPr txBox="1"/>
          <p:nvPr/>
        </p:nvSpPr>
        <p:spPr>
          <a:xfrm>
            <a:off x="3472374" y="383635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Grafik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F55150C-A409-4E11-998D-FAC75B7E4208}"/>
              </a:ext>
            </a:extLst>
          </p:cNvPr>
          <p:cNvSpPr/>
          <p:nvPr/>
        </p:nvSpPr>
        <p:spPr>
          <a:xfrm>
            <a:off x="3052690" y="4392021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63E4B-199F-4788-B62F-2CFB56CB45EA}"/>
              </a:ext>
            </a:extLst>
          </p:cNvPr>
          <p:cNvSpPr txBox="1"/>
          <p:nvPr/>
        </p:nvSpPr>
        <p:spPr>
          <a:xfrm>
            <a:off x="3460649" y="437616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Search Data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C200867-3ADF-48F4-9420-C974B3A547E5}"/>
              </a:ext>
            </a:extLst>
          </p:cNvPr>
          <p:cNvSpPr/>
          <p:nvPr/>
        </p:nvSpPr>
        <p:spPr>
          <a:xfrm>
            <a:off x="3064411" y="4952384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BD8B7-DBCD-46AC-B65B-D2F835175BDF}"/>
              </a:ext>
            </a:extLst>
          </p:cNvPr>
          <p:cNvSpPr txBox="1"/>
          <p:nvPr/>
        </p:nvSpPr>
        <p:spPr>
          <a:xfrm>
            <a:off x="3472370" y="495059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Filtering Data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CBF74188-EE7B-4DA9-ADCC-4F48FA2229FD}"/>
              </a:ext>
            </a:extLst>
          </p:cNvPr>
          <p:cNvSpPr/>
          <p:nvPr/>
        </p:nvSpPr>
        <p:spPr>
          <a:xfrm>
            <a:off x="6550855" y="3319976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E74FE-E0FB-4A77-A334-1BBD64337821}"/>
              </a:ext>
            </a:extLst>
          </p:cNvPr>
          <p:cNvSpPr txBox="1"/>
          <p:nvPr/>
        </p:nvSpPr>
        <p:spPr>
          <a:xfrm>
            <a:off x="6958814" y="331819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CRUD Data (Admin)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B009E548-374D-409D-86BB-DA829586ACA6}"/>
              </a:ext>
            </a:extLst>
          </p:cNvPr>
          <p:cNvSpPr/>
          <p:nvPr/>
        </p:nvSpPr>
        <p:spPr>
          <a:xfrm>
            <a:off x="6543188" y="3880338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454CA-26AE-4C81-9034-B1089432D1A0}"/>
              </a:ext>
            </a:extLst>
          </p:cNvPr>
          <p:cNvSpPr txBox="1"/>
          <p:nvPr/>
        </p:nvSpPr>
        <p:spPr>
          <a:xfrm>
            <a:off x="6951147" y="387855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Belanja</a:t>
            </a:r>
            <a:r>
              <a:rPr lang="en-US" dirty="0">
                <a:latin typeface="Roboto" pitchFamily="2" charset="0"/>
                <a:ea typeface="Roboto" pitchFamily="2" charset="0"/>
              </a:rPr>
              <a:t> /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Transaksi</a:t>
            </a:r>
            <a:r>
              <a:rPr lang="en-US" dirty="0">
                <a:latin typeface="Roboto" pitchFamily="2" charset="0"/>
                <a:ea typeface="Roboto" pitchFamily="2" charset="0"/>
              </a:rPr>
              <a:t> (User)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DBA1DF8-C481-4829-9DB3-E656E9C8DEF8}"/>
              </a:ext>
            </a:extLst>
          </p:cNvPr>
          <p:cNvSpPr/>
          <p:nvPr/>
        </p:nvSpPr>
        <p:spPr>
          <a:xfrm>
            <a:off x="6540841" y="4440702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78102-B36F-4DEF-93B1-FDA623AA413C}"/>
              </a:ext>
            </a:extLst>
          </p:cNvPr>
          <p:cNvSpPr txBox="1"/>
          <p:nvPr/>
        </p:nvSpPr>
        <p:spPr>
          <a:xfrm>
            <a:off x="6948800" y="443891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Keranjang</a:t>
            </a:r>
            <a:r>
              <a:rPr lang="en-US" dirty="0">
                <a:latin typeface="Roboto" pitchFamily="2" charset="0"/>
                <a:ea typeface="Roboto" pitchFamily="2" charset="0"/>
              </a:rPr>
              <a:t> (User)</a:t>
            </a: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B696EC1-4E65-4858-86A9-771E1B54D6B2}"/>
              </a:ext>
            </a:extLst>
          </p:cNvPr>
          <p:cNvSpPr/>
          <p:nvPr/>
        </p:nvSpPr>
        <p:spPr>
          <a:xfrm>
            <a:off x="6538496" y="4986999"/>
            <a:ext cx="309490" cy="309490"/>
          </a:xfrm>
          <a:prstGeom prst="star5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6684C-33BD-4A69-A170-CEEE9FCCC02C}"/>
              </a:ext>
            </a:extLst>
          </p:cNvPr>
          <p:cNvSpPr txBox="1"/>
          <p:nvPr/>
        </p:nvSpPr>
        <p:spPr>
          <a:xfrm>
            <a:off x="6946455" y="498521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Roboto" pitchFamily="2" charset="0"/>
                <a:ea typeface="Roboto" pitchFamily="2" charset="0"/>
              </a:rPr>
              <a:t>Report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ke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i="1" dirty="0">
                <a:latin typeface="Roboto" pitchFamily="2" charset="0"/>
                <a:ea typeface="Roboto" pitchFamily="2" charset="0"/>
              </a:rPr>
              <a:t>Excel</a:t>
            </a:r>
            <a:r>
              <a:rPr lang="en-US" dirty="0">
                <a:latin typeface="Roboto" pitchFamily="2" charset="0"/>
                <a:ea typeface="Roboto" pitchFamily="2" charset="0"/>
              </a:rPr>
              <a:t> (Admin)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B42059-39D5-45E1-852F-BA2EBBFF0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83" y="1181668"/>
            <a:ext cx="2980434" cy="13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99" y="1735832"/>
            <a:ext cx="5117602" cy="3386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919" y="5524500"/>
            <a:ext cx="3588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ebas" pitchFamily="2" charset="0"/>
              </a:rPr>
              <a:t>PERENCANAAN</a:t>
            </a:r>
          </a:p>
        </p:txBody>
      </p:sp>
    </p:spTree>
    <p:extLst>
      <p:ext uri="{BB962C8B-B14F-4D97-AF65-F5344CB8AC3E}">
        <p14:creationId xmlns:p14="http://schemas.microsoft.com/office/powerpoint/2010/main" val="5629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941586"/>
              </p:ext>
            </p:extLst>
          </p:nvPr>
        </p:nvGraphicFramePr>
        <p:xfrm>
          <a:off x="225084" y="633046"/>
          <a:ext cx="11774658" cy="572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49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130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Bebas</vt:lpstr>
      <vt:lpstr>Calibri</vt:lpstr>
      <vt:lpstr>Calibri Light</vt:lpstr>
      <vt:lpstr>Gill Sans Ultra Bold</vt:lpstr>
      <vt:lpstr>Roboto</vt:lpstr>
      <vt:lpstr>Roboto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38</cp:revision>
  <dcterms:created xsi:type="dcterms:W3CDTF">2018-02-27T00:38:33Z</dcterms:created>
  <dcterms:modified xsi:type="dcterms:W3CDTF">2018-07-06T09:50:58Z</dcterms:modified>
</cp:coreProperties>
</file>