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14662150" cy="20926425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1pPr>
    <a:lvl2pPr marL="100081" algn="ctr" rtl="0" fontAlgn="base">
      <a:spcBef>
        <a:spcPct val="50000"/>
      </a:spcBef>
      <a:spcAft>
        <a:spcPct val="0"/>
      </a:spcAft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2pPr>
    <a:lvl3pPr marL="200162" algn="ctr" rtl="0" fontAlgn="base">
      <a:spcBef>
        <a:spcPct val="50000"/>
      </a:spcBef>
      <a:spcAft>
        <a:spcPct val="0"/>
      </a:spcAft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3pPr>
    <a:lvl4pPr marL="300243" algn="ctr" rtl="0" fontAlgn="base">
      <a:spcBef>
        <a:spcPct val="50000"/>
      </a:spcBef>
      <a:spcAft>
        <a:spcPct val="0"/>
      </a:spcAft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4pPr>
    <a:lvl5pPr marL="400324" algn="ctr" rtl="0" fontAlgn="base">
      <a:spcBef>
        <a:spcPct val="50000"/>
      </a:spcBef>
      <a:spcAft>
        <a:spcPct val="0"/>
      </a:spcAft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5pPr>
    <a:lvl6pPr marL="500405" algn="l" defTabSz="200162" rtl="0" eaLnBrk="1" latinLnBrk="0" hangingPunct="1"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6pPr>
    <a:lvl7pPr marL="600486" algn="l" defTabSz="200162" rtl="0" eaLnBrk="1" latinLnBrk="0" hangingPunct="1"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7pPr>
    <a:lvl8pPr marL="700568" algn="l" defTabSz="200162" rtl="0" eaLnBrk="1" latinLnBrk="0" hangingPunct="1"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8pPr>
    <a:lvl9pPr marL="800649" algn="l" defTabSz="200162" rtl="0" eaLnBrk="1" latinLnBrk="0" hangingPunct="1"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262B20"/>
    <a:srgbClr val="CED797"/>
    <a:srgbClr val="F5F5F5"/>
    <a:srgbClr val="EAEAEA"/>
    <a:srgbClr val="3A8F6A"/>
    <a:srgbClr val="F3A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6" autoAdjust="0"/>
    <p:restoredTop sz="99907" autoAdjust="0"/>
  </p:normalViewPr>
  <p:slideViewPr>
    <p:cSldViewPr snapToObjects="1">
      <p:cViewPr>
        <p:scale>
          <a:sx n="84" d="100"/>
          <a:sy n="84" d="100"/>
        </p:scale>
        <p:origin x="-2526" y="-798"/>
      </p:cViewPr>
      <p:guideLst>
        <p:guide orient="horz" pos="-5551"/>
        <p:guide pos="11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5476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>
            <a:lvl1pPr algn="l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304213" y="0"/>
            <a:ext cx="6354762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>
            <a:lvl1pPr algn="r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1568450"/>
            <a:ext cx="10464800" cy="784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5263" y="9942513"/>
            <a:ext cx="11731625" cy="941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9875500"/>
            <a:ext cx="635476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b" anchorCtr="0" compatLnSpc="1">
            <a:prstTxWarp prst="textNoShape">
              <a:avLst/>
            </a:prstTxWarp>
          </a:bodyPr>
          <a:lstStyle>
            <a:lvl1pPr algn="l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04213" y="19875500"/>
            <a:ext cx="6354762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b" anchorCtr="0" compatLnSpc="1">
            <a:prstTxWarp prst="textNoShape">
              <a:avLst/>
            </a:prstTxWarp>
          </a:bodyPr>
          <a:lstStyle>
            <a:lvl1pPr algn="r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F1DEF14-D1B8-47F5-9AF7-9600BE3614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34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charset="0"/>
        <a:ea typeface="+mn-ea"/>
        <a:cs typeface="+mn-cs"/>
      </a:defRPr>
    </a:lvl1pPr>
    <a:lvl2pPr marL="100081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charset="0"/>
        <a:ea typeface="+mn-ea"/>
        <a:cs typeface="+mn-cs"/>
      </a:defRPr>
    </a:lvl2pPr>
    <a:lvl3pPr marL="200162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charset="0"/>
        <a:ea typeface="+mn-ea"/>
        <a:cs typeface="+mn-cs"/>
      </a:defRPr>
    </a:lvl3pPr>
    <a:lvl4pPr marL="300243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charset="0"/>
        <a:ea typeface="+mn-ea"/>
        <a:cs typeface="+mn-cs"/>
      </a:defRPr>
    </a:lvl4pPr>
    <a:lvl5pPr marL="400324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charset="0"/>
        <a:ea typeface="+mn-ea"/>
        <a:cs typeface="+mn-cs"/>
      </a:defRPr>
    </a:lvl5pPr>
    <a:lvl6pPr marL="500405" algn="l" defTabSz="20016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600486" algn="l" defTabSz="20016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700568" algn="l" defTabSz="20016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800649" algn="l" defTabSz="20016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1DEF14-D1B8-47F5-9AF7-9600BE361473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1DEF14-D1B8-47F5-9AF7-9600BE36147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84" y="2130404"/>
            <a:ext cx="7772232" cy="1469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768" y="3886259"/>
            <a:ext cx="6400464" cy="1752552"/>
          </a:xfrm>
        </p:spPr>
        <p:txBody>
          <a:bodyPr/>
          <a:lstStyle>
            <a:lvl1pPr marL="0" indent="0" algn="ctr">
              <a:buNone/>
              <a:defRPr/>
            </a:lvl1pPr>
            <a:lvl2pPr marL="100081" indent="0" algn="ctr">
              <a:buNone/>
              <a:defRPr/>
            </a:lvl2pPr>
            <a:lvl3pPr marL="200162" indent="0" algn="ctr">
              <a:buNone/>
              <a:defRPr/>
            </a:lvl3pPr>
            <a:lvl4pPr marL="300243" indent="0" algn="ctr">
              <a:buNone/>
              <a:defRPr/>
            </a:lvl4pPr>
            <a:lvl5pPr marL="400324" indent="0" algn="ctr">
              <a:buNone/>
              <a:defRPr/>
            </a:lvl5pPr>
            <a:lvl6pPr marL="500405" indent="0" algn="ctr">
              <a:buNone/>
              <a:defRPr/>
            </a:lvl6pPr>
            <a:lvl7pPr marL="600486" indent="0" algn="ctr">
              <a:buNone/>
              <a:defRPr/>
            </a:lvl7pPr>
            <a:lvl8pPr marL="700568" indent="0" algn="ctr">
              <a:buNone/>
              <a:defRPr/>
            </a:lvl8pPr>
            <a:lvl9pPr marL="8006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FC341-21C5-4A59-BCF6-7DBAB97080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CFB98-089D-4ECD-9FAD-BD2526F8FCF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12" y="274686"/>
            <a:ext cx="2057172" cy="58514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16" y="274686"/>
            <a:ext cx="6125918" cy="58514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91C9B-282B-4E4C-B3EB-825403BDDCA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A213-16C2-4F77-BACF-0B0861B650E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62" y="4406917"/>
            <a:ext cx="7772232" cy="1361995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62" y="2906690"/>
            <a:ext cx="7772232" cy="1500227"/>
          </a:xfrm>
        </p:spPr>
        <p:txBody>
          <a:bodyPr anchor="b"/>
          <a:lstStyle>
            <a:lvl1pPr marL="0" indent="0">
              <a:buNone/>
              <a:defRPr sz="400"/>
            </a:lvl1pPr>
            <a:lvl2pPr marL="100081" indent="0">
              <a:buNone/>
              <a:defRPr sz="400"/>
            </a:lvl2pPr>
            <a:lvl3pPr marL="200162" indent="0">
              <a:buNone/>
              <a:defRPr sz="400"/>
            </a:lvl3pPr>
            <a:lvl4pPr marL="300243" indent="0">
              <a:buNone/>
              <a:defRPr sz="300"/>
            </a:lvl4pPr>
            <a:lvl5pPr marL="400324" indent="0">
              <a:buNone/>
              <a:defRPr sz="300"/>
            </a:lvl5pPr>
            <a:lvl6pPr marL="500405" indent="0">
              <a:buNone/>
              <a:defRPr sz="300"/>
            </a:lvl6pPr>
            <a:lvl7pPr marL="600486" indent="0">
              <a:buNone/>
              <a:defRPr sz="300"/>
            </a:lvl7pPr>
            <a:lvl8pPr marL="700568" indent="0">
              <a:buNone/>
              <a:defRPr sz="300"/>
            </a:lvl8pPr>
            <a:lvl9pPr marL="800649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AC325-CBF0-435F-ABFB-D941EDE7ED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16" y="1600090"/>
            <a:ext cx="4091305" cy="452609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799" y="1600090"/>
            <a:ext cx="4091785" cy="452609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E1142-B741-40E4-B675-433B167556D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16" y="1535039"/>
            <a:ext cx="4039948" cy="639833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0081" indent="0">
              <a:buNone/>
              <a:defRPr sz="400" b="1"/>
            </a:lvl2pPr>
            <a:lvl3pPr marL="200162" indent="0">
              <a:buNone/>
              <a:defRPr sz="400" b="1"/>
            </a:lvl3pPr>
            <a:lvl4pPr marL="300243" indent="0">
              <a:buNone/>
              <a:defRPr sz="400" b="1"/>
            </a:lvl4pPr>
            <a:lvl5pPr marL="400324" indent="0">
              <a:buNone/>
              <a:defRPr sz="400" b="1"/>
            </a:lvl5pPr>
            <a:lvl6pPr marL="500405" indent="0">
              <a:buNone/>
              <a:defRPr sz="400" b="1"/>
            </a:lvl6pPr>
            <a:lvl7pPr marL="600486" indent="0">
              <a:buNone/>
              <a:defRPr sz="400" b="1"/>
            </a:lvl7pPr>
            <a:lvl8pPr marL="700568" indent="0">
              <a:buNone/>
              <a:defRPr sz="400" b="1"/>
            </a:lvl8pPr>
            <a:lvl9pPr marL="800649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16" y="2174872"/>
            <a:ext cx="4039948" cy="3951310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96" y="1535039"/>
            <a:ext cx="4041388" cy="639833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0081" indent="0">
              <a:buNone/>
              <a:defRPr sz="400" b="1"/>
            </a:lvl2pPr>
            <a:lvl3pPr marL="200162" indent="0">
              <a:buNone/>
              <a:defRPr sz="400" b="1"/>
            </a:lvl3pPr>
            <a:lvl4pPr marL="300243" indent="0">
              <a:buNone/>
              <a:defRPr sz="400" b="1"/>
            </a:lvl4pPr>
            <a:lvl5pPr marL="400324" indent="0">
              <a:buNone/>
              <a:defRPr sz="400" b="1"/>
            </a:lvl5pPr>
            <a:lvl6pPr marL="500405" indent="0">
              <a:buNone/>
              <a:defRPr sz="400" b="1"/>
            </a:lvl6pPr>
            <a:lvl7pPr marL="600486" indent="0">
              <a:buNone/>
              <a:defRPr sz="400" b="1"/>
            </a:lvl7pPr>
            <a:lvl8pPr marL="700568" indent="0">
              <a:buNone/>
              <a:defRPr sz="400" b="1"/>
            </a:lvl8pPr>
            <a:lvl9pPr marL="800649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96" y="2174872"/>
            <a:ext cx="4041388" cy="3951310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D4B95-4E27-4B98-B253-BBD22319C3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3D28B-027F-4030-9ED9-316197EFA40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1BB7A-209C-432B-B5A4-4011BA885A7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16" y="273162"/>
            <a:ext cx="3008002" cy="116201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162"/>
            <a:ext cx="5111732" cy="5853020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16" y="1435177"/>
            <a:ext cx="3008002" cy="4691005"/>
          </a:xfrm>
        </p:spPr>
        <p:txBody>
          <a:bodyPr/>
          <a:lstStyle>
            <a:lvl1pPr marL="0" indent="0">
              <a:buNone/>
              <a:defRPr sz="300"/>
            </a:lvl1pPr>
            <a:lvl2pPr marL="100081" indent="0">
              <a:buNone/>
              <a:defRPr sz="300"/>
            </a:lvl2pPr>
            <a:lvl3pPr marL="200162" indent="0">
              <a:buNone/>
              <a:defRPr sz="200"/>
            </a:lvl3pPr>
            <a:lvl4pPr marL="300243" indent="0">
              <a:buNone/>
              <a:defRPr sz="200"/>
            </a:lvl4pPr>
            <a:lvl5pPr marL="400324" indent="0">
              <a:buNone/>
              <a:defRPr sz="200"/>
            </a:lvl5pPr>
            <a:lvl6pPr marL="500405" indent="0">
              <a:buNone/>
              <a:defRPr sz="200"/>
            </a:lvl6pPr>
            <a:lvl7pPr marL="600486" indent="0">
              <a:buNone/>
              <a:defRPr sz="200"/>
            </a:lvl7pPr>
            <a:lvl8pPr marL="700568" indent="0">
              <a:buNone/>
              <a:defRPr sz="200"/>
            </a:lvl8pPr>
            <a:lvl9pPr marL="80064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4C9EA7-2326-482F-A763-24885869CE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26" y="4800524"/>
            <a:ext cx="5486592" cy="56690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26" y="612898"/>
            <a:ext cx="5486592" cy="4114698"/>
          </a:xfrm>
        </p:spPr>
        <p:txBody>
          <a:bodyPr/>
          <a:lstStyle>
            <a:lvl1pPr marL="0" indent="0">
              <a:buNone/>
              <a:defRPr sz="700"/>
            </a:lvl1pPr>
            <a:lvl2pPr marL="100081" indent="0">
              <a:buNone/>
              <a:defRPr sz="600"/>
            </a:lvl2pPr>
            <a:lvl3pPr marL="200162" indent="0">
              <a:buNone/>
              <a:defRPr sz="500"/>
            </a:lvl3pPr>
            <a:lvl4pPr marL="300243" indent="0">
              <a:buNone/>
              <a:defRPr sz="400"/>
            </a:lvl4pPr>
            <a:lvl5pPr marL="400324" indent="0">
              <a:buNone/>
              <a:defRPr sz="400"/>
            </a:lvl5pPr>
            <a:lvl6pPr marL="500405" indent="0">
              <a:buNone/>
              <a:defRPr sz="400"/>
            </a:lvl6pPr>
            <a:lvl7pPr marL="600486" indent="0">
              <a:buNone/>
              <a:defRPr sz="400"/>
            </a:lvl7pPr>
            <a:lvl8pPr marL="700568" indent="0">
              <a:buNone/>
              <a:defRPr sz="400"/>
            </a:lvl8pPr>
            <a:lvl9pPr marL="800649" indent="0">
              <a:buNone/>
              <a:defRPr sz="4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6" y="5367429"/>
            <a:ext cx="5486592" cy="804746"/>
          </a:xfrm>
        </p:spPr>
        <p:txBody>
          <a:bodyPr/>
          <a:lstStyle>
            <a:lvl1pPr marL="0" indent="0">
              <a:buNone/>
              <a:defRPr sz="300"/>
            </a:lvl1pPr>
            <a:lvl2pPr marL="100081" indent="0">
              <a:buNone/>
              <a:defRPr sz="300"/>
            </a:lvl2pPr>
            <a:lvl3pPr marL="200162" indent="0">
              <a:buNone/>
              <a:defRPr sz="200"/>
            </a:lvl3pPr>
            <a:lvl4pPr marL="300243" indent="0">
              <a:buNone/>
              <a:defRPr sz="200"/>
            </a:lvl4pPr>
            <a:lvl5pPr marL="400324" indent="0">
              <a:buNone/>
              <a:defRPr sz="200"/>
            </a:lvl5pPr>
            <a:lvl6pPr marL="500405" indent="0">
              <a:buNone/>
              <a:defRPr sz="200"/>
            </a:lvl6pPr>
            <a:lvl7pPr marL="600486" indent="0">
              <a:buNone/>
              <a:defRPr sz="200"/>
            </a:lvl7pPr>
            <a:lvl8pPr marL="700568" indent="0">
              <a:buNone/>
              <a:defRPr sz="200"/>
            </a:lvl8pPr>
            <a:lvl9pPr marL="80064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65D4C-A09C-4256-BD06-5AB9E672EA9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16" y="1600158"/>
            <a:ext cx="8229168" cy="452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416" y="6245102"/>
            <a:ext cx="2133488" cy="47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56" y="6245102"/>
            <a:ext cx="2895688" cy="47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6" y="6245102"/>
            <a:ext cx="2133488" cy="47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1E58EB5-33F2-47BD-B76E-3521ECD3DBA6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" name="Picture 9" descr="Title Bar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1340808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416" y="457242"/>
            <a:ext cx="8229168" cy="114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82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defTabSz="914282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914282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914282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914282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100081" algn="ctr" defTabSz="91428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200162" algn="ctr" defTabSz="91428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300243" algn="ctr" defTabSz="91428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400324" algn="ctr" defTabSz="91428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86" indent="-342986" algn="l" defTabSz="914282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3" indent="-285996" algn="l" defTabSz="914282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40" indent="-228657" algn="l" defTabSz="914282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907" indent="-228657" algn="l" defTabSz="914282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6875" indent="-228310" algn="l" defTabSz="914282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56956" indent="-228310" algn="l" defTabSz="914282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257037" indent="-228310" algn="l" defTabSz="914282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357118" indent="-228310" algn="l" defTabSz="914282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2457199" indent="-228310" algn="l" defTabSz="914282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0081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0162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0243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00324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00405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00486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00568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00649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An Experimental Comparison of Concurrent Data Structures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Mark Gibson</a:t>
            </a:r>
          </a:p>
          <a:p>
            <a:endParaRPr lang="en-GB" dirty="0"/>
          </a:p>
          <a:p>
            <a:r>
              <a:rPr lang="en-GB" dirty="0" err="1" smtClean="0"/>
              <a:t>Dr.</a:t>
            </a:r>
            <a:r>
              <a:rPr lang="en-GB" smtClean="0"/>
              <a:t> David </a:t>
            </a:r>
            <a:r>
              <a:rPr lang="en-GB" dirty="0" smtClean="0"/>
              <a:t>Gregg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Concurrent Data Structure</a:t>
            </a:r>
          </a:p>
          <a:p>
            <a:pPr lvl="1"/>
            <a:r>
              <a:rPr lang="en-IE" dirty="0"/>
              <a:t>Designed for access by multiple </a:t>
            </a:r>
            <a:r>
              <a:rPr lang="en-IE" dirty="0" smtClean="0"/>
              <a:t>threads</a:t>
            </a:r>
          </a:p>
          <a:p>
            <a:pPr lvl="1"/>
            <a:r>
              <a:rPr lang="en-IE" dirty="0" smtClean="0"/>
              <a:t>Not much comparison data</a:t>
            </a:r>
          </a:p>
          <a:p>
            <a:pPr marL="456967" lvl="1" indent="0">
              <a:buNone/>
            </a:pPr>
            <a:endParaRPr lang="en-IE" dirty="0"/>
          </a:p>
          <a:p>
            <a:r>
              <a:rPr lang="en-IE" dirty="0" smtClean="0"/>
              <a:t>Implemented </a:t>
            </a:r>
            <a:r>
              <a:rPr lang="en-IE" dirty="0"/>
              <a:t>3 concurrent data structures</a:t>
            </a:r>
          </a:p>
          <a:p>
            <a:pPr lvl="1"/>
            <a:r>
              <a:rPr lang="en-IE" dirty="0"/>
              <a:t>Ring Buffer</a:t>
            </a:r>
          </a:p>
          <a:p>
            <a:pPr lvl="1"/>
            <a:r>
              <a:rPr lang="en-IE" dirty="0"/>
              <a:t>Linked List</a:t>
            </a:r>
          </a:p>
          <a:p>
            <a:pPr lvl="1"/>
            <a:r>
              <a:rPr lang="en-IE" dirty="0"/>
              <a:t>Hash Table</a:t>
            </a:r>
          </a:p>
          <a:p>
            <a:pPr marL="0" indent="0">
              <a:buNone/>
            </a:pPr>
            <a:endParaRPr lang="en-IE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smtClean="0"/>
              <a:t>Method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Can use compare-and-swap to atomically add a node to the head of a linked list: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04800" y="3836773"/>
            <a:ext cx="823784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5914" y="3174658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174658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72514" y="337339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66086" y="333426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  <a:endCxn id="6" idx="2"/>
          </p:cNvCxnSpPr>
          <p:nvPr/>
        </p:nvCxnSpPr>
        <p:spPr>
          <a:xfrm flipV="1">
            <a:off x="716692" y="3555658"/>
            <a:ext cx="464408" cy="28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38932" y="3174658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313964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3022" y="3836773"/>
            <a:ext cx="768178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1911" y="314376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43251" y="331881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91400" y="33044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13" idx="2"/>
          </p:cNvCxnSpPr>
          <p:nvPr/>
        </p:nvCxnSpPr>
        <p:spPr>
          <a:xfrm flipV="1">
            <a:off x="5407111" y="3524766"/>
            <a:ext cx="571500" cy="312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39214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194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5683" y="5743832"/>
            <a:ext cx="81966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>
            <a:stCxn id="20" idx="0"/>
            <a:endCxn id="17" idx="2"/>
          </p:cNvCxnSpPr>
          <p:nvPr/>
        </p:nvCxnSpPr>
        <p:spPr>
          <a:xfrm flipV="1">
            <a:off x="1195516" y="5372100"/>
            <a:ext cx="810398" cy="371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86000" y="521558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52800" y="5181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1"/>
          </p:cNvCxnSpPr>
          <p:nvPr/>
        </p:nvCxnSpPr>
        <p:spPr>
          <a:xfrm>
            <a:off x="1471484" y="5181600"/>
            <a:ext cx="267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3"/>
            <a:endCxn id="28" idx="1"/>
          </p:cNvCxnSpPr>
          <p:nvPr/>
        </p:nvCxnSpPr>
        <p:spPr>
          <a:xfrm flipV="1">
            <a:off x="5257800" y="5181600"/>
            <a:ext cx="533400" cy="16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105399" y="5819002"/>
            <a:ext cx="76274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580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912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4400" y="500757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30" name="Straight Arrow Connector 29"/>
          <p:cNvCxnSpPr>
            <a:stCxn id="26" idx="0"/>
            <a:endCxn id="29" idx="2"/>
          </p:cNvCxnSpPr>
          <p:nvPr/>
        </p:nvCxnSpPr>
        <p:spPr>
          <a:xfrm flipH="1" flipV="1">
            <a:off x="4991100" y="5388576"/>
            <a:ext cx="495672" cy="430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  <a:endCxn id="27" idx="1"/>
          </p:cNvCxnSpPr>
          <p:nvPr/>
        </p:nvCxnSpPr>
        <p:spPr>
          <a:xfrm>
            <a:off x="6324600" y="5181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</p:cNvCxnSpPr>
          <p:nvPr/>
        </p:nvCxnSpPr>
        <p:spPr>
          <a:xfrm>
            <a:off x="7391400" y="5181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0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Interesting Findings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8976183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A8F6A">
            <a:alpha val="39999"/>
          </a:srgbClr>
        </a:solidFill>
        <a:ln w="38100" cap="flat" cmpd="sng" algn="ctr">
          <a:solidFill>
            <a:srgbClr val="3A8F6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8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A8F6A">
            <a:alpha val="39999"/>
          </a:srgbClr>
        </a:solidFill>
        <a:ln w="38100" cap="flat" cmpd="sng" algn="ctr">
          <a:solidFill>
            <a:srgbClr val="3A8F6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8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76</Words>
  <Application>Microsoft Office PowerPoint</Application>
  <PresentationFormat>On-screen Show (4:3)</PresentationFormat>
  <Paragraphs>33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An Experimental Comparison of Concurrent Data Structures</vt:lpstr>
      <vt:lpstr>The Problem</vt:lpstr>
      <vt:lpstr>The Method</vt:lpstr>
      <vt:lpstr>Interesting Findings</vt:lpstr>
    </vt:vector>
  </TitlesOfParts>
  <Company>DSG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Eamonn Linehan</dc:creator>
  <cp:lastModifiedBy>Mark</cp:lastModifiedBy>
  <cp:revision>117</cp:revision>
  <cp:lastPrinted>2010-03-24T18:05:06Z</cp:lastPrinted>
  <dcterms:created xsi:type="dcterms:W3CDTF">2010-03-24T17:59:25Z</dcterms:created>
  <dcterms:modified xsi:type="dcterms:W3CDTF">2014-04-08T15:45:57Z</dcterms:modified>
</cp:coreProperties>
</file>