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0243463" cy="42845038"/>
  <p:notesSz cx="14662150" cy="20926425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262B20"/>
    <a:srgbClr val="CED797"/>
    <a:srgbClr val="F5F5F5"/>
    <a:srgbClr val="EAEAEA"/>
    <a:srgbClr val="3A8F6A"/>
    <a:srgbClr val="F3A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6" autoAdjust="0"/>
    <p:restoredTop sz="99907" autoAdjust="0"/>
  </p:normalViewPr>
  <p:slideViewPr>
    <p:cSldViewPr snapToObjects="1">
      <p:cViewPr>
        <p:scale>
          <a:sx n="25" d="100"/>
          <a:sy n="25" d="100"/>
        </p:scale>
        <p:origin x="-2574" y="570"/>
      </p:cViewPr>
      <p:guideLst>
        <p:guide orient="horz" pos="5783"/>
        <p:guide pos="18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US" sz="3200"/>
              <a:t>Singely Linked Buffer;  Cube; Mutex Lock vs Lockless; Key Range 128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Sheet1!$A$35</c:f>
              <c:strCache>
                <c:ptCount val="1"/>
                <c:pt idx="0">
                  <c:v>Cube (16 Core) Locked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Sheet1!$B$35:$I$35</c:f>
              <c:numCache>
                <c:formatCode>_(* #,##0.00_);_(* \(#,##0.00\);_(* "-"??_);_(@_)</c:formatCode>
                <c:ptCount val="8"/>
                <c:pt idx="0">
                  <c:v>4440919</c:v>
                </c:pt>
                <c:pt idx="1">
                  <c:v>6468343</c:v>
                </c:pt>
                <c:pt idx="2">
                  <c:v>8753104</c:v>
                </c:pt>
                <c:pt idx="3">
                  <c:v>4304106</c:v>
                </c:pt>
                <c:pt idx="4">
                  <c:v>5333743</c:v>
                </c:pt>
                <c:pt idx="5">
                  <c:v>4988117</c:v>
                </c:pt>
                <c:pt idx="6">
                  <c:v>3261383</c:v>
                </c:pt>
                <c:pt idx="7">
                  <c:v>3380024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Sheet1!$A$53</c:f>
              <c:strCache>
                <c:ptCount val="1"/>
                <c:pt idx="0">
                  <c:v>Cube (16 Core) Lockless</c:v>
                </c:pt>
              </c:strCache>
            </c:strRef>
          </c:tx>
          <c:marker>
            <c:spPr>
              <a:solidFill>
                <a:srgbClr val="FF0000"/>
              </a:solidFill>
            </c:spPr>
          </c:marker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Sheet1!$B$53:$I$53</c:f>
              <c:numCache>
                <c:formatCode>_(* #,##0.00_);_(* \(#,##0.00\);_(* "-"??_);_(@_)</c:formatCode>
                <c:ptCount val="8"/>
                <c:pt idx="0">
                  <c:v>3673598</c:v>
                </c:pt>
                <c:pt idx="1">
                  <c:v>4823696</c:v>
                </c:pt>
                <c:pt idx="2">
                  <c:v>9556683</c:v>
                </c:pt>
                <c:pt idx="3">
                  <c:v>12071043</c:v>
                </c:pt>
                <c:pt idx="4">
                  <c:v>12213626</c:v>
                </c:pt>
                <c:pt idx="5">
                  <c:v>12984050</c:v>
                </c:pt>
                <c:pt idx="6">
                  <c:v>3656617</c:v>
                </c:pt>
                <c:pt idx="7">
                  <c:v>4745926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109376"/>
        <c:axId val="81112064"/>
      </c:lineChart>
      <c:catAx>
        <c:axId val="81109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sz="2800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81112064"/>
        <c:crosses val="autoZero"/>
        <c:auto val="1"/>
        <c:lblAlgn val="ctr"/>
        <c:lblOffset val="100"/>
        <c:noMultiLvlLbl val="0"/>
      </c:catAx>
      <c:valAx>
        <c:axId val="811120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811093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54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>
            <a:lvl1pPr algn="l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304213" y="0"/>
            <a:ext cx="635476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>
            <a:lvl1pPr algn="r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2475" y="1568450"/>
            <a:ext cx="5540375" cy="784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5263" y="9942513"/>
            <a:ext cx="11731625" cy="941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9875500"/>
            <a:ext cx="6354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b" anchorCtr="0" compatLnSpc="1">
            <a:prstTxWarp prst="textNoShape">
              <a:avLst/>
            </a:prstTxWarp>
          </a:bodyPr>
          <a:lstStyle>
            <a:lvl1pPr algn="l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04213" y="19875500"/>
            <a:ext cx="635476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b" anchorCtr="0" compatLnSpc="1">
            <a:prstTxWarp prst="textNoShape">
              <a:avLst/>
            </a:prstTxWarp>
          </a:bodyPr>
          <a:lstStyle>
            <a:lvl1pPr algn="r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F1DEF14-D1B8-47F5-9AF7-9600BE3614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77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9E11B5-1789-4B86-B0E9-6D3C0AA06F3D}" type="slidenum">
              <a:rPr lang="en-GB"/>
              <a:pPr/>
              <a:t>1</a:t>
            </a:fld>
            <a:endParaRPr lang="en-GB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38" y="13309600"/>
            <a:ext cx="25706387" cy="9183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75" y="24279225"/>
            <a:ext cx="21169313" cy="10948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FC341-21C5-4A59-BCF6-7DBAB97080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CFB98-089D-4ECD-9FAD-BD2526F8FCF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6550" y="1716088"/>
            <a:ext cx="6804025" cy="3655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888" y="1716088"/>
            <a:ext cx="20261262" cy="3655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91C9B-282B-4E4C-B3EB-825403BDDCA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A213-16C2-4F77-BACF-0B0861B650E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27532013"/>
            <a:ext cx="25706387" cy="8509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188" y="18159413"/>
            <a:ext cx="25706387" cy="9372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AC325-CBF0-435F-ABFB-D941EDE7ED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888" y="9996488"/>
            <a:ext cx="13531850" cy="2827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7138" y="9996488"/>
            <a:ext cx="13533437" cy="2827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E1142-B741-40E4-B675-433B167556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888" y="9590088"/>
            <a:ext cx="13361987" cy="3997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888" y="13587413"/>
            <a:ext cx="13361987" cy="24685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3825" y="9590088"/>
            <a:ext cx="13366750" cy="3997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3825" y="13587413"/>
            <a:ext cx="13366750" cy="24685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D4B95-4E27-4B98-B253-BBD22319C3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3D28B-027F-4030-9ED9-316197EFA4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1BB7A-209C-432B-B5A4-4011BA885A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88" y="1706563"/>
            <a:ext cx="9948862" cy="7259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700" y="1706563"/>
            <a:ext cx="16906875" cy="36566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888" y="8966200"/>
            <a:ext cx="9948862" cy="29306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C9EA7-2326-482F-A763-24885869CE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725" y="29991050"/>
            <a:ext cx="18146713" cy="35417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725" y="3829050"/>
            <a:ext cx="18146713" cy="2570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725" y="33532763"/>
            <a:ext cx="18146713" cy="5027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65D4C-A09C-4256-BD06-5AB9E672EA9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16088"/>
            <a:ext cx="27217687" cy="71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96488"/>
            <a:ext cx="27217687" cy="282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9015988"/>
            <a:ext cx="7056437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038" y="39015988"/>
            <a:ext cx="9577387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6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4138" y="39015988"/>
            <a:ext cx="7056437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64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1E58EB5-33F2-47BD-B76E-3521ECD3DBA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tif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AutoShape 78"/>
          <p:cNvSpPr>
            <a:spLocks noChangeArrowheads="1"/>
          </p:cNvSpPr>
          <p:nvPr/>
        </p:nvSpPr>
        <p:spPr bwMode="auto">
          <a:xfrm>
            <a:off x="1296195" y="23042699"/>
            <a:ext cx="13339763" cy="13893664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square" anchor="ctr"/>
          <a:lstStyle/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Implemented three concurrent data structures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Ring Buffer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Linked List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Hash Table</a:t>
            </a:r>
          </a:p>
          <a:p>
            <a:pPr algn="l" eaLnBrk="0" hangingPunct="0">
              <a:spcBef>
                <a:spcPct val="0"/>
              </a:spcBef>
            </a:pPr>
            <a:endParaRPr lang="en-US" sz="4400" b="0" dirty="0">
              <a:solidFill>
                <a:schemeClr val="tx1"/>
              </a:solidFill>
            </a:endParaRP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Lock </a:t>
            </a:r>
            <a:r>
              <a:rPr lang="en-US" sz="4400" b="0" dirty="0" smtClean="0">
                <a:solidFill>
                  <a:schemeClr val="tx1"/>
                </a:solidFill>
              </a:rPr>
              <a:t>Variations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err="1" smtClean="0">
                <a:solidFill>
                  <a:schemeClr val="tx1"/>
                </a:solidFill>
              </a:rPr>
              <a:t>Pthread</a:t>
            </a:r>
            <a:r>
              <a:rPr lang="en-US" sz="4400" b="0" dirty="0" smtClean="0">
                <a:solidFill>
                  <a:schemeClr val="tx1"/>
                </a:solidFill>
              </a:rPr>
              <a:t> Mutex</a:t>
            </a:r>
            <a:endParaRPr lang="en-US" sz="4400" b="0" dirty="0" smtClean="0">
              <a:solidFill>
                <a:schemeClr val="tx1"/>
              </a:solidFill>
            </a:endParaRP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Test-and-Set (3 Variations)</a:t>
            </a:r>
            <a:endParaRPr lang="en-US" sz="4400" b="0" dirty="0" smtClean="0">
              <a:solidFill>
                <a:schemeClr val="tx1"/>
              </a:solidFill>
            </a:endParaRP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Ticket (2 Variations)</a:t>
            </a:r>
            <a:endParaRPr lang="en-US" sz="4400" b="0" dirty="0" smtClean="0">
              <a:solidFill>
                <a:schemeClr val="tx1"/>
              </a:solidFill>
            </a:endParaRPr>
          </a:p>
          <a:p>
            <a:pPr lvl="1" algn="l" eaLnBrk="0" hangingPunct="0">
              <a:spcBef>
                <a:spcPct val="0"/>
              </a:spcBef>
            </a:pPr>
            <a:endParaRPr lang="en-US" sz="4400" b="0" dirty="0">
              <a:solidFill>
                <a:schemeClr val="tx1"/>
              </a:solidFill>
            </a:endParaRP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Lockless </a:t>
            </a:r>
            <a:r>
              <a:rPr lang="en-US" sz="4400" b="0" dirty="0" smtClean="0">
                <a:solidFill>
                  <a:schemeClr val="tx1"/>
                </a:solidFill>
              </a:rPr>
              <a:t>Variations</a:t>
            </a:r>
            <a:endParaRPr lang="en-US" sz="4400" b="0" dirty="0" smtClean="0">
              <a:solidFill>
                <a:schemeClr val="tx1"/>
              </a:solidFill>
            </a:endParaRP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Compare-and-Swap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Fetch-and-Add</a:t>
            </a:r>
          </a:p>
          <a:p>
            <a:pPr lvl="1" algn="l" eaLnBrk="0" hangingPunct="0">
              <a:spcBef>
                <a:spcPct val="0"/>
              </a:spcBef>
            </a:pPr>
            <a:endParaRPr lang="en-US" sz="4400" b="0" dirty="0" smtClean="0">
              <a:solidFill>
                <a:schemeClr val="tx1"/>
              </a:solidFill>
            </a:endParaRP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13 Variations for each Data Structure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12 Locks, 1 Lockless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Compared each on 3 systems</a:t>
            </a:r>
            <a:endParaRPr lang="en-US" sz="4400" b="0" dirty="0" smtClean="0">
              <a:solidFill>
                <a:schemeClr val="tx1"/>
              </a:solidFill>
            </a:endParaRPr>
          </a:p>
          <a:p>
            <a:pPr algn="l" eaLnBrk="0" hangingPunct="0">
              <a:spcBef>
                <a:spcPct val="0"/>
              </a:spcBef>
            </a:pPr>
            <a:endParaRPr lang="en-US" sz="4400" b="0" dirty="0">
              <a:solidFill>
                <a:schemeClr val="tx1"/>
              </a:solidFill>
            </a:endParaRPr>
          </a:p>
        </p:txBody>
      </p:sp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-31750" y="5877719"/>
            <a:ext cx="3024346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35000"/>
              </a:spcBef>
            </a:pPr>
            <a:r>
              <a:rPr lang="en-GB" sz="4400" dirty="0" smtClean="0">
                <a:solidFill>
                  <a:schemeClr val="tx1"/>
                </a:solidFill>
              </a:rPr>
              <a:t>Student</a:t>
            </a:r>
            <a:r>
              <a:rPr lang="en-GB" sz="4400" b="0" dirty="0" smtClean="0">
                <a:solidFill>
                  <a:schemeClr val="tx1"/>
                </a:solidFill>
              </a:rPr>
              <a:t>: Mark Gibson   </a:t>
            </a:r>
            <a:r>
              <a:rPr lang="en-GB" sz="4400" dirty="0" smtClean="0">
                <a:solidFill>
                  <a:schemeClr val="tx1"/>
                </a:solidFill>
              </a:rPr>
              <a:t>Supervisor</a:t>
            </a:r>
            <a:r>
              <a:rPr lang="en-GB" sz="4400" b="0" dirty="0" smtClean="0">
                <a:solidFill>
                  <a:schemeClr val="tx1"/>
                </a:solidFill>
              </a:rPr>
              <a:t>: </a:t>
            </a:r>
            <a:r>
              <a:rPr lang="en-GB" sz="4400" b="0" dirty="0" err="1" smtClean="0">
                <a:solidFill>
                  <a:schemeClr val="tx1"/>
                </a:solidFill>
              </a:rPr>
              <a:t>Dr.</a:t>
            </a:r>
            <a:r>
              <a:rPr lang="en-GB" sz="4400" b="0" dirty="0" smtClean="0">
                <a:solidFill>
                  <a:schemeClr val="tx1"/>
                </a:solidFill>
              </a:rPr>
              <a:t> David Gregg</a:t>
            </a:r>
            <a:endParaRPr lang="en-GB" sz="4400" b="0" dirty="0">
              <a:solidFill>
                <a:schemeClr val="tx1"/>
              </a:solidFill>
            </a:endParaRPr>
          </a:p>
        </p:txBody>
      </p:sp>
      <p:sp>
        <p:nvSpPr>
          <p:cNvPr id="3079" name="Line 72"/>
          <p:cNvSpPr>
            <a:spLocks noChangeShapeType="1"/>
          </p:cNvSpPr>
          <p:nvPr/>
        </p:nvSpPr>
        <p:spPr bwMode="auto">
          <a:xfrm>
            <a:off x="1152525" y="40432038"/>
            <a:ext cx="27578050" cy="46037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080" name="AutoShape 83"/>
          <p:cNvSpPr>
            <a:spLocks noChangeArrowheads="1"/>
          </p:cNvSpPr>
          <p:nvPr/>
        </p:nvSpPr>
        <p:spPr bwMode="auto">
          <a:xfrm>
            <a:off x="15516225" y="8713787"/>
            <a:ext cx="13144500" cy="10008432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square" anchor="ctr"/>
          <a:lstStyle/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Compared Data Structure Variations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Varied the thread count from 1-128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Modified the sizes of the data structures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Main Focus was locked vs lockless</a:t>
            </a: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Used Hardware Performance Counters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Special Registers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Used for performance analysis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Record cache misses, </a:t>
            </a:r>
            <a:r>
              <a:rPr lang="en-US" sz="4400" b="0" dirty="0" err="1" smtClean="0">
                <a:solidFill>
                  <a:schemeClr val="tx1"/>
                </a:solidFill>
              </a:rPr>
              <a:t>cpu</a:t>
            </a:r>
            <a:r>
              <a:rPr lang="en-US" sz="4400" b="0" dirty="0" smtClean="0">
                <a:solidFill>
                  <a:schemeClr val="tx1"/>
                </a:solidFill>
              </a:rPr>
              <a:t> cycles </a:t>
            </a:r>
            <a:r>
              <a:rPr lang="en-US" sz="4400" b="0" dirty="0" err="1" smtClean="0">
                <a:solidFill>
                  <a:schemeClr val="tx1"/>
                </a:solidFill>
              </a:rPr>
              <a:t>etc</a:t>
            </a:r>
            <a:endParaRPr lang="en-US" sz="4400" b="0" dirty="0" smtClean="0">
              <a:solidFill>
                <a:schemeClr val="tx1"/>
              </a:solidFill>
            </a:endParaRP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Ran each data structure variation 7 times and calculated the median to ensure accurate results</a:t>
            </a:r>
            <a:endParaRPr lang="en-US" sz="4400" b="0" dirty="0">
              <a:solidFill>
                <a:schemeClr val="tx1"/>
              </a:solidFill>
            </a:endParaRP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System Details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Local Machine (Sandy Bridge 32nm 4 Cores)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Stoker (Ivy Bridge 22nm 32 Cores)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Cube (</a:t>
            </a:r>
            <a:r>
              <a:rPr lang="en-US" sz="4400" b="0" dirty="0" err="1" smtClean="0">
                <a:solidFill>
                  <a:schemeClr val="tx1"/>
                </a:solidFill>
              </a:rPr>
              <a:t>Gainestown</a:t>
            </a:r>
            <a:r>
              <a:rPr lang="en-US" sz="4400" b="0" dirty="0" smtClean="0">
                <a:solidFill>
                  <a:schemeClr val="tx1"/>
                </a:solidFill>
              </a:rPr>
              <a:t> 45nm 16 Cores)</a:t>
            </a:r>
          </a:p>
        </p:txBody>
      </p:sp>
      <p:sp>
        <p:nvSpPr>
          <p:cNvPr id="3081" name="AutoShape 91"/>
          <p:cNvSpPr>
            <a:spLocks noChangeArrowheads="1"/>
          </p:cNvSpPr>
          <p:nvPr/>
        </p:nvSpPr>
        <p:spPr bwMode="auto">
          <a:xfrm>
            <a:off x="1422400" y="8713787"/>
            <a:ext cx="13266738" cy="12528712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square" anchor="ctr" anchorCtr="0"/>
          <a:lstStyle/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Concurrent Data Structures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Designed for access by multiple threads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Potential for high scalability</a:t>
            </a:r>
          </a:p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endParaRPr lang="en-US" sz="4400" b="0" dirty="0" smtClean="0">
              <a:solidFill>
                <a:sysClr val="windowText" lastClr="000000"/>
              </a:solidFill>
            </a:endParaRPr>
          </a:p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Atomic Instructions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Either complete fully or not at all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Used to implement locked &amp; lockless algorithms</a:t>
            </a:r>
          </a:p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endParaRPr lang="en-US" sz="4400" b="0" dirty="0" smtClean="0">
              <a:solidFill>
                <a:sysClr val="windowText" lastClr="000000"/>
              </a:solidFill>
            </a:endParaRPr>
          </a:p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Locks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Use mutexes to acquire/release a lock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Blocks threads that don’t have the lock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endParaRPr lang="en-US" sz="4400" b="0" dirty="0" smtClean="0">
              <a:solidFill>
                <a:sysClr val="windowText" lastClr="000000"/>
              </a:solidFill>
            </a:endParaRPr>
          </a:p>
          <a:p>
            <a:pPr marL="571500" indent="-571500" algn="l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Lockless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Use atomic instructions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Guaranteed system throughput</a:t>
            </a:r>
            <a:endParaRPr lang="en-US" sz="4400" b="0" dirty="0" smtClean="0">
              <a:solidFill>
                <a:schemeClr val="tx1"/>
              </a:solidFill>
            </a:endParaRPr>
          </a:p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endParaRPr lang="en-US" sz="4400" b="0" dirty="0" smtClean="0">
              <a:solidFill>
                <a:schemeClr val="tx1"/>
              </a:solidFill>
            </a:endParaRPr>
          </a:p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Not a lot of data </a:t>
            </a:r>
            <a:r>
              <a:rPr lang="en-US" sz="4400" b="0" dirty="0" smtClean="0">
                <a:solidFill>
                  <a:schemeClr val="tx1"/>
                </a:solidFill>
              </a:rPr>
              <a:t>exists comparing concurrent data structures</a:t>
            </a:r>
            <a:endParaRPr lang="en-US" sz="4400" b="0" dirty="0" smtClean="0">
              <a:solidFill>
                <a:sysClr val="windowText" lastClr="000000"/>
              </a:solidFill>
            </a:endParaRPr>
          </a:p>
          <a:p>
            <a:pPr algn="l" eaLnBrk="0" hangingPunct="0">
              <a:spcBef>
                <a:spcPct val="0"/>
              </a:spcBef>
            </a:pPr>
            <a:endParaRPr lang="en-US" sz="2400" b="0" dirty="0">
              <a:solidFill>
                <a:sysClr val="windowText" lastClr="000000"/>
              </a:solidFill>
            </a:endParaRPr>
          </a:p>
        </p:txBody>
      </p:sp>
      <p:sp>
        <p:nvSpPr>
          <p:cNvPr id="6240" name="AutoShape 96"/>
          <p:cNvSpPr>
            <a:spLocks noChangeArrowheads="1"/>
          </p:cNvSpPr>
          <p:nvPr/>
        </p:nvSpPr>
        <p:spPr bwMode="auto">
          <a:xfrm>
            <a:off x="2471738" y="7291388"/>
            <a:ext cx="5027017" cy="1030410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 smtClean="0">
                <a:solidFill>
                  <a:schemeClr val="bg2">
                    <a:lumMod val="75000"/>
                  </a:schemeClr>
                </a:solidFill>
              </a:rPr>
              <a:t>Background</a:t>
            </a:r>
            <a:endParaRPr lang="en-GB" sz="6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84" name="AutoShape 297"/>
          <p:cNvSpPr>
            <a:spLocks noChangeArrowheads="1"/>
          </p:cNvSpPr>
          <p:nvPr/>
        </p:nvSpPr>
        <p:spPr bwMode="auto">
          <a:xfrm>
            <a:off x="15516225" y="32907796"/>
            <a:ext cx="13106400" cy="7308812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square" anchor="ctr"/>
          <a:lstStyle/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The project was successful in </a:t>
            </a:r>
            <a:r>
              <a:rPr lang="en-US" sz="4400" b="0" dirty="0" smtClean="0">
                <a:solidFill>
                  <a:schemeClr val="tx1"/>
                </a:solidFill>
              </a:rPr>
              <a:t>performing an in-depth comparison of 3 data structures</a:t>
            </a:r>
            <a:endParaRPr lang="en-US" sz="4400" b="0" dirty="0" smtClean="0">
              <a:solidFill>
                <a:schemeClr val="tx1"/>
              </a:solidFill>
            </a:endParaRP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Lockless algorithms were </a:t>
            </a:r>
            <a:r>
              <a:rPr lang="en-US" sz="4400" b="0" dirty="0" smtClean="0">
                <a:solidFill>
                  <a:schemeClr val="tx1"/>
                </a:solidFill>
              </a:rPr>
              <a:t>mostly</a:t>
            </a:r>
            <a:r>
              <a:rPr lang="en-US" sz="4400" b="0" dirty="0" smtClean="0">
                <a:solidFill>
                  <a:schemeClr val="tx1"/>
                </a:solidFill>
              </a:rPr>
              <a:t> faster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Some exceptions</a:t>
            </a:r>
            <a:endParaRPr lang="en-US" sz="4400" b="0" dirty="0" smtClean="0">
              <a:solidFill>
                <a:schemeClr val="tx1"/>
              </a:solidFill>
            </a:endParaRP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The </a:t>
            </a:r>
            <a:r>
              <a:rPr lang="en-US" sz="4400" b="0" dirty="0" smtClean="0">
                <a:solidFill>
                  <a:schemeClr val="tx1"/>
                </a:solidFill>
              </a:rPr>
              <a:t>linked list </a:t>
            </a:r>
            <a:r>
              <a:rPr lang="en-US" sz="4400" b="0" dirty="0" smtClean="0">
                <a:solidFill>
                  <a:schemeClr val="tx1"/>
                </a:solidFill>
              </a:rPr>
              <a:t>had</a:t>
            </a:r>
            <a:r>
              <a:rPr lang="en-US" sz="4400" b="0" dirty="0" smtClean="0">
                <a:solidFill>
                  <a:schemeClr val="tx1"/>
                </a:solidFill>
              </a:rPr>
              <a:t> </a:t>
            </a:r>
            <a:r>
              <a:rPr lang="en-US" sz="4400" b="0" dirty="0" smtClean="0">
                <a:solidFill>
                  <a:schemeClr val="tx1"/>
                </a:solidFill>
              </a:rPr>
              <a:t>the </a:t>
            </a:r>
            <a:r>
              <a:rPr lang="en-US" sz="4400" b="0" dirty="0" smtClean="0">
                <a:solidFill>
                  <a:schemeClr val="tx1"/>
                </a:solidFill>
              </a:rPr>
              <a:t>best </a:t>
            </a:r>
            <a:r>
              <a:rPr lang="en-US" sz="4400" b="0" dirty="0" smtClean="0">
                <a:solidFill>
                  <a:schemeClr val="tx1"/>
                </a:solidFill>
              </a:rPr>
              <a:t>performance </a:t>
            </a:r>
            <a:r>
              <a:rPr lang="en-US" sz="4400" b="0" dirty="0" smtClean="0">
                <a:solidFill>
                  <a:schemeClr val="tx1"/>
                </a:solidFill>
              </a:rPr>
              <a:t>gain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Using Lockless algorithm versus Lock</a:t>
            </a:r>
            <a:r>
              <a:rPr lang="en-US" sz="4400" b="0" dirty="0" smtClean="0">
                <a:solidFill>
                  <a:schemeClr val="tx1"/>
                </a:solidFill>
              </a:rPr>
              <a:t> </a:t>
            </a: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The </a:t>
            </a:r>
            <a:r>
              <a:rPr lang="en-US" sz="4400" b="0" dirty="0" smtClean="0">
                <a:solidFill>
                  <a:schemeClr val="tx1"/>
                </a:solidFill>
              </a:rPr>
              <a:t>hash </a:t>
            </a:r>
            <a:r>
              <a:rPr lang="en-US" sz="4400" b="0" dirty="0" smtClean="0">
                <a:solidFill>
                  <a:schemeClr val="tx1"/>
                </a:solidFill>
              </a:rPr>
              <a:t>table had the worst performance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>
                <a:solidFill>
                  <a:schemeClr val="tx1"/>
                </a:solidFill>
              </a:rPr>
              <a:t>O</a:t>
            </a:r>
            <a:r>
              <a:rPr lang="en-US" sz="4400" b="0" dirty="0" smtClean="0">
                <a:solidFill>
                  <a:schemeClr val="tx1"/>
                </a:solidFill>
              </a:rPr>
              <a:t>utperformed </a:t>
            </a:r>
            <a:r>
              <a:rPr lang="en-US" sz="4400" b="0" dirty="0" smtClean="0">
                <a:solidFill>
                  <a:schemeClr val="tx1"/>
                </a:solidFill>
              </a:rPr>
              <a:t>by </a:t>
            </a:r>
            <a:r>
              <a:rPr lang="en-US" sz="4400" b="0" dirty="0" smtClean="0">
                <a:solidFill>
                  <a:schemeClr val="tx1"/>
                </a:solidFill>
              </a:rPr>
              <a:t>the locked variations</a:t>
            </a:r>
            <a:endParaRPr lang="en-US" sz="4400" b="0" dirty="0" smtClean="0">
              <a:solidFill>
                <a:schemeClr val="tx1"/>
              </a:solidFill>
            </a:endParaRPr>
          </a:p>
        </p:txBody>
      </p:sp>
      <p:pic>
        <p:nvPicPr>
          <p:cNvPr id="3088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625" y="7602538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9" name="Line 72"/>
          <p:cNvSpPr>
            <a:spLocks noChangeShapeType="1"/>
          </p:cNvSpPr>
          <p:nvPr/>
        </p:nvSpPr>
        <p:spPr bwMode="auto">
          <a:xfrm>
            <a:off x="2206625" y="8305800"/>
            <a:ext cx="12482513" cy="4445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31" name="AutoShape 96"/>
          <p:cNvSpPr>
            <a:spLocks noChangeArrowheads="1"/>
          </p:cNvSpPr>
          <p:nvPr/>
        </p:nvSpPr>
        <p:spPr bwMode="auto">
          <a:xfrm>
            <a:off x="16414750" y="7327900"/>
            <a:ext cx="4523674" cy="1030410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 smtClean="0">
                <a:solidFill>
                  <a:schemeClr val="bg2">
                    <a:lumMod val="75000"/>
                  </a:schemeClr>
                </a:solidFill>
              </a:rPr>
              <a:t>Evaluation</a:t>
            </a:r>
            <a:endParaRPr lang="en-GB" sz="6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91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41638" y="7639050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" name="Line 72"/>
          <p:cNvSpPr>
            <a:spLocks noChangeShapeType="1"/>
          </p:cNvSpPr>
          <p:nvPr/>
        </p:nvSpPr>
        <p:spPr bwMode="auto">
          <a:xfrm>
            <a:off x="16148050" y="8342313"/>
            <a:ext cx="12484100" cy="4445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0" name="AutoShape 96"/>
          <p:cNvSpPr>
            <a:spLocks noChangeArrowheads="1"/>
          </p:cNvSpPr>
          <p:nvPr/>
        </p:nvSpPr>
        <p:spPr bwMode="auto">
          <a:xfrm>
            <a:off x="16505238" y="31644328"/>
            <a:ext cx="4663136" cy="1030410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 smtClean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-GB" sz="6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00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32126" y="31953891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1" name="Line 72"/>
          <p:cNvSpPr>
            <a:spLocks noChangeShapeType="1"/>
          </p:cNvSpPr>
          <p:nvPr/>
        </p:nvSpPr>
        <p:spPr bwMode="auto">
          <a:xfrm>
            <a:off x="16238538" y="32657153"/>
            <a:ext cx="12484100" cy="46038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3" name="AutoShape 96"/>
          <p:cNvSpPr>
            <a:spLocks noChangeArrowheads="1"/>
          </p:cNvSpPr>
          <p:nvPr/>
        </p:nvSpPr>
        <p:spPr bwMode="auto">
          <a:xfrm>
            <a:off x="2471738" y="21548603"/>
            <a:ext cx="4090863" cy="1030410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 smtClean="0">
                <a:solidFill>
                  <a:schemeClr val="bg2">
                    <a:lumMod val="75000"/>
                  </a:schemeClr>
                </a:solidFill>
              </a:rPr>
              <a:t>Approach</a:t>
            </a:r>
          </a:p>
        </p:txBody>
      </p:sp>
      <p:pic>
        <p:nvPicPr>
          <p:cNvPr id="3103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625" y="22077363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4" name="Line 72"/>
          <p:cNvSpPr>
            <a:spLocks noChangeShapeType="1"/>
          </p:cNvSpPr>
          <p:nvPr/>
        </p:nvSpPr>
        <p:spPr bwMode="auto">
          <a:xfrm>
            <a:off x="2206625" y="22780625"/>
            <a:ext cx="12482513" cy="46038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6" name="Line 72"/>
          <p:cNvSpPr>
            <a:spLocks noChangeShapeType="1"/>
          </p:cNvSpPr>
          <p:nvPr/>
        </p:nvSpPr>
        <p:spPr bwMode="auto">
          <a:xfrm>
            <a:off x="881063" y="500063"/>
            <a:ext cx="28517850" cy="4603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9150" y="2763838"/>
            <a:ext cx="28579763" cy="3071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tIns="180000" bIns="180000">
            <a:spAutoFit/>
          </a:bodyPr>
          <a:lstStyle/>
          <a:p>
            <a:pPr defTabSz="4176713">
              <a:spcBef>
                <a:spcPct val="0"/>
              </a:spcBef>
              <a:defRPr/>
            </a:pPr>
            <a:r>
              <a:rPr lang="en-IE" sz="8800" b="0" dirty="0" smtClean="0">
                <a:latin typeface="+mj-lt"/>
              </a:rPr>
              <a:t>An Experimental Comparison of Concurrent Data Structures</a:t>
            </a:r>
            <a:endParaRPr lang="en-GB" sz="8800" b="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0970" y="38382575"/>
            <a:ext cx="14504988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6600" dirty="0" smtClean="0">
                <a:solidFill>
                  <a:schemeClr val="accent6"/>
                </a:solidFill>
              </a:rPr>
              <a:t>BA  (Mod) in </a:t>
            </a:r>
            <a:r>
              <a:rPr lang="en-GB" sz="6600" dirty="0">
                <a:solidFill>
                  <a:schemeClr val="accent6"/>
                </a:solidFill>
              </a:rPr>
              <a:t>Computer </a:t>
            </a:r>
            <a:r>
              <a:rPr lang="en-GB" sz="6600" dirty="0" smtClean="0">
                <a:solidFill>
                  <a:schemeClr val="accent6"/>
                </a:solidFill>
              </a:rPr>
              <a:t>Science</a:t>
            </a:r>
            <a:endParaRPr lang="en-GB" sz="6600" dirty="0">
              <a:solidFill>
                <a:schemeClr val="accent6"/>
              </a:solidFill>
            </a:endParaRPr>
          </a:p>
        </p:txBody>
      </p:sp>
      <p:pic>
        <p:nvPicPr>
          <p:cNvPr id="42" name="Picture 204" descr="C:\Users\dinglijl\Documents\Leonardo\temp-dump-oct08\Images\TCD-Logo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5838" y="40741601"/>
            <a:ext cx="13836030" cy="1837101"/>
          </a:xfrm>
          <a:prstGeom prst="rect">
            <a:avLst/>
          </a:prstGeom>
          <a:noFill/>
        </p:spPr>
      </p:pic>
      <p:pic>
        <p:nvPicPr>
          <p:cNvPr id="44" name="Picture 224" descr="logo_bg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5838" y="573088"/>
            <a:ext cx="284130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02" descr="C:\Users\dinglijl\Documents\Leonardo\temp-dump-oct08\Images\scss-title.ti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8046" y="867753"/>
            <a:ext cx="17056933" cy="1896085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16692213" y="41273231"/>
            <a:ext cx="8555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i="1" dirty="0" smtClean="0">
                <a:solidFill>
                  <a:srgbClr val="0070C0"/>
                </a:solidFill>
              </a:rPr>
              <a:t>Mark Gibson – gibsonma@tcd.ie</a:t>
            </a:r>
            <a:endParaRPr lang="en-IE" sz="4400" i="1" dirty="0">
              <a:solidFill>
                <a:srgbClr val="0070C0"/>
              </a:solidFill>
            </a:endParaRPr>
          </a:p>
        </p:txBody>
      </p:sp>
      <p:graphicFrame>
        <p:nvGraphicFramePr>
          <p:cNvPr id="3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419837"/>
              </p:ext>
            </p:extLst>
          </p:nvPr>
        </p:nvGraphicFramePr>
        <p:xfrm>
          <a:off x="15516225" y="19285621"/>
          <a:ext cx="13106400" cy="912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74600"/>
              </p:ext>
            </p:extLst>
          </p:nvPr>
        </p:nvGraphicFramePr>
        <p:xfrm>
          <a:off x="15892463" y="28401805"/>
          <a:ext cx="12118701" cy="3323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9567"/>
                <a:gridCol w="4039567"/>
                <a:gridCol w="4039567"/>
              </a:tblGrid>
              <a:tr h="594734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Hardware</a:t>
                      </a:r>
                      <a:r>
                        <a:rPr lang="en-IE" sz="3200" baseline="0" dirty="0" smtClean="0"/>
                        <a:t> Counters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Cube </a:t>
                      </a:r>
                      <a:r>
                        <a:rPr lang="en-IE" sz="3200" dirty="0" smtClean="0"/>
                        <a:t>Lockless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Cube Locked</a:t>
                      </a:r>
                      <a:endParaRPr lang="en-IE" sz="3200" dirty="0"/>
                    </a:p>
                  </a:txBody>
                  <a:tcPr/>
                </a:tc>
              </a:tr>
              <a:tr h="1026527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Stalled</a:t>
                      </a:r>
                      <a:r>
                        <a:rPr lang="en-IE" sz="3200" baseline="0" dirty="0" smtClean="0"/>
                        <a:t> Front End Cycles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8,603,339,371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28,157,586,014</a:t>
                      </a:r>
                      <a:endParaRPr lang="en-IE" sz="3200" dirty="0"/>
                    </a:p>
                  </a:txBody>
                  <a:tcPr/>
                </a:tc>
              </a:tr>
              <a:tr h="1026527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Stalled Back End Cycles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4,290,118,281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19,235,301,044</a:t>
                      </a:r>
                      <a:endParaRPr lang="en-IE" sz="3200" dirty="0"/>
                    </a:p>
                  </a:txBody>
                  <a:tcPr/>
                </a:tc>
              </a:tr>
              <a:tr h="594734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CPU</a:t>
                      </a:r>
                      <a:r>
                        <a:rPr lang="en-IE" sz="3200" baseline="0" dirty="0" smtClean="0"/>
                        <a:t> Cycles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16,644,060,219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37,007,949,115</a:t>
                      </a:r>
                      <a:endParaRPr lang="en-IE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A8F6A">
            <a:alpha val="39999"/>
          </a:srgbClr>
        </a:solidFill>
        <a:ln w="38100" cap="flat" cmpd="sng" algn="ctr">
          <a:solidFill>
            <a:srgbClr val="3A8F6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8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A8F6A">
            <a:alpha val="39999"/>
          </a:srgbClr>
        </a:solidFill>
        <a:ln w="38100" cap="flat" cmpd="sng" algn="ctr">
          <a:solidFill>
            <a:srgbClr val="3A8F6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8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306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DSG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Eamonn Linehan</dc:creator>
  <cp:lastModifiedBy>Mark</cp:lastModifiedBy>
  <cp:revision>130</cp:revision>
  <cp:lastPrinted>2010-03-24T18:05:06Z</cp:lastPrinted>
  <dcterms:created xsi:type="dcterms:W3CDTF">2010-03-24T17:59:25Z</dcterms:created>
  <dcterms:modified xsi:type="dcterms:W3CDTF">2014-04-08T15:38:26Z</dcterms:modified>
</cp:coreProperties>
</file>