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14662150" cy="20926425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1pPr>
    <a:lvl2pPr marL="100081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2pPr>
    <a:lvl3pPr marL="200162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3pPr>
    <a:lvl4pPr marL="300243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4pPr>
    <a:lvl5pPr marL="400324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5pPr>
    <a:lvl6pPr marL="500405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6pPr>
    <a:lvl7pPr marL="600486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7pPr>
    <a:lvl8pPr marL="700568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8pPr>
    <a:lvl9pPr marL="800649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262B20"/>
    <a:srgbClr val="CED797"/>
    <a:srgbClr val="F5F5F5"/>
    <a:srgbClr val="EAEAEA"/>
    <a:srgbClr val="3A8F6A"/>
    <a:srgbClr val="F3A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 autoAdjust="0"/>
    <p:restoredTop sz="99907" autoAdjust="0"/>
  </p:normalViewPr>
  <p:slideViewPr>
    <p:cSldViewPr snapToObjects="1">
      <p:cViewPr>
        <p:scale>
          <a:sx n="84" d="100"/>
          <a:sy n="84" d="100"/>
        </p:scale>
        <p:origin x="-2514" y="-798"/>
      </p:cViewPr>
      <p:guideLst>
        <p:guide orient="horz" pos="-5551"/>
        <p:guide pos="11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Singly%20Linked%20List\Singly%20Linked_Li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E"/>
              <a:t>Singly</a:t>
            </a:r>
            <a:r>
              <a:rPr lang="en-IE" baseline="0"/>
              <a:t> Linked List; Stoker; Test-And-Test-and-Set Lock vs Lockless; 128 Key Range</a:t>
            </a:r>
            <a:endParaRPr lang="en-IE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7"/>
          <c:order val="0"/>
          <c:tx>
            <c:strRef>
              <c:f>Sheet1!$A$6</c:f>
              <c:strCache>
                <c:ptCount val="1"/>
                <c:pt idx="0">
                  <c:v>Stoker (32 Core) Lockless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ln>
                <a:solidFill>
                  <a:srgbClr val="C00000"/>
                </a:solidFill>
              </a:ln>
            </c:spPr>
          </c:marker>
          <c:cat>
            <c:numRef>
              <c:f>Sheet1!$B$4:$I$4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Sheet1!$B$6:$I$6</c:f>
              <c:numCache>
                <c:formatCode>_(* #,##0.00_);_(* \(#,##0.00\);_(* "-"??_);_(@_)</c:formatCode>
                <c:ptCount val="8"/>
                <c:pt idx="0">
                  <c:v>3457942</c:v>
                </c:pt>
                <c:pt idx="1">
                  <c:v>3416827</c:v>
                </c:pt>
                <c:pt idx="2">
                  <c:v>7830031</c:v>
                </c:pt>
                <c:pt idx="3">
                  <c:v>3385509</c:v>
                </c:pt>
                <c:pt idx="4">
                  <c:v>868520</c:v>
                </c:pt>
                <c:pt idx="5">
                  <c:v>817838</c:v>
                </c:pt>
                <c:pt idx="6">
                  <c:v>830026</c:v>
                </c:pt>
                <c:pt idx="7">
                  <c:v>933362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Sheet1!$A$20</c:f>
              <c:strCache>
                <c:ptCount val="1"/>
                <c:pt idx="0">
                  <c:v>Stoker (32 Core) TTAS_RELAX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pPr>
              <a:ln>
                <a:solidFill>
                  <a:srgbClr val="00B0F0"/>
                </a:solidFill>
              </a:ln>
            </c:spPr>
          </c:marker>
          <c:cat>
            <c:numRef>
              <c:f>Sheet1!$B$4:$I$4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Sheet1!$B$20:$I$20</c:f>
              <c:numCache>
                <c:formatCode>_(* #,##0.00_);_(* \(#,##0.00\);_(* "-"??_);_(@_)</c:formatCode>
                <c:ptCount val="8"/>
                <c:pt idx="0">
                  <c:v>1850426</c:v>
                </c:pt>
                <c:pt idx="1">
                  <c:v>1181226</c:v>
                </c:pt>
                <c:pt idx="2">
                  <c:v>356901</c:v>
                </c:pt>
                <c:pt idx="3">
                  <c:v>219340</c:v>
                </c:pt>
                <c:pt idx="4">
                  <c:v>168997</c:v>
                </c:pt>
                <c:pt idx="5">
                  <c:v>155932</c:v>
                </c:pt>
                <c:pt idx="6">
                  <c:v>660067</c:v>
                </c:pt>
                <c:pt idx="7">
                  <c:v>353075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24864"/>
        <c:axId val="69127168"/>
      </c:lineChart>
      <c:catAx>
        <c:axId val="69124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127168"/>
        <c:crosses val="autoZero"/>
        <c:auto val="1"/>
        <c:lblAlgn val="ctr"/>
        <c:lblOffset val="100"/>
        <c:noMultiLvlLbl val="0"/>
      </c:catAx>
      <c:valAx>
        <c:axId val="69127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69124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04213" y="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1568450"/>
            <a:ext cx="10464800" cy="784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5263" y="9942513"/>
            <a:ext cx="11731625" cy="941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987550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04213" y="1987550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F1DEF14-D1B8-47F5-9AF7-9600BE3614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4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1pPr>
    <a:lvl2pPr marL="100081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2pPr>
    <a:lvl3pPr marL="200162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3pPr>
    <a:lvl4pPr marL="30024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4pPr>
    <a:lvl5pPr marL="400324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5pPr>
    <a:lvl6pPr marL="500405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00486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700568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800649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1DEF14-D1B8-47F5-9AF7-9600BE36147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1DEF14-D1B8-47F5-9AF7-9600BE36147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84" y="2130404"/>
            <a:ext cx="7772232" cy="1469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768" y="3886259"/>
            <a:ext cx="6400464" cy="1752552"/>
          </a:xfrm>
        </p:spPr>
        <p:txBody>
          <a:bodyPr/>
          <a:lstStyle>
            <a:lvl1pPr marL="0" indent="0" algn="ctr">
              <a:buNone/>
              <a:defRPr/>
            </a:lvl1pPr>
            <a:lvl2pPr marL="100081" indent="0" algn="ctr">
              <a:buNone/>
              <a:defRPr/>
            </a:lvl2pPr>
            <a:lvl3pPr marL="200162" indent="0" algn="ctr">
              <a:buNone/>
              <a:defRPr/>
            </a:lvl3pPr>
            <a:lvl4pPr marL="300243" indent="0" algn="ctr">
              <a:buNone/>
              <a:defRPr/>
            </a:lvl4pPr>
            <a:lvl5pPr marL="400324" indent="0" algn="ctr">
              <a:buNone/>
              <a:defRPr/>
            </a:lvl5pPr>
            <a:lvl6pPr marL="500405" indent="0" algn="ctr">
              <a:buNone/>
              <a:defRPr/>
            </a:lvl6pPr>
            <a:lvl7pPr marL="600486" indent="0" algn="ctr">
              <a:buNone/>
              <a:defRPr/>
            </a:lvl7pPr>
            <a:lvl8pPr marL="700568" indent="0" algn="ctr">
              <a:buNone/>
              <a:defRPr/>
            </a:lvl8pPr>
            <a:lvl9pPr marL="8006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FC341-21C5-4A59-BCF6-7DBAB97080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CFB98-089D-4ECD-9FAD-BD2526F8FC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12" y="274686"/>
            <a:ext cx="2057172" cy="58514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16" y="274686"/>
            <a:ext cx="6125918" cy="58514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91C9B-282B-4E4C-B3EB-825403BDDCA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A213-16C2-4F77-BACF-0B0861B650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62" y="4406917"/>
            <a:ext cx="7772232" cy="1361995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62" y="2906690"/>
            <a:ext cx="7772232" cy="1500227"/>
          </a:xfrm>
        </p:spPr>
        <p:txBody>
          <a:bodyPr anchor="b"/>
          <a:lstStyle>
            <a:lvl1pPr marL="0" indent="0">
              <a:buNone/>
              <a:defRPr sz="400"/>
            </a:lvl1pPr>
            <a:lvl2pPr marL="100081" indent="0">
              <a:buNone/>
              <a:defRPr sz="400"/>
            </a:lvl2pPr>
            <a:lvl3pPr marL="200162" indent="0">
              <a:buNone/>
              <a:defRPr sz="400"/>
            </a:lvl3pPr>
            <a:lvl4pPr marL="300243" indent="0">
              <a:buNone/>
              <a:defRPr sz="300"/>
            </a:lvl4pPr>
            <a:lvl5pPr marL="400324" indent="0">
              <a:buNone/>
              <a:defRPr sz="300"/>
            </a:lvl5pPr>
            <a:lvl6pPr marL="500405" indent="0">
              <a:buNone/>
              <a:defRPr sz="300"/>
            </a:lvl6pPr>
            <a:lvl7pPr marL="600486" indent="0">
              <a:buNone/>
              <a:defRPr sz="300"/>
            </a:lvl7pPr>
            <a:lvl8pPr marL="700568" indent="0">
              <a:buNone/>
              <a:defRPr sz="300"/>
            </a:lvl8pPr>
            <a:lvl9pPr marL="80064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AC325-CBF0-435F-ABFB-D941EDE7ED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16" y="1600090"/>
            <a:ext cx="4091305" cy="452609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799" y="1600090"/>
            <a:ext cx="4091785" cy="452609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E1142-B741-40E4-B675-433B167556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16" y="1535039"/>
            <a:ext cx="4039948" cy="63983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0081" indent="0">
              <a:buNone/>
              <a:defRPr sz="400" b="1"/>
            </a:lvl2pPr>
            <a:lvl3pPr marL="200162" indent="0">
              <a:buNone/>
              <a:defRPr sz="400" b="1"/>
            </a:lvl3pPr>
            <a:lvl4pPr marL="300243" indent="0">
              <a:buNone/>
              <a:defRPr sz="400" b="1"/>
            </a:lvl4pPr>
            <a:lvl5pPr marL="400324" indent="0">
              <a:buNone/>
              <a:defRPr sz="400" b="1"/>
            </a:lvl5pPr>
            <a:lvl6pPr marL="500405" indent="0">
              <a:buNone/>
              <a:defRPr sz="400" b="1"/>
            </a:lvl6pPr>
            <a:lvl7pPr marL="600486" indent="0">
              <a:buNone/>
              <a:defRPr sz="400" b="1"/>
            </a:lvl7pPr>
            <a:lvl8pPr marL="700568" indent="0">
              <a:buNone/>
              <a:defRPr sz="400" b="1"/>
            </a:lvl8pPr>
            <a:lvl9pPr marL="80064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16" y="2174872"/>
            <a:ext cx="4039948" cy="395131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96" y="1535039"/>
            <a:ext cx="4041388" cy="63983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0081" indent="0">
              <a:buNone/>
              <a:defRPr sz="400" b="1"/>
            </a:lvl2pPr>
            <a:lvl3pPr marL="200162" indent="0">
              <a:buNone/>
              <a:defRPr sz="400" b="1"/>
            </a:lvl3pPr>
            <a:lvl4pPr marL="300243" indent="0">
              <a:buNone/>
              <a:defRPr sz="400" b="1"/>
            </a:lvl4pPr>
            <a:lvl5pPr marL="400324" indent="0">
              <a:buNone/>
              <a:defRPr sz="400" b="1"/>
            </a:lvl5pPr>
            <a:lvl6pPr marL="500405" indent="0">
              <a:buNone/>
              <a:defRPr sz="400" b="1"/>
            </a:lvl6pPr>
            <a:lvl7pPr marL="600486" indent="0">
              <a:buNone/>
              <a:defRPr sz="400" b="1"/>
            </a:lvl7pPr>
            <a:lvl8pPr marL="700568" indent="0">
              <a:buNone/>
              <a:defRPr sz="400" b="1"/>
            </a:lvl8pPr>
            <a:lvl9pPr marL="80064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96" y="2174872"/>
            <a:ext cx="4041388" cy="395131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D4B95-4E27-4B98-B253-BBD22319C3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3D28B-027F-4030-9ED9-316197EFA4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1BB7A-209C-432B-B5A4-4011BA885A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16" y="273162"/>
            <a:ext cx="3008002" cy="116201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162"/>
            <a:ext cx="5111732" cy="5853020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16" y="1435177"/>
            <a:ext cx="3008002" cy="4691005"/>
          </a:xfrm>
        </p:spPr>
        <p:txBody>
          <a:bodyPr/>
          <a:lstStyle>
            <a:lvl1pPr marL="0" indent="0">
              <a:buNone/>
              <a:defRPr sz="300"/>
            </a:lvl1pPr>
            <a:lvl2pPr marL="100081" indent="0">
              <a:buNone/>
              <a:defRPr sz="300"/>
            </a:lvl2pPr>
            <a:lvl3pPr marL="200162" indent="0">
              <a:buNone/>
              <a:defRPr sz="200"/>
            </a:lvl3pPr>
            <a:lvl4pPr marL="300243" indent="0">
              <a:buNone/>
              <a:defRPr sz="200"/>
            </a:lvl4pPr>
            <a:lvl5pPr marL="400324" indent="0">
              <a:buNone/>
              <a:defRPr sz="200"/>
            </a:lvl5pPr>
            <a:lvl6pPr marL="500405" indent="0">
              <a:buNone/>
              <a:defRPr sz="200"/>
            </a:lvl6pPr>
            <a:lvl7pPr marL="600486" indent="0">
              <a:buNone/>
              <a:defRPr sz="200"/>
            </a:lvl7pPr>
            <a:lvl8pPr marL="700568" indent="0">
              <a:buNone/>
              <a:defRPr sz="200"/>
            </a:lvl8pPr>
            <a:lvl9pPr marL="80064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C9EA7-2326-482F-A763-24885869CE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26" y="4800524"/>
            <a:ext cx="5486592" cy="56690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26" y="612898"/>
            <a:ext cx="5486592" cy="4114698"/>
          </a:xfrm>
        </p:spPr>
        <p:txBody>
          <a:bodyPr/>
          <a:lstStyle>
            <a:lvl1pPr marL="0" indent="0">
              <a:buNone/>
              <a:defRPr sz="700"/>
            </a:lvl1pPr>
            <a:lvl2pPr marL="100081" indent="0">
              <a:buNone/>
              <a:defRPr sz="600"/>
            </a:lvl2pPr>
            <a:lvl3pPr marL="200162" indent="0">
              <a:buNone/>
              <a:defRPr sz="500"/>
            </a:lvl3pPr>
            <a:lvl4pPr marL="300243" indent="0">
              <a:buNone/>
              <a:defRPr sz="400"/>
            </a:lvl4pPr>
            <a:lvl5pPr marL="400324" indent="0">
              <a:buNone/>
              <a:defRPr sz="400"/>
            </a:lvl5pPr>
            <a:lvl6pPr marL="500405" indent="0">
              <a:buNone/>
              <a:defRPr sz="400"/>
            </a:lvl6pPr>
            <a:lvl7pPr marL="600486" indent="0">
              <a:buNone/>
              <a:defRPr sz="400"/>
            </a:lvl7pPr>
            <a:lvl8pPr marL="700568" indent="0">
              <a:buNone/>
              <a:defRPr sz="400"/>
            </a:lvl8pPr>
            <a:lvl9pPr marL="800649" indent="0">
              <a:buNone/>
              <a:defRPr sz="4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6" y="5367429"/>
            <a:ext cx="5486592" cy="804746"/>
          </a:xfrm>
        </p:spPr>
        <p:txBody>
          <a:bodyPr/>
          <a:lstStyle>
            <a:lvl1pPr marL="0" indent="0">
              <a:buNone/>
              <a:defRPr sz="300"/>
            </a:lvl1pPr>
            <a:lvl2pPr marL="100081" indent="0">
              <a:buNone/>
              <a:defRPr sz="300"/>
            </a:lvl2pPr>
            <a:lvl3pPr marL="200162" indent="0">
              <a:buNone/>
              <a:defRPr sz="200"/>
            </a:lvl3pPr>
            <a:lvl4pPr marL="300243" indent="0">
              <a:buNone/>
              <a:defRPr sz="200"/>
            </a:lvl4pPr>
            <a:lvl5pPr marL="400324" indent="0">
              <a:buNone/>
              <a:defRPr sz="200"/>
            </a:lvl5pPr>
            <a:lvl6pPr marL="500405" indent="0">
              <a:buNone/>
              <a:defRPr sz="200"/>
            </a:lvl6pPr>
            <a:lvl7pPr marL="600486" indent="0">
              <a:buNone/>
              <a:defRPr sz="200"/>
            </a:lvl7pPr>
            <a:lvl8pPr marL="700568" indent="0">
              <a:buNone/>
              <a:defRPr sz="200"/>
            </a:lvl8pPr>
            <a:lvl9pPr marL="80064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65D4C-A09C-4256-BD06-5AB9E672EA9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16" y="1600158"/>
            <a:ext cx="8229168" cy="452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416" y="6245102"/>
            <a:ext cx="2133488" cy="4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56" y="6245102"/>
            <a:ext cx="2895688" cy="4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6" y="6245102"/>
            <a:ext cx="2133488" cy="4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E58EB5-33F2-47BD-B76E-3521ECD3DBA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 descr="Title Bar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340808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416" y="457242"/>
            <a:ext cx="8229168" cy="114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2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100081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200162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300243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400324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86" indent="-342986" algn="l" defTabSz="914282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3" indent="-285996" algn="l" defTabSz="914282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40" indent="-228657" algn="l" defTabSz="914282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907" indent="-228657" algn="l" defTabSz="914282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875" indent="-228310" algn="l" defTabSz="914282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56956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257037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357118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2457199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0081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0162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0243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0324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0405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00486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00568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00649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An Experimental Comparison of Concurrent Data Structures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Mark Gibson</a:t>
            </a:r>
          </a:p>
          <a:p>
            <a:endParaRPr lang="en-GB" dirty="0"/>
          </a:p>
          <a:p>
            <a:r>
              <a:rPr lang="en-GB" dirty="0" err="1" smtClean="0"/>
              <a:t>Dr.</a:t>
            </a:r>
            <a:r>
              <a:rPr lang="en-GB" smtClean="0"/>
              <a:t> David </a:t>
            </a:r>
            <a:r>
              <a:rPr lang="en-GB" dirty="0" smtClean="0"/>
              <a:t>Gregg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Concurrent Data Structure</a:t>
            </a:r>
          </a:p>
          <a:p>
            <a:pPr lvl="1"/>
            <a:r>
              <a:rPr lang="en-IE" dirty="0"/>
              <a:t>Designed for access by multiple </a:t>
            </a:r>
            <a:r>
              <a:rPr lang="en-IE" dirty="0" smtClean="0"/>
              <a:t>threads</a:t>
            </a:r>
          </a:p>
          <a:p>
            <a:pPr lvl="1"/>
            <a:r>
              <a:rPr lang="en-IE" dirty="0" smtClean="0"/>
              <a:t>Not much </a:t>
            </a:r>
            <a:r>
              <a:rPr lang="en-IE" dirty="0" smtClean="0"/>
              <a:t>data comparing the different variations </a:t>
            </a:r>
            <a:endParaRPr lang="en-IE" dirty="0" smtClean="0"/>
          </a:p>
          <a:p>
            <a:pPr marL="456967" lvl="1" indent="0">
              <a:buNone/>
            </a:pPr>
            <a:endParaRPr lang="en-IE" dirty="0"/>
          </a:p>
          <a:p>
            <a:r>
              <a:rPr lang="en-IE" dirty="0" smtClean="0"/>
              <a:t>Implemented </a:t>
            </a:r>
            <a:r>
              <a:rPr lang="en-IE" dirty="0"/>
              <a:t>3 concurrent data structures</a:t>
            </a:r>
          </a:p>
          <a:p>
            <a:pPr lvl="1"/>
            <a:r>
              <a:rPr lang="en-IE" dirty="0"/>
              <a:t>Ring </a:t>
            </a:r>
            <a:r>
              <a:rPr lang="en-IE" dirty="0" smtClean="0"/>
              <a:t>Buffer </a:t>
            </a:r>
          </a:p>
          <a:p>
            <a:pPr lvl="1"/>
            <a:r>
              <a:rPr lang="en-IE" dirty="0" smtClean="0"/>
              <a:t>Linked List 	</a:t>
            </a:r>
          </a:p>
          <a:p>
            <a:pPr lvl="1"/>
            <a:r>
              <a:rPr lang="en-IE" dirty="0" smtClean="0"/>
              <a:t>Hash Table </a:t>
            </a:r>
            <a:r>
              <a:rPr lang="en-IE" smtClean="0"/>
              <a:t>	</a:t>
            </a:r>
            <a:endParaRPr lang="en-IE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Method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 use compare-and-swap to atomically add a node to the head of a linked list: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04800" y="3836773"/>
            <a:ext cx="823784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5914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72514" y="337339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66086" y="33342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  <a:endCxn id="6" idx="2"/>
          </p:cNvCxnSpPr>
          <p:nvPr/>
        </p:nvCxnSpPr>
        <p:spPr>
          <a:xfrm flipV="1">
            <a:off x="716692" y="3555658"/>
            <a:ext cx="464408" cy="28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38932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313964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3022" y="3836773"/>
            <a:ext cx="76817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1911" y="314376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43251" y="331881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91400" y="33044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3" idx="2"/>
          </p:cNvCxnSpPr>
          <p:nvPr/>
        </p:nvCxnSpPr>
        <p:spPr>
          <a:xfrm flipV="1">
            <a:off x="5407111" y="3524766"/>
            <a:ext cx="571500" cy="31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39214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19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5683" y="5743832"/>
            <a:ext cx="81966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  <a:endCxn id="17" idx="2"/>
          </p:cNvCxnSpPr>
          <p:nvPr/>
        </p:nvCxnSpPr>
        <p:spPr>
          <a:xfrm flipV="1">
            <a:off x="1195516" y="5372100"/>
            <a:ext cx="810398" cy="37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00" y="521558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1471484" y="5181600"/>
            <a:ext cx="267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28" idx="1"/>
          </p:cNvCxnSpPr>
          <p:nvPr/>
        </p:nvCxnSpPr>
        <p:spPr>
          <a:xfrm flipV="1">
            <a:off x="5257800" y="5181600"/>
            <a:ext cx="533400" cy="1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05399" y="5819002"/>
            <a:ext cx="76274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580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12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4400" y="500757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0" name="Straight Arrow Connector 29"/>
          <p:cNvCxnSpPr>
            <a:stCxn id="26" idx="0"/>
            <a:endCxn id="29" idx="2"/>
          </p:cNvCxnSpPr>
          <p:nvPr/>
        </p:nvCxnSpPr>
        <p:spPr>
          <a:xfrm flipH="1" flipV="1">
            <a:off x="4991100" y="5388576"/>
            <a:ext cx="495672" cy="430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27" idx="1"/>
          </p:cNvCxnSpPr>
          <p:nvPr/>
        </p:nvCxnSpPr>
        <p:spPr>
          <a:xfrm>
            <a:off x="63246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>
            <a:off x="73914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Interesting Findings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89514"/>
              </p:ext>
            </p:extLst>
          </p:nvPr>
        </p:nvGraphicFramePr>
        <p:xfrm>
          <a:off x="-18729" y="1361397"/>
          <a:ext cx="9036496" cy="296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40839"/>
              </p:ext>
            </p:extLst>
          </p:nvPr>
        </p:nvGraphicFramePr>
        <p:xfrm>
          <a:off x="225303" y="4329100"/>
          <a:ext cx="8775315" cy="23402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25105"/>
                <a:gridCol w="2925105"/>
                <a:gridCol w="2925105"/>
              </a:tblGrid>
              <a:tr h="468052">
                <a:tc>
                  <a:txBody>
                    <a:bodyPr/>
                    <a:lstStyle/>
                    <a:p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Stoker Lockless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Stoker TTAS_RELAX</a:t>
                      </a:r>
                      <a:endParaRPr lang="en-IE" sz="1600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Cache References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9.21x10^8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4.82x10^8</a:t>
                      </a:r>
                      <a:endParaRPr lang="en-IE" sz="1600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Cache Misses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3.76x10^8   (41%)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2.49x10^8   (52%)</a:t>
                      </a:r>
                      <a:endParaRPr lang="en-IE" sz="1600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CPU Cycles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2.32x10^12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2.68x10^12</a:t>
                      </a:r>
                      <a:endParaRPr lang="en-IE" sz="1600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Stalled Backend Cycles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1.37x10^12 (60%)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2.28x10^12</a:t>
                      </a:r>
                      <a:r>
                        <a:rPr lang="en-IE" sz="1600" baseline="0" dirty="0" smtClean="0"/>
                        <a:t> (85%)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6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130</Words>
  <Application>Microsoft Office PowerPoint</Application>
  <PresentationFormat>On-screen Show (4:3)</PresentationFormat>
  <Paragraphs>50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An Experimental Comparison of Concurrent Data Structures</vt:lpstr>
      <vt:lpstr>The Problem</vt:lpstr>
      <vt:lpstr>The Method</vt:lpstr>
      <vt:lpstr>Interesting Findings</vt:lpstr>
    </vt:vector>
  </TitlesOfParts>
  <Company>DSG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 Linehan</dc:creator>
  <cp:lastModifiedBy>Mark</cp:lastModifiedBy>
  <cp:revision>123</cp:revision>
  <cp:lastPrinted>2010-03-24T18:05:06Z</cp:lastPrinted>
  <dcterms:created xsi:type="dcterms:W3CDTF">2010-03-24T17:59:25Z</dcterms:created>
  <dcterms:modified xsi:type="dcterms:W3CDTF">2014-04-10T19:48:04Z</dcterms:modified>
</cp:coreProperties>
</file>