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1" r:id="rId4"/>
    <p:sldId id="272" r:id="rId5"/>
    <p:sldId id="274" r:id="rId6"/>
    <p:sldId id="266" r:id="rId7"/>
    <p:sldId id="259" r:id="rId8"/>
    <p:sldId id="260" r:id="rId9"/>
    <p:sldId id="267" r:id="rId10"/>
    <p:sldId id="268" r:id="rId11"/>
    <p:sldId id="269" r:id="rId12"/>
    <p:sldId id="270" r:id="rId13"/>
    <p:sldId id="275" r:id="rId14"/>
    <p:sldId id="261" r:id="rId15"/>
    <p:sldId id="279" r:id="rId16"/>
    <p:sldId id="277" r:id="rId17"/>
    <p:sldId id="278" r:id="rId18"/>
    <p:sldId id="280" r:id="rId19"/>
    <p:sldId id="282" r:id="rId20"/>
    <p:sldId id="283" r:id="rId21"/>
    <p:sldId id="281" r:id="rId22"/>
    <p:sldId id="26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 dirty="0">
                <a:effectLst/>
              </a:rPr>
              <a:t>Singly Linked List; All Machines; Lockless; Key Range </a:t>
            </a:r>
            <a:r>
              <a:rPr lang="en-US" sz="1600" b="1" i="0" baseline="0" dirty="0" smtClean="0">
                <a:effectLst/>
              </a:rPr>
              <a:t>128 (Max List Length)</a:t>
            </a:r>
            <a:endParaRPr lang="en-IE" sz="1600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Sheet1!$A$92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Sheet1!$B$92:$I$92</c:f>
              <c:numCache>
                <c:formatCode>_(* #,##0.00_);_(* \(#,##0.00\);_(* "-"??_);_(@_)</c:formatCode>
                <c:ptCount val="8"/>
                <c:pt idx="0">
                  <c:v>991484</c:v>
                </c:pt>
                <c:pt idx="1">
                  <c:v>1685199</c:v>
                </c:pt>
                <c:pt idx="2">
                  <c:v>1166779</c:v>
                </c:pt>
                <c:pt idx="3">
                  <c:v>719258</c:v>
                </c:pt>
                <c:pt idx="4">
                  <c:v>690663</c:v>
                </c:pt>
                <c:pt idx="5">
                  <c:v>627234</c:v>
                </c:pt>
                <c:pt idx="6">
                  <c:v>666569</c:v>
                </c:pt>
                <c:pt idx="7">
                  <c:v>671182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Sheet1!$A$93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Sheet1!$B$93:$I$93</c:f>
              <c:numCache>
                <c:formatCode>_(* #,##0.00_);_(* \(#,##0.00\);_(* "-"??_);_(@_)</c:formatCode>
                <c:ptCount val="8"/>
                <c:pt idx="0">
                  <c:v>2597972</c:v>
                </c:pt>
                <c:pt idx="1">
                  <c:v>5933138</c:v>
                </c:pt>
                <c:pt idx="2">
                  <c:v>11066666</c:v>
                </c:pt>
                <c:pt idx="3">
                  <c:v>14458128</c:v>
                </c:pt>
                <c:pt idx="4">
                  <c:v>16338123</c:v>
                </c:pt>
                <c:pt idx="5">
                  <c:v>16222973</c:v>
                </c:pt>
                <c:pt idx="6">
                  <c:v>15641009</c:v>
                </c:pt>
                <c:pt idx="7">
                  <c:v>15761452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Sheet1!$A$94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Sheet1!$B$94:$I$94</c:f>
              <c:numCache>
                <c:formatCode>_(* #,##0.00_);_(* \(#,##0.00\);_(* "-"??_);_(@_)</c:formatCode>
                <c:ptCount val="8"/>
                <c:pt idx="0">
                  <c:v>1337861</c:v>
                </c:pt>
                <c:pt idx="1">
                  <c:v>1950493</c:v>
                </c:pt>
                <c:pt idx="2">
                  <c:v>3238299</c:v>
                </c:pt>
                <c:pt idx="3">
                  <c:v>1860926</c:v>
                </c:pt>
                <c:pt idx="4">
                  <c:v>6532522</c:v>
                </c:pt>
                <c:pt idx="5">
                  <c:v>1376020</c:v>
                </c:pt>
                <c:pt idx="6">
                  <c:v>7412770</c:v>
                </c:pt>
                <c:pt idx="7">
                  <c:v>1469781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645248"/>
        <c:axId val="92651520"/>
      </c:lineChart>
      <c:catAx>
        <c:axId val="9264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651520"/>
        <c:crosses val="autoZero"/>
        <c:auto val="1"/>
        <c:lblAlgn val="ctr"/>
        <c:lblOffset val="100"/>
        <c:noMultiLvlLbl val="0"/>
      </c:catAx>
      <c:valAx>
        <c:axId val="92651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92645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>
                <a:effectLst/>
              </a:rPr>
              <a:t>Singly Linked List; All Machines; Lockless; Key Range 131072</a:t>
            </a:r>
            <a:endParaRPr lang="en-IE" sz="160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Sheet1!$A$100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Sheet1!$B$100:$I$100</c:f>
              <c:numCache>
                <c:formatCode>_(* #,##0.00_);_(* \(#,##0.00\);_(* "-"??_);_(@_)</c:formatCode>
                <c:ptCount val="8"/>
                <c:pt idx="0">
                  <c:v>14256</c:v>
                </c:pt>
                <c:pt idx="1">
                  <c:v>8201</c:v>
                </c:pt>
                <c:pt idx="2">
                  <c:v>10464</c:v>
                </c:pt>
                <c:pt idx="3">
                  <c:v>17762</c:v>
                </c:pt>
                <c:pt idx="4">
                  <c:v>25309</c:v>
                </c:pt>
                <c:pt idx="5">
                  <c:v>39116</c:v>
                </c:pt>
                <c:pt idx="6">
                  <c:v>52297</c:v>
                </c:pt>
                <c:pt idx="7">
                  <c:v>46693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Sheet1!$A$101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Sheet1!$B$101:$I$101</c:f>
              <c:numCache>
                <c:formatCode>_(* #,##0.00_);_(* \(#,##0.00\);_(* "-"??_);_(@_)</c:formatCode>
                <c:ptCount val="8"/>
                <c:pt idx="0">
                  <c:v>21890</c:v>
                </c:pt>
                <c:pt idx="1">
                  <c:v>19239</c:v>
                </c:pt>
                <c:pt idx="2">
                  <c:v>171464</c:v>
                </c:pt>
                <c:pt idx="3">
                  <c:v>150932</c:v>
                </c:pt>
                <c:pt idx="4">
                  <c:v>109933</c:v>
                </c:pt>
                <c:pt idx="5">
                  <c:v>64956</c:v>
                </c:pt>
                <c:pt idx="6">
                  <c:v>51922</c:v>
                </c:pt>
                <c:pt idx="7">
                  <c:v>50133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Sheet1!$A$102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Sheet1!$B$102:$I$102</c:f>
              <c:numCache>
                <c:formatCode>_(* #,##0.00_);_(* \(#,##0.00\);_(* "-"??_);_(@_)</c:formatCode>
                <c:ptCount val="8"/>
                <c:pt idx="0">
                  <c:v>15643</c:v>
                </c:pt>
                <c:pt idx="1">
                  <c:v>8792</c:v>
                </c:pt>
                <c:pt idx="2">
                  <c:v>13651</c:v>
                </c:pt>
                <c:pt idx="3">
                  <c:v>19751</c:v>
                </c:pt>
                <c:pt idx="4">
                  <c:v>25451</c:v>
                </c:pt>
                <c:pt idx="5">
                  <c:v>21236</c:v>
                </c:pt>
                <c:pt idx="6">
                  <c:v>19033</c:v>
                </c:pt>
                <c:pt idx="7">
                  <c:v>17365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211648"/>
        <c:axId val="93222016"/>
      </c:lineChart>
      <c:catAx>
        <c:axId val="9321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222016"/>
        <c:crosses val="autoZero"/>
        <c:auto val="1"/>
        <c:lblAlgn val="ctr"/>
        <c:lblOffset val="100"/>
        <c:noMultiLvlLbl val="0"/>
      </c:catAx>
      <c:valAx>
        <c:axId val="93222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93211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>
                <a:effectLst/>
              </a:rPr>
              <a:t>Singly Linked List; All Machines; Lockless; Key Range 13417728</a:t>
            </a:r>
            <a:endParaRPr lang="en-IE" sz="160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Sheet1!$A$108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Sheet1!$B$108:$I$108</c:f>
              <c:numCache>
                <c:formatCode>_(* #,##0.00_);_(* \(#,##0.00\);_(* "-"??_);_(@_)</c:formatCode>
                <c:ptCount val="8"/>
                <c:pt idx="0">
                  <c:v>13710</c:v>
                </c:pt>
                <c:pt idx="1">
                  <c:v>7755</c:v>
                </c:pt>
                <c:pt idx="2">
                  <c:v>9559</c:v>
                </c:pt>
                <c:pt idx="3">
                  <c:v>15295</c:v>
                </c:pt>
                <c:pt idx="4">
                  <c:v>20391</c:v>
                </c:pt>
                <c:pt idx="5">
                  <c:v>28856</c:v>
                </c:pt>
                <c:pt idx="6">
                  <c:v>33696</c:v>
                </c:pt>
                <c:pt idx="7">
                  <c:v>26351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Sheet1!$A$109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Sheet1!$B$109:$I$109</c:f>
              <c:numCache>
                <c:formatCode>_(* #,##0.00_);_(* \(#,##0.00\);_(* "-"??_);_(@_)</c:formatCode>
                <c:ptCount val="8"/>
                <c:pt idx="0">
                  <c:v>21364</c:v>
                </c:pt>
                <c:pt idx="1">
                  <c:v>17943</c:v>
                </c:pt>
                <c:pt idx="2">
                  <c:v>59351</c:v>
                </c:pt>
                <c:pt idx="3">
                  <c:v>80595</c:v>
                </c:pt>
                <c:pt idx="4">
                  <c:v>93777</c:v>
                </c:pt>
                <c:pt idx="5">
                  <c:v>109158</c:v>
                </c:pt>
                <c:pt idx="6">
                  <c:v>71404</c:v>
                </c:pt>
                <c:pt idx="7">
                  <c:v>42142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Sheet1!$A$110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Sheet1!$B$110:$I$110</c:f>
              <c:numCache>
                <c:formatCode>_(* #,##0.00_);_(* \(#,##0.00\);_(* "-"??_);_(@_)</c:formatCode>
                <c:ptCount val="8"/>
                <c:pt idx="0">
                  <c:v>15380</c:v>
                </c:pt>
                <c:pt idx="1">
                  <c:v>7759</c:v>
                </c:pt>
                <c:pt idx="2">
                  <c:v>11644</c:v>
                </c:pt>
                <c:pt idx="3">
                  <c:v>16313</c:v>
                </c:pt>
                <c:pt idx="4">
                  <c:v>20051</c:v>
                </c:pt>
                <c:pt idx="5">
                  <c:v>15379</c:v>
                </c:pt>
                <c:pt idx="6">
                  <c:v>13292</c:v>
                </c:pt>
                <c:pt idx="7">
                  <c:v>11875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274496"/>
        <c:axId val="93276416"/>
      </c:lineChart>
      <c:catAx>
        <c:axId val="93274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276416"/>
        <c:crosses val="autoZero"/>
        <c:auto val="1"/>
        <c:lblAlgn val="ctr"/>
        <c:lblOffset val="100"/>
        <c:noMultiLvlLbl val="0"/>
      </c:catAx>
      <c:valAx>
        <c:axId val="93276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93274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Local;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Sheet1!$A$23</c:f>
              <c:strCache>
                <c:ptCount val="1"/>
                <c:pt idx="0">
                  <c:v>Local (4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Sheet1!$B$23:$I$23</c:f>
              <c:numCache>
                <c:formatCode>_(* #,##0.00_);_(* \(#,##0.00\);_(* "-"??_);_(@_)</c:formatCode>
                <c:ptCount val="8"/>
                <c:pt idx="0">
                  <c:v>3596466</c:v>
                </c:pt>
                <c:pt idx="1">
                  <c:v>433835</c:v>
                </c:pt>
                <c:pt idx="2">
                  <c:v>458235</c:v>
                </c:pt>
                <c:pt idx="3">
                  <c:v>440131</c:v>
                </c:pt>
                <c:pt idx="4">
                  <c:v>428985</c:v>
                </c:pt>
                <c:pt idx="5">
                  <c:v>420847</c:v>
                </c:pt>
                <c:pt idx="6">
                  <c:v>418331</c:v>
                </c:pt>
                <c:pt idx="7">
                  <c:v>416343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Sheet1!$A$52</c:f>
              <c:strCache>
                <c:ptCount val="1"/>
                <c:pt idx="0">
                  <c:v>Local (4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Sheet1!$B$52:$I$52</c:f>
              <c:numCache>
                <c:formatCode>_(* #,##0.00_);_(* \(#,##0.00\);_(* "-"??_);_(@_)</c:formatCode>
                <c:ptCount val="8"/>
                <c:pt idx="0">
                  <c:v>5408971</c:v>
                </c:pt>
                <c:pt idx="1">
                  <c:v>9218576</c:v>
                </c:pt>
                <c:pt idx="2">
                  <c:v>11726352</c:v>
                </c:pt>
                <c:pt idx="3">
                  <c:v>14970837</c:v>
                </c:pt>
                <c:pt idx="4">
                  <c:v>14935493</c:v>
                </c:pt>
                <c:pt idx="5">
                  <c:v>14943280</c:v>
                </c:pt>
                <c:pt idx="6">
                  <c:v>14338199</c:v>
                </c:pt>
                <c:pt idx="7">
                  <c:v>14749598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24032"/>
        <c:axId val="93325952"/>
      </c:lineChart>
      <c:catAx>
        <c:axId val="93324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325952"/>
        <c:crosses val="autoZero"/>
        <c:auto val="1"/>
        <c:lblAlgn val="ctr"/>
        <c:lblOffset val="100"/>
        <c:noMultiLvlLbl val="0"/>
      </c:catAx>
      <c:valAx>
        <c:axId val="93325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93324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Stoker;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Stoker (32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Sheet1!$B$11:$I$11</c:f>
              <c:numCache>
                <c:formatCode>_(* #,##0.00_);_(* \(#,##0.00\);_(* "-"??_);_(@_)</c:formatCode>
                <c:ptCount val="8"/>
                <c:pt idx="0">
                  <c:v>4364520</c:v>
                </c:pt>
                <c:pt idx="1">
                  <c:v>5778530</c:v>
                </c:pt>
                <c:pt idx="2">
                  <c:v>9342046</c:v>
                </c:pt>
                <c:pt idx="3">
                  <c:v>3650029</c:v>
                </c:pt>
                <c:pt idx="4">
                  <c:v>2080632</c:v>
                </c:pt>
                <c:pt idx="5">
                  <c:v>925639</c:v>
                </c:pt>
                <c:pt idx="6">
                  <c:v>938829</c:v>
                </c:pt>
                <c:pt idx="7">
                  <c:v>853328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Sheet1!$A$51</c:f>
              <c:strCache>
                <c:ptCount val="1"/>
                <c:pt idx="0">
                  <c:v>Stoker (32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Sheet1!$B$51:$I$51</c:f>
              <c:numCache>
                <c:formatCode>_(* #,##0.00_);_(* \(#,##0.00\);_(* "-"??_);_(@_)</c:formatCode>
                <c:ptCount val="8"/>
                <c:pt idx="0">
                  <c:v>3423912</c:v>
                </c:pt>
                <c:pt idx="1">
                  <c:v>4892439</c:v>
                </c:pt>
                <c:pt idx="2">
                  <c:v>2120942</c:v>
                </c:pt>
                <c:pt idx="3">
                  <c:v>993390</c:v>
                </c:pt>
                <c:pt idx="4">
                  <c:v>944501</c:v>
                </c:pt>
                <c:pt idx="5">
                  <c:v>908252</c:v>
                </c:pt>
                <c:pt idx="6">
                  <c:v>1117386</c:v>
                </c:pt>
                <c:pt idx="7">
                  <c:v>1358509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48992"/>
        <c:axId val="93350912"/>
      </c:lineChart>
      <c:catAx>
        <c:axId val="9334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350912"/>
        <c:crosses val="autoZero"/>
        <c:auto val="1"/>
        <c:lblAlgn val="ctr"/>
        <c:lblOffset val="100"/>
        <c:noMultiLvlLbl val="0"/>
      </c:catAx>
      <c:valAx>
        <c:axId val="9335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93348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Cube;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Sheet1!$A$35</c:f>
              <c:strCache>
                <c:ptCount val="1"/>
                <c:pt idx="0">
                  <c:v>Cube (16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Sheet1!$B$35:$I$35</c:f>
              <c:numCache>
                <c:formatCode>_(* #,##0.00_);_(* \(#,##0.00\);_(* "-"??_);_(@_)</c:formatCode>
                <c:ptCount val="8"/>
                <c:pt idx="0">
                  <c:v>4440919</c:v>
                </c:pt>
                <c:pt idx="1">
                  <c:v>6468343</c:v>
                </c:pt>
                <c:pt idx="2">
                  <c:v>8753104</c:v>
                </c:pt>
                <c:pt idx="3">
                  <c:v>4304106</c:v>
                </c:pt>
                <c:pt idx="4">
                  <c:v>5333743</c:v>
                </c:pt>
                <c:pt idx="5">
                  <c:v>4988117</c:v>
                </c:pt>
                <c:pt idx="6">
                  <c:v>3261383</c:v>
                </c:pt>
                <c:pt idx="7">
                  <c:v>3380024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Sheet1!$A$53</c:f>
              <c:strCache>
                <c:ptCount val="1"/>
                <c:pt idx="0">
                  <c:v>Cube (16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3673598</c:v>
                </c:pt>
                <c:pt idx="1">
                  <c:v>4823696</c:v>
                </c:pt>
                <c:pt idx="2">
                  <c:v>9556683</c:v>
                </c:pt>
                <c:pt idx="3">
                  <c:v>12071043</c:v>
                </c:pt>
                <c:pt idx="4">
                  <c:v>12213626</c:v>
                </c:pt>
                <c:pt idx="5">
                  <c:v>12984050</c:v>
                </c:pt>
                <c:pt idx="6">
                  <c:v>3656617</c:v>
                </c:pt>
                <c:pt idx="7">
                  <c:v>4745926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76928"/>
        <c:axId val="92478848"/>
      </c:lineChart>
      <c:catAx>
        <c:axId val="92476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478848"/>
        <c:crosses val="autoZero"/>
        <c:auto val="1"/>
        <c:lblAlgn val="ctr"/>
        <c:lblOffset val="100"/>
        <c:noMultiLvlLbl val="0"/>
      </c:catAx>
      <c:valAx>
        <c:axId val="92478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92476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7A16-14FD-4EB5-B1E6-1AFC570F7645}" type="datetimeFigureOut">
              <a:rPr lang="en-IE" smtClean="0"/>
              <a:t>02/04/2014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02D5-AFB6-45A7-9C98-D628785C3F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65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0CD9-5D16-4ACF-BEBF-7066784FD23F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1CB-20B3-40D1-9280-71D244A83D8E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C836-D170-47AB-BC1C-A40B02EA525C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9DDC-7AE9-4FE4-BA33-76B64857618B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09E5-2AB2-44B0-842B-FFC1C21D7168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76C-5CC4-4148-84B3-29C608D1B1A3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A748-9D51-4EBA-A2BB-364788F562A6}" type="datetime1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AC3-0503-4A47-B753-104DE3F81EB2}" type="datetime1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CA2-BD65-4679-B58B-40912BF64724}" type="datetime1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409-E6EB-4850-B52B-DEFD041F2A9E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745-EB1A-421D-92BA-3BAC39737967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3A36-D0E0-4555-9432-9FA894708CFE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Ring Buffer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get to grips with the C++11 library</a:t>
            </a:r>
          </a:p>
          <a:p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MPMC Locked</a:t>
            </a:r>
          </a:p>
          <a:p>
            <a:pPr lvl="1"/>
            <a:r>
              <a:rPr lang="en-IE" dirty="0" smtClean="0"/>
              <a:t>SPSC Lockless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Linked 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MPMC Singly </a:t>
            </a:r>
            <a:r>
              <a:rPr lang="en-IE" dirty="0"/>
              <a:t>L</a:t>
            </a:r>
            <a:r>
              <a:rPr lang="en-IE" dirty="0" smtClean="0"/>
              <a:t>inked List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Doubly Linked Buffer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Singly Linked Buffer – Locked/Lockless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3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37558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7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447800" y="2552700"/>
            <a:ext cx="458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39430" y="2552700"/>
            <a:ext cx="608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581400" y="2552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552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30480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  <a:endCxn id="4" idx="2"/>
          </p:cNvCxnSpPr>
          <p:nvPr/>
        </p:nvCxnSpPr>
        <p:spPr>
          <a:xfrm flipV="1">
            <a:off x="914400" y="2743200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8200" y="4713072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" y="4724400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3314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3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50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22" idx="0"/>
            <a:endCxn id="26" idx="2"/>
          </p:cNvCxnSpPr>
          <p:nvPr/>
        </p:nvCxnSpPr>
        <p:spPr>
          <a:xfrm flipV="1">
            <a:off x="933450" y="4495800"/>
            <a:ext cx="1714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5" idx="1"/>
          </p:cNvCxnSpPr>
          <p:nvPr/>
        </p:nvCxnSpPr>
        <p:spPr>
          <a:xfrm>
            <a:off x="1371600" y="4305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2439430" y="4305300"/>
            <a:ext cx="53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3" idx="1"/>
          </p:cNvCxnSpPr>
          <p:nvPr/>
        </p:nvCxnSpPr>
        <p:spPr>
          <a:xfrm>
            <a:off x="3505200" y="43053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</p:cNvCxnSpPr>
          <p:nvPr/>
        </p:nvCxnSpPr>
        <p:spPr>
          <a:xfrm flipH="1" flipV="1">
            <a:off x="4381500" y="4495800"/>
            <a:ext cx="533400" cy="2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</p:cNvCxnSpPr>
          <p:nvPr/>
        </p:nvCxnSpPr>
        <p:spPr>
          <a:xfrm>
            <a:off x="4596714" y="4305300"/>
            <a:ext cx="432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05200" y="44958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38400" y="449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295400" y="4495800"/>
            <a:ext cx="61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14900" y="6377116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700" y="6400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71800" y="579223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50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2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>
            <a:stCxn id="51" idx="3"/>
            <a:endCxn id="50" idx="1"/>
          </p:cNvCxnSpPr>
          <p:nvPr/>
        </p:nvCxnSpPr>
        <p:spPr>
          <a:xfrm>
            <a:off x="13716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9" idx="1"/>
          </p:cNvCxnSpPr>
          <p:nvPr/>
        </p:nvCxnSpPr>
        <p:spPr>
          <a:xfrm>
            <a:off x="2438400" y="5981700"/>
            <a:ext cx="5334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8" idx="1"/>
          </p:cNvCxnSpPr>
          <p:nvPr/>
        </p:nvCxnSpPr>
        <p:spPr>
          <a:xfrm flipV="1">
            <a:off x="3505200" y="5981700"/>
            <a:ext cx="6096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482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0"/>
          </p:cNvCxnSpPr>
          <p:nvPr/>
        </p:nvCxnSpPr>
        <p:spPr>
          <a:xfrm flipV="1">
            <a:off x="533400" y="5982730"/>
            <a:ext cx="266700" cy="4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1"/>
            <a:endCxn id="48" idx="2"/>
          </p:cNvCxnSpPr>
          <p:nvPr/>
        </p:nvCxnSpPr>
        <p:spPr>
          <a:xfrm flipH="1" flipV="1">
            <a:off x="4381500" y="6172200"/>
            <a:ext cx="533400" cy="39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Hash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Closed Addressing</a:t>
            </a:r>
          </a:p>
          <a:p>
            <a:pPr lvl="1"/>
            <a:r>
              <a:rPr lang="en-IE" dirty="0" smtClean="0"/>
              <a:t>Collisions are added onto a linked list</a:t>
            </a:r>
          </a:p>
          <a:p>
            <a:r>
              <a:rPr lang="en-IE" dirty="0" smtClean="0"/>
              <a:t>Functionality</a:t>
            </a:r>
          </a:p>
          <a:p>
            <a:pPr lvl="1"/>
            <a:r>
              <a:rPr lang="en-IE" dirty="0" smtClean="0"/>
              <a:t>Contains</a:t>
            </a:r>
          </a:p>
          <a:p>
            <a:pPr lvl="1"/>
            <a:r>
              <a:rPr lang="en-IE" dirty="0" smtClean="0"/>
              <a:t>Add</a:t>
            </a:r>
          </a:p>
          <a:p>
            <a:pPr lvl="1"/>
            <a:r>
              <a:rPr lang="en-IE" dirty="0" smtClean="0"/>
              <a:t>Remove</a:t>
            </a:r>
          </a:p>
          <a:p>
            <a:pPr lvl="1"/>
            <a:r>
              <a:rPr lang="en-IE" dirty="0" smtClean="0"/>
              <a:t>Resize</a:t>
            </a:r>
            <a:endParaRPr lang="en-IE" dirty="0" smtClean="0"/>
          </a:p>
          <a:p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MPMC Globally Locked Hash Table </a:t>
            </a:r>
          </a:p>
          <a:p>
            <a:pPr lvl="1"/>
            <a:r>
              <a:rPr lang="en-IE" dirty="0" smtClean="0"/>
              <a:t>MPMC Lock Per List </a:t>
            </a:r>
          </a:p>
          <a:p>
            <a:pPr lvl="1"/>
            <a:r>
              <a:rPr lang="en-IE" dirty="0" smtClean="0"/>
              <a:t>MPMC Lockless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E" sz="3200" dirty="0" smtClean="0"/>
              <a:t>My </a:t>
            </a:r>
            <a:r>
              <a:rPr lang="en-IE" sz="3200" dirty="0"/>
              <a:t>Local Machine </a:t>
            </a:r>
            <a:r>
              <a:rPr lang="en-IE" sz="3200" dirty="0" smtClean="0"/>
              <a:t>(Sandy Bridge 32nm, </a:t>
            </a:r>
            <a:r>
              <a:rPr lang="en-IE" sz="3200" dirty="0"/>
              <a:t>4 Cores @ 3.30GHz)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3200" dirty="0"/>
              <a:t>Stoker </a:t>
            </a:r>
            <a:r>
              <a:rPr lang="en-IE" sz="3200" dirty="0" smtClean="0"/>
              <a:t>(Ivy Bridge EX 22nm, </a:t>
            </a:r>
            <a:r>
              <a:rPr lang="en-IE" sz="3200" dirty="0"/>
              <a:t>32 Cores @ 2.00GHz)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3200" dirty="0"/>
              <a:t>Cube </a:t>
            </a:r>
            <a:r>
              <a:rPr lang="en-IE" sz="3200" dirty="0" smtClean="0"/>
              <a:t>(</a:t>
            </a:r>
            <a:r>
              <a:rPr lang="en-IE" sz="3200" dirty="0" err="1" smtClean="0"/>
              <a:t>Gainestown</a:t>
            </a:r>
            <a:r>
              <a:rPr lang="en-IE" sz="3200" dirty="0" smtClean="0"/>
              <a:t> 45nm, </a:t>
            </a:r>
            <a:r>
              <a:rPr lang="en-IE" sz="3200" dirty="0"/>
              <a:t>16 Cores @ 2.27 GHz)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Compared Data Structure Variations</a:t>
            </a:r>
          </a:p>
          <a:p>
            <a:pPr lvl="1"/>
            <a:r>
              <a:rPr lang="en-IE" dirty="0" smtClean="0"/>
              <a:t>Thread Count 1-128</a:t>
            </a:r>
          </a:p>
          <a:p>
            <a:pPr lvl="1"/>
            <a:r>
              <a:rPr lang="en-IE" dirty="0" smtClean="0"/>
              <a:t>Varied list, buffer and table sizes</a:t>
            </a:r>
          </a:p>
          <a:p>
            <a:pPr lvl="1"/>
            <a:r>
              <a:rPr lang="en-IE" dirty="0" smtClean="0"/>
              <a:t>Locked vs Lockless</a:t>
            </a:r>
          </a:p>
          <a:p>
            <a:r>
              <a:rPr lang="en-IE" dirty="0" smtClean="0"/>
              <a:t>Used Hardware Performance Counters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pecial registers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erformance analysis</a:t>
            </a:r>
          </a:p>
          <a:p>
            <a:pPr lvl="1"/>
            <a:r>
              <a:rPr lang="en-IE" dirty="0" smtClean="0"/>
              <a:t>Record cache misses, </a:t>
            </a:r>
            <a:r>
              <a:rPr lang="en-IE" dirty="0" err="1" smtClean="0"/>
              <a:t>cpu</a:t>
            </a:r>
            <a:r>
              <a:rPr lang="en-IE" dirty="0" smtClean="0"/>
              <a:t> cycles etc…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052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73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9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Concurrent Data Structure</a:t>
            </a:r>
          </a:p>
          <a:p>
            <a:pPr lvl="1"/>
            <a:r>
              <a:rPr lang="en-IE" dirty="0" smtClean="0"/>
              <a:t>Designed for access by multiple </a:t>
            </a:r>
            <a:r>
              <a:rPr lang="en-IE" dirty="0" smtClean="0"/>
              <a:t>threads</a:t>
            </a:r>
          </a:p>
          <a:p>
            <a:pPr lvl="1"/>
            <a:r>
              <a:rPr lang="en-IE" dirty="0" smtClean="0"/>
              <a:t>Potential to be highly scalable</a:t>
            </a:r>
            <a:endParaRPr lang="en-IE" dirty="0" smtClean="0"/>
          </a:p>
          <a:p>
            <a:r>
              <a:rPr lang="en-IE" dirty="0" smtClean="0"/>
              <a:t>Plenty of work done on how to implement concurrent data structures</a:t>
            </a:r>
          </a:p>
          <a:p>
            <a:r>
              <a:rPr lang="en-IE" dirty="0" smtClean="0"/>
              <a:t>Not much data on comparing the different types of concurrent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864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Sample of Hardware Performance Counter Data from previous slide (Cube):</a:t>
            </a:r>
          </a:p>
          <a:p>
            <a:pPr marL="0" indent="0">
              <a:buNone/>
            </a:pPr>
            <a:endParaRPr lang="en-IE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32357"/>
              </p:ext>
            </p:extLst>
          </p:nvPr>
        </p:nvGraphicFramePr>
        <p:xfrm>
          <a:off x="838200" y="28194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Cube 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Cube Locked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Stalled</a:t>
                      </a:r>
                      <a:r>
                        <a:rPr lang="en-IE" baseline="0" dirty="0" smtClean="0"/>
                        <a:t> Front End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8,603,339,371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28,157,586,014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Stalled Back End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4,290,118,281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19,235,301,044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CPU</a:t>
                      </a:r>
                      <a:r>
                        <a:rPr lang="en-IE" baseline="0" dirty="0" smtClean="0"/>
                        <a:t>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16,644,060,219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37,007,949,115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7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Lockless algorithms</a:t>
            </a:r>
          </a:p>
          <a:p>
            <a:pPr lvl="1"/>
            <a:r>
              <a:rPr lang="en-IE" dirty="0" smtClean="0"/>
              <a:t>More Difficult to Design &amp; Implement</a:t>
            </a:r>
          </a:p>
          <a:p>
            <a:pPr lvl="1"/>
            <a:r>
              <a:rPr lang="en-IE" smtClean="0"/>
              <a:t>Generally provide </a:t>
            </a:r>
            <a:r>
              <a:rPr lang="en-IE" dirty="0" smtClean="0"/>
              <a:t>a performance boost when compared to locked algorithms</a:t>
            </a:r>
          </a:p>
          <a:p>
            <a:pPr lvl="1"/>
            <a:r>
              <a:rPr lang="en-IE" dirty="0" smtClean="0"/>
              <a:t>There are always exceptions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I learned?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Locked variations proved to be mostly slower than lockless varieties</a:t>
            </a:r>
          </a:p>
          <a:p>
            <a:pPr lvl="1"/>
            <a:r>
              <a:rPr lang="en-IE" dirty="0" smtClean="0"/>
              <a:t>Exceptions came in the form of the TAS and TTAS locks running on the Local Machine</a:t>
            </a:r>
          </a:p>
          <a:p>
            <a:pPr lvl="1"/>
            <a:r>
              <a:rPr lang="en-IE" dirty="0" smtClean="0"/>
              <a:t>Stoker proved to be the fastest of the three machines with the lockless algorithm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Linked </a:t>
            </a:r>
            <a:r>
              <a:rPr lang="en-IE" dirty="0" smtClean="0"/>
              <a:t>List</a:t>
            </a:r>
          </a:p>
          <a:p>
            <a:pPr lvl="1"/>
            <a:r>
              <a:rPr lang="en-IE" dirty="0" smtClean="0"/>
              <a:t>Local </a:t>
            </a:r>
            <a:r>
              <a:rPr lang="en-IE" dirty="0" smtClean="0"/>
              <a:t>Machine performed well </a:t>
            </a:r>
            <a:r>
              <a:rPr lang="en-IE" dirty="0" err="1" smtClean="0"/>
              <a:t>locklessly</a:t>
            </a:r>
            <a:r>
              <a:rPr lang="en-IE" dirty="0" smtClean="0"/>
              <a:t>, outperforming the other two machines</a:t>
            </a:r>
            <a:endParaRPr lang="en-IE" dirty="0"/>
          </a:p>
          <a:p>
            <a:pPr lvl="1"/>
            <a:r>
              <a:rPr lang="en-IE" dirty="0" smtClean="0"/>
              <a:t>Local Machine outperformed </a:t>
            </a:r>
            <a:r>
              <a:rPr lang="en-IE" dirty="0" smtClean="0"/>
              <a:t>every </a:t>
            </a:r>
            <a:r>
              <a:rPr lang="en-IE" dirty="0" smtClean="0"/>
              <a:t>lock on all 3 variations with the lockless variation</a:t>
            </a:r>
          </a:p>
          <a:p>
            <a:pPr lvl="1"/>
            <a:r>
              <a:rPr lang="en-IE" dirty="0" smtClean="0"/>
              <a:t>Gained the largest performance boost by using a lockless algorithm out of the three data structures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Hash Table</a:t>
            </a:r>
          </a:p>
          <a:p>
            <a:pPr lvl="1"/>
            <a:r>
              <a:rPr lang="en-IE" dirty="0" smtClean="0"/>
              <a:t>Globally Locked and Lock per Bucket performed relatively equally</a:t>
            </a:r>
          </a:p>
          <a:p>
            <a:pPr lvl="1"/>
            <a:r>
              <a:rPr lang="en-IE" dirty="0" err="1" smtClean="0"/>
              <a:t>TestAndSet</a:t>
            </a:r>
            <a:r>
              <a:rPr lang="en-IE" dirty="0" smtClean="0"/>
              <a:t> lock seems to be well suited to my implementation with consistently good performance across variations</a:t>
            </a:r>
          </a:p>
          <a:p>
            <a:pPr lvl="1"/>
            <a:r>
              <a:rPr lang="en-IE" dirty="0" smtClean="0"/>
              <a:t>Surprisingly, b</a:t>
            </a:r>
            <a:r>
              <a:rPr lang="en-IE" dirty="0" smtClean="0"/>
              <a:t>oth locked variations outperformed the lockless variant by </a:t>
            </a:r>
            <a:r>
              <a:rPr lang="en-IE" smtClean="0"/>
              <a:t>a sizeable margin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Either complete fully or not at all</a:t>
            </a:r>
          </a:p>
          <a:p>
            <a:r>
              <a:rPr lang="en-IE" dirty="0" smtClean="0"/>
              <a:t>Are used to implement locked and lockless algorithms</a:t>
            </a:r>
          </a:p>
          <a:p>
            <a:r>
              <a:rPr lang="en-IE" dirty="0" smtClean="0"/>
              <a:t>Example: compare-and-swap instruction</a:t>
            </a:r>
          </a:p>
          <a:p>
            <a:pPr marL="0" indent="0">
              <a:buNone/>
            </a:pPr>
            <a:r>
              <a:rPr lang="en-IE" dirty="0" smtClean="0"/>
              <a:t>	If(*lock == 0)</a:t>
            </a:r>
          </a:p>
          <a:p>
            <a:pPr marL="0" indent="0">
              <a:buNone/>
            </a:pPr>
            <a:r>
              <a:rPr lang="en-IE" dirty="0" smtClean="0"/>
              <a:t>	{</a:t>
            </a:r>
          </a:p>
          <a:p>
            <a:pPr marL="0" indent="0">
              <a:buNone/>
            </a:pPr>
            <a:r>
              <a:rPr lang="en-IE" dirty="0" smtClean="0"/>
              <a:t>		*lock = 1;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Can use compare-and-swap to atomically add a node to the head of a linked list: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800" y="3836773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8932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5914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313964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9214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3022" y="3836773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1911" y="314376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684" y="5743832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2514" y="337339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6086" y="3334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7" idx="3"/>
            <a:endCxn id="36" idx="1"/>
          </p:cNvCxnSpPr>
          <p:nvPr/>
        </p:nvCxnSpPr>
        <p:spPr>
          <a:xfrm flipV="1">
            <a:off x="5257800" y="5181600"/>
            <a:ext cx="533400" cy="1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7" idx="2"/>
          </p:cNvCxnSpPr>
          <p:nvPr/>
        </p:nvCxnSpPr>
        <p:spPr>
          <a:xfrm flipV="1">
            <a:off x="647700" y="3555658"/>
            <a:ext cx="533400" cy="28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3251" y="331881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91400" y="3304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86000" y="689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  <a:endCxn id="9" idx="2"/>
          </p:cNvCxnSpPr>
          <p:nvPr/>
        </p:nvCxnSpPr>
        <p:spPr>
          <a:xfrm flipV="1">
            <a:off x="1128584" y="5372100"/>
            <a:ext cx="877330" cy="37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521558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528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1471484" y="5181600"/>
            <a:ext cx="26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05400" y="5819002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912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24400" y="500757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4" idx="0"/>
            <a:endCxn id="37" idx="2"/>
          </p:cNvCxnSpPr>
          <p:nvPr/>
        </p:nvCxnSpPr>
        <p:spPr>
          <a:xfrm flipH="1" flipV="1">
            <a:off x="4991100" y="5388576"/>
            <a:ext cx="457200" cy="43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1" idx="2"/>
          </p:cNvCxnSpPr>
          <p:nvPr/>
        </p:nvCxnSpPr>
        <p:spPr>
          <a:xfrm flipV="1">
            <a:off x="5365922" y="3524766"/>
            <a:ext cx="612689" cy="31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35" idx="1"/>
          </p:cNvCxnSpPr>
          <p:nvPr/>
        </p:nvCxnSpPr>
        <p:spPr>
          <a:xfrm>
            <a:off x="63246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</p:cNvCxnSpPr>
          <p:nvPr/>
        </p:nvCxnSpPr>
        <p:spPr>
          <a:xfrm>
            <a:off x="73914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Compare-and-swap can be used </a:t>
            </a:r>
            <a:r>
              <a:rPr lang="en-IE" dirty="0" err="1" smtClean="0"/>
              <a:t>locklessly</a:t>
            </a:r>
            <a:r>
              <a:rPr lang="en-IE" dirty="0" smtClean="0"/>
              <a:t> as follows:</a:t>
            </a:r>
          </a:p>
          <a:p>
            <a:pPr marL="0" indent="0">
              <a:buNone/>
            </a:pPr>
            <a:r>
              <a:rPr lang="en-IE" sz="1900" dirty="0"/>
              <a:t>if(</a:t>
            </a:r>
            <a:r>
              <a:rPr lang="en-IE" sz="1900" dirty="0" err="1"/>
              <a:t>std</a:t>
            </a:r>
            <a:r>
              <a:rPr lang="en-IE" sz="1900" dirty="0"/>
              <a:t>::</a:t>
            </a:r>
            <a:r>
              <a:rPr lang="en-IE" sz="1900" dirty="0" err="1" smtClean="0"/>
              <a:t>atomic_compare_exchange_strong</a:t>
            </a:r>
            <a:r>
              <a:rPr lang="en-IE" sz="1900" dirty="0" smtClean="0"/>
              <a:t>(Atomic </a:t>
            </a:r>
            <a:r>
              <a:rPr lang="en-IE" sz="1900" dirty="0" smtClean="0"/>
              <a:t>*</a:t>
            </a:r>
            <a:r>
              <a:rPr lang="en-IE" sz="1900" dirty="0" err="1" smtClean="0"/>
              <a:t>Obj</a:t>
            </a:r>
            <a:r>
              <a:rPr lang="en-IE" sz="1900" dirty="0" smtClean="0"/>
              <a:t>, *Expected, Desired))</a:t>
            </a:r>
            <a:endParaRPr lang="en-IE" sz="1900" dirty="0"/>
          </a:p>
          <a:p>
            <a:pPr marL="0" indent="0">
              <a:buNone/>
            </a:pPr>
            <a:r>
              <a:rPr lang="en-IE" sz="1900" dirty="0" smtClean="0"/>
              <a:t>{</a:t>
            </a:r>
            <a:endParaRPr lang="en-IE" sz="1900" dirty="0"/>
          </a:p>
          <a:p>
            <a:pPr marL="0" indent="0">
              <a:buNone/>
            </a:pPr>
            <a:r>
              <a:rPr lang="en-IE" sz="1900" dirty="0"/>
              <a:t>	</a:t>
            </a:r>
            <a:r>
              <a:rPr lang="en-IE" sz="1900" dirty="0" smtClean="0"/>
              <a:t>//Value of </a:t>
            </a:r>
            <a:r>
              <a:rPr lang="en-IE" sz="1900" dirty="0" err="1" smtClean="0"/>
              <a:t>Obj</a:t>
            </a:r>
            <a:r>
              <a:rPr lang="en-IE" sz="1900" dirty="0" smtClean="0"/>
              <a:t> was equal to Expected, now equal to Desired</a:t>
            </a:r>
            <a:endParaRPr lang="en-IE" sz="1900" dirty="0"/>
          </a:p>
          <a:p>
            <a:pPr marL="0" indent="0">
              <a:buNone/>
            </a:pPr>
            <a:r>
              <a:rPr lang="en-IE" sz="1900" dirty="0" smtClean="0"/>
              <a:t>}</a:t>
            </a:r>
            <a:endParaRPr lang="en-IE" sz="1900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Similarly we can use compare-and-swap to implement a lock which will allow us to do the same thing:</a:t>
            </a:r>
          </a:p>
          <a:p>
            <a:pPr marL="0" indent="0">
              <a:buNone/>
            </a:pPr>
            <a:r>
              <a:rPr lang="en-IE" sz="1700" dirty="0" smtClean="0"/>
              <a:t>while(true){                        	</a:t>
            </a:r>
          </a:p>
          <a:p>
            <a:pPr marL="0" indent="0">
              <a:buNone/>
            </a:pPr>
            <a:r>
              <a:rPr lang="en-IE" sz="1700" dirty="0"/>
              <a:t>	</a:t>
            </a:r>
            <a:r>
              <a:rPr lang="en-IE" sz="1700" dirty="0" smtClean="0"/>
              <a:t>if(</a:t>
            </a:r>
            <a:r>
              <a:rPr lang="en-IE" sz="1700" dirty="0" err="1" smtClean="0"/>
              <a:t>std</a:t>
            </a:r>
            <a:r>
              <a:rPr lang="en-IE" sz="1700" dirty="0" smtClean="0"/>
              <a:t>::</a:t>
            </a:r>
            <a:r>
              <a:rPr lang="en-IE" sz="1700" dirty="0" err="1" smtClean="0"/>
              <a:t>atomic_compare_exchange_weak</a:t>
            </a:r>
            <a:r>
              <a:rPr lang="en-IE" sz="1700" dirty="0" smtClean="0"/>
              <a:t>(Atomic * </a:t>
            </a:r>
            <a:r>
              <a:rPr lang="en-IE" sz="1700" dirty="0" err="1" smtClean="0"/>
              <a:t>Obj</a:t>
            </a:r>
            <a:r>
              <a:rPr lang="en-IE" sz="1700" dirty="0" smtClean="0"/>
              <a:t>, 0</a:t>
            </a:r>
            <a:r>
              <a:rPr lang="en-IE" sz="1700" dirty="0" smtClean="0"/>
              <a:t>, 1))</a:t>
            </a:r>
            <a:r>
              <a:rPr lang="en-IE" sz="1700" dirty="0"/>
              <a:t>break</a:t>
            </a:r>
            <a:r>
              <a:rPr lang="en-IE" sz="1700" dirty="0" smtClean="0"/>
              <a:t>;//Try and acquire lock</a:t>
            </a:r>
            <a:endParaRPr lang="en-IE" sz="1700" dirty="0"/>
          </a:p>
          <a:p>
            <a:pPr marL="0" indent="0">
              <a:buNone/>
            </a:pPr>
            <a:r>
              <a:rPr lang="en-IE" sz="1700" dirty="0" smtClean="0"/>
              <a:t>	_</a:t>
            </a:r>
            <a:r>
              <a:rPr lang="en-IE" sz="1700" dirty="0" err="1"/>
              <a:t>mm_pause</a:t>
            </a:r>
            <a:r>
              <a:rPr lang="en-IE" sz="1700" dirty="0"/>
              <a:t>();</a:t>
            </a:r>
          </a:p>
          <a:p>
            <a:pPr marL="0" indent="0">
              <a:buNone/>
            </a:pPr>
            <a:r>
              <a:rPr lang="en-IE" sz="1700" dirty="0" smtClean="0"/>
              <a:t>}</a:t>
            </a:r>
          </a:p>
          <a:p>
            <a:pPr marL="0" indent="0">
              <a:buNone/>
            </a:pPr>
            <a:r>
              <a:rPr lang="en-IE" sz="1700" dirty="0" smtClean="0"/>
              <a:t>//Lock acquired, change value of head to new node</a:t>
            </a:r>
            <a:endParaRPr lang="en-IE" sz="1700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86000" y="689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Locking Algorithms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Locked</a:t>
            </a:r>
          </a:p>
          <a:p>
            <a:pPr lvl="1"/>
            <a:r>
              <a:rPr lang="en-IE" dirty="0" smtClean="0"/>
              <a:t>Uses mutexes and semaphores to acquire a lock</a:t>
            </a:r>
          </a:p>
          <a:p>
            <a:pPr lvl="1"/>
            <a:r>
              <a:rPr lang="en-IE" dirty="0"/>
              <a:t>B</a:t>
            </a:r>
            <a:r>
              <a:rPr lang="en-IE" dirty="0" smtClean="0"/>
              <a:t>locks threads that do not have the lock</a:t>
            </a:r>
          </a:p>
          <a:p>
            <a:r>
              <a:rPr lang="en-IE" dirty="0" smtClean="0"/>
              <a:t>Lock Free</a:t>
            </a:r>
          </a:p>
          <a:p>
            <a:pPr lvl="1"/>
            <a:r>
              <a:rPr lang="en-IE" dirty="0" smtClean="0"/>
              <a:t>Uses atomic instructions such as compare-and-swap</a:t>
            </a:r>
          </a:p>
          <a:p>
            <a:pPr lvl="1"/>
            <a:r>
              <a:rPr lang="en-IE" dirty="0" smtClean="0"/>
              <a:t>Guarantees system-wide throughput with the chance of starvation</a:t>
            </a:r>
          </a:p>
          <a:p>
            <a:r>
              <a:rPr lang="en-IE" dirty="0" smtClean="0"/>
              <a:t>Wait Free</a:t>
            </a:r>
          </a:p>
          <a:p>
            <a:pPr lvl="1"/>
            <a:r>
              <a:rPr lang="en-IE" dirty="0" smtClean="0"/>
              <a:t>Similar to lock free but is also starvation free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 of my references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“</a:t>
            </a:r>
            <a:r>
              <a:rPr lang="en-IE" dirty="0" smtClean="0"/>
              <a:t>The Art of Multiprocessor Programming”- Herlihy &amp; </a:t>
            </a:r>
            <a:r>
              <a:rPr lang="en-IE" dirty="0" err="1" smtClean="0"/>
              <a:t>Shavit</a:t>
            </a:r>
            <a:r>
              <a:rPr lang="en-IE" dirty="0" smtClean="0"/>
              <a:t> </a:t>
            </a:r>
            <a:r>
              <a:rPr lang="en-IE" dirty="0" smtClean="0"/>
              <a:t>– 2008</a:t>
            </a:r>
          </a:p>
          <a:p>
            <a:pPr lvl="1"/>
            <a:r>
              <a:rPr lang="en-IE" dirty="0" smtClean="0"/>
              <a:t>“Designing </a:t>
            </a:r>
            <a:r>
              <a:rPr lang="en-IE" dirty="0" smtClean="0"/>
              <a:t>Concurrent Data Structures” – </a:t>
            </a:r>
            <a:r>
              <a:rPr lang="en-IE" dirty="0" err="1" smtClean="0"/>
              <a:t>Moir</a:t>
            </a:r>
            <a:r>
              <a:rPr lang="en-IE" dirty="0" smtClean="0"/>
              <a:t> &amp; </a:t>
            </a:r>
            <a:r>
              <a:rPr lang="en-IE" dirty="0" err="1" smtClean="0"/>
              <a:t>Shavit</a:t>
            </a:r>
            <a:r>
              <a:rPr lang="en-IE" dirty="0" smtClean="0"/>
              <a:t> </a:t>
            </a:r>
            <a:r>
              <a:rPr lang="en-IE" dirty="0" smtClean="0"/>
              <a:t>– 2001</a:t>
            </a:r>
          </a:p>
          <a:p>
            <a:pPr lvl="1"/>
            <a:r>
              <a:rPr lang="en-IE" dirty="0" smtClean="0"/>
              <a:t>“Implementing </a:t>
            </a:r>
            <a:r>
              <a:rPr lang="en-IE" dirty="0" smtClean="0"/>
              <a:t>Concurrent Data Objects” – Herlihy – </a:t>
            </a:r>
            <a:r>
              <a:rPr lang="en-IE" dirty="0" smtClean="0"/>
              <a:t>1993</a:t>
            </a:r>
          </a:p>
          <a:p>
            <a:pPr lvl="1"/>
            <a:r>
              <a:rPr lang="en-IE" dirty="0" smtClean="0"/>
              <a:t>Locklessinc.com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Implemented 3 concurrent data structures</a:t>
            </a:r>
          </a:p>
          <a:p>
            <a:pPr lvl="1"/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Linked List</a:t>
            </a:r>
          </a:p>
          <a:p>
            <a:pPr lvl="1"/>
            <a:r>
              <a:rPr lang="en-IE" dirty="0" smtClean="0"/>
              <a:t>Hash Table</a:t>
            </a:r>
          </a:p>
          <a:p>
            <a:r>
              <a:rPr lang="en-IE" dirty="0" smtClean="0"/>
              <a:t>Implemented both locked and lockless variations</a:t>
            </a:r>
          </a:p>
          <a:p>
            <a:r>
              <a:rPr lang="en-IE" dirty="0"/>
              <a:t>C</a:t>
            </a:r>
            <a:r>
              <a:rPr lang="en-IE" dirty="0" smtClean="0"/>
              <a:t>ompared them on 3 different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Locked Variations</a:t>
            </a:r>
          </a:p>
          <a:p>
            <a:pPr lvl="1"/>
            <a:r>
              <a:rPr lang="en-IE" dirty="0" smtClean="0"/>
              <a:t>Mutex</a:t>
            </a:r>
          </a:p>
          <a:p>
            <a:pPr lvl="1"/>
            <a:r>
              <a:rPr lang="en-IE" dirty="0"/>
              <a:t>T</a:t>
            </a:r>
            <a:r>
              <a:rPr lang="en-IE" dirty="0" smtClean="0"/>
              <a:t>est-and-set</a:t>
            </a:r>
          </a:p>
          <a:p>
            <a:pPr lvl="1"/>
            <a:r>
              <a:rPr lang="en-IE" dirty="0" smtClean="0"/>
              <a:t>Ticket Lock</a:t>
            </a:r>
            <a:endParaRPr lang="en-IE" dirty="0" smtClean="0"/>
          </a:p>
          <a:p>
            <a:r>
              <a:rPr lang="en-IE" dirty="0" smtClean="0"/>
              <a:t>Lockless Variations</a:t>
            </a:r>
          </a:p>
          <a:p>
            <a:pPr lvl="1"/>
            <a:r>
              <a:rPr lang="en-IE" dirty="0" smtClean="0"/>
              <a:t>C++11 atomic library </a:t>
            </a:r>
            <a:r>
              <a:rPr lang="en-IE" dirty="0" smtClean="0"/>
              <a:t>operations</a:t>
            </a:r>
          </a:p>
          <a:p>
            <a:pPr lvl="2"/>
            <a:r>
              <a:rPr lang="en-IE" dirty="0" smtClean="0"/>
              <a:t>Atomic Compare-and-swap</a:t>
            </a:r>
          </a:p>
          <a:p>
            <a:pPr lvl="2"/>
            <a:r>
              <a:rPr lang="en-IE" dirty="0" smtClean="0"/>
              <a:t>Atomic Fetch-and-add</a:t>
            </a:r>
            <a:endParaRPr lang="en-IE" dirty="0" smtClean="0"/>
          </a:p>
          <a:p>
            <a:r>
              <a:rPr lang="en-IE" dirty="0" smtClean="0"/>
              <a:t>Multi Producer Multi Consumer (MPMC) </a:t>
            </a:r>
          </a:p>
          <a:p>
            <a:r>
              <a:rPr lang="en-IE" dirty="0" smtClean="0"/>
              <a:t>Single Producer Single Consumer (SPSC)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797</Words>
  <Application>Microsoft Office PowerPoint</Application>
  <PresentationFormat>On-screen Show (4:3)</PresentationFormat>
  <Paragraphs>221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 Experimental Comparison of Concurrent Data Structures</vt:lpstr>
      <vt:lpstr>What is the Problem?</vt:lpstr>
      <vt:lpstr>Atomic Instructions</vt:lpstr>
      <vt:lpstr>Atomic Instructions</vt:lpstr>
      <vt:lpstr>Atomic Instructions</vt:lpstr>
      <vt:lpstr>Locking Algorithms</vt:lpstr>
      <vt:lpstr>Background Work</vt:lpstr>
      <vt:lpstr>What I have Done</vt:lpstr>
      <vt:lpstr>Data Structure Implementation</vt:lpstr>
      <vt:lpstr>Ring Buffer</vt:lpstr>
      <vt:lpstr>Linked List</vt:lpstr>
      <vt:lpstr>Hash Table</vt:lpstr>
      <vt:lpstr>System Details</vt:lpstr>
      <vt:lpstr>Evaluation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What have I learned?</vt:lpstr>
      <vt:lpstr>What have I learned?</vt:lpstr>
      <vt:lpstr>What have I learned?</vt:lpstr>
      <vt:lpstr>What have I learned?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97</cp:revision>
  <dcterms:created xsi:type="dcterms:W3CDTF">2006-08-16T00:00:00Z</dcterms:created>
  <dcterms:modified xsi:type="dcterms:W3CDTF">2014-04-02T19:24:06Z</dcterms:modified>
</cp:coreProperties>
</file>