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A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List Buffer </a:t>
            </a:r>
            <a:r>
              <a:rPr lang="en-US" dirty="0"/>
              <a:t>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Sheet1!$A$51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2903255</c:v>
                </c:pt>
                <c:pt idx="1">
                  <c:v>2302230</c:v>
                </c:pt>
                <c:pt idx="2">
                  <c:v>1643140</c:v>
                </c:pt>
                <c:pt idx="3">
                  <c:v>1661205</c:v>
                </c:pt>
                <c:pt idx="4">
                  <c:v>1646202</c:v>
                </c:pt>
                <c:pt idx="5">
                  <c:v>1609534</c:v>
                </c:pt>
                <c:pt idx="6">
                  <c:v>1659569</c:v>
                </c:pt>
                <c:pt idx="7">
                  <c:v>2013186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Sheet1!$A$52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5705844</c:v>
                </c:pt>
                <c:pt idx="1">
                  <c:v>8696890</c:v>
                </c:pt>
                <c:pt idx="2">
                  <c:v>11042185</c:v>
                </c:pt>
                <c:pt idx="3">
                  <c:v>13860795</c:v>
                </c:pt>
                <c:pt idx="4">
                  <c:v>13008780</c:v>
                </c:pt>
                <c:pt idx="5">
                  <c:v>13963041</c:v>
                </c:pt>
                <c:pt idx="6">
                  <c:v>13891453</c:v>
                </c:pt>
                <c:pt idx="7">
                  <c:v>13866634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Sheet1!$A$53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3676761</c:v>
                </c:pt>
                <c:pt idx="1">
                  <c:v>6399825</c:v>
                </c:pt>
                <c:pt idx="2">
                  <c:v>4956513</c:v>
                </c:pt>
                <c:pt idx="3">
                  <c:v>5942809</c:v>
                </c:pt>
                <c:pt idx="4">
                  <c:v>5193797</c:v>
                </c:pt>
                <c:pt idx="5">
                  <c:v>6876868</c:v>
                </c:pt>
                <c:pt idx="6">
                  <c:v>5572043</c:v>
                </c:pt>
                <c:pt idx="7">
                  <c:v>7276298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Sheet1!$A$59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Sheet1!$B$59:$I$59</c:f>
              <c:numCache>
                <c:formatCode>_(* #,##0.00_);_(* \(#,##0.00\);_(* "-"??_);_(@_)</c:formatCode>
                <c:ptCount val="8"/>
                <c:pt idx="0">
                  <c:v>3085326</c:v>
                </c:pt>
                <c:pt idx="1">
                  <c:v>2294553</c:v>
                </c:pt>
                <c:pt idx="2">
                  <c:v>2313742</c:v>
                </c:pt>
                <c:pt idx="3">
                  <c:v>1593021</c:v>
                </c:pt>
                <c:pt idx="4">
                  <c:v>1621292</c:v>
                </c:pt>
                <c:pt idx="5">
                  <c:v>1607634</c:v>
                </c:pt>
                <c:pt idx="6">
                  <c:v>1651884</c:v>
                </c:pt>
                <c:pt idx="7">
                  <c:v>1696833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Sheet1!$A$60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Sheet1!$B$60:$I$60</c:f>
              <c:numCache>
                <c:formatCode>_(* #,##0.00_);_(* \(#,##0.00\);_(* "-"??_);_(@_)</c:formatCode>
                <c:ptCount val="8"/>
                <c:pt idx="0">
                  <c:v>5703600</c:v>
                </c:pt>
                <c:pt idx="1">
                  <c:v>8588528</c:v>
                </c:pt>
                <c:pt idx="2">
                  <c:v>11111591</c:v>
                </c:pt>
                <c:pt idx="3">
                  <c:v>13892636</c:v>
                </c:pt>
                <c:pt idx="4">
                  <c:v>13637538</c:v>
                </c:pt>
                <c:pt idx="5">
                  <c:v>12640811</c:v>
                </c:pt>
                <c:pt idx="6">
                  <c:v>13632672</c:v>
                </c:pt>
                <c:pt idx="7">
                  <c:v>13754293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Sheet1!$A$61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Sheet1!$B$61:$I$61</c:f>
              <c:numCache>
                <c:formatCode>_(* #,##0.00_);_(* \(#,##0.00\);_(* "-"??_);_(@_)</c:formatCode>
                <c:ptCount val="8"/>
                <c:pt idx="0">
                  <c:v>3695638</c:v>
                </c:pt>
                <c:pt idx="1">
                  <c:v>3662236</c:v>
                </c:pt>
                <c:pt idx="2">
                  <c:v>10397162</c:v>
                </c:pt>
                <c:pt idx="3">
                  <c:v>5022700</c:v>
                </c:pt>
                <c:pt idx="4">
                  <c:v>6268867</c:v>
                </c:pt>
                <c:pt idx="5">
                  <c:v>3888263</c:v>
                </c:pt>
                <c:pt idx="6">
                  <c:v>7292982</c:v>
                </c:pt>
                <c:pt idx="7">
                  <c:v>10656371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Sheet1!$A$67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Sheet1!$B$67:$I$67</c:f>
              <c:numCache>
                <c:formatCode>_(* #,##0.00_);_(* \(#,##0.00\);_(* "-"??_);_(@_)</c:formatCode>
                <c:ptCount val="8"/>
                <c:pt idx="0">
                  <c:v>3757737</c:v>
                </c:pt>
                <c:pt idx="1">
                  <c:v>2442497</c:v>
                </c:pt>
                <c:pt idx="2">
                  <c:v>2536779</c:v>
                </c:pt>
                <c:pt idx="3">
                  <c:v>1731615</c:v>
                </c:pt>
                <c:pt idx="4">
                  <c:v>1634806</c:v>
                </c:pt>
                <c:pt idx="5">
                  <c:v>1635979</c:v>
                </c:pt>
                <c:pt idx="6">
                  <c:v>1680443</c:v>
                </c:pt>
                <c:pt idx="7">
                  <c:v>1725530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Sheet1!$A$68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Sheet1!$B$68:$I$68</c:f>
              <c:numCache>
                <c:formatCode>_(* #,##0.00_);_(* \(#,##0.00\);_(* "-"??_);_(@_)</c:formatCode>
                <c:ptCount val="8"/>
                <c:pt idx="0">
                  <c:v>5720444</c:v>
                </c:pt>
                <c:pt idx="1">
                  <c:v>8759991</c:v>
                </c:pt>
                <c:pt idx="2">
                  <c:v>11213554</c:v>
                </c:pt>
                <c:pt idx="3">
                  <c:v>13756219</c:v>
                </c:pt>
                <c:pt idx="4">
                  <c:v>13462318</c:v>
                </c:pt>
                <c:pt idx="5">
                  <c:v>13664092</c:v>
                </c:pt>
                <c:pt idx="6">
                  <c:v>12967883</c:v>
                </c:pt>
                <c:pt idx="7">
                  <c:v>13421220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Sheet1!$A$69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Sheet1!$B$69:$I$69</c:f>
              <c:numCache>
                <c:formatCode>_(* #,##0.00_);_(* \(#,##0.00\);_(* "-"??_);_(@_)</c:formatCode>
                <c:ptCount val="8"/>
                <c:pt idx="0">
                  <c:v>3735679</c:v>
                </c:pt>
                <c:pt idx="1">
                  <c:v>4207470</c:v>
                </c:pt>
                <c:pt idx="2">
                  <c:v>5332245</c:v>
                </c:pt>
                <c:pt idx="3">
                  <c:v>3837889</c:v>
                </c:pt>
                <c:pt idx="4">
                  <c:v>4331372</c:v>
                </c:pt>
                <c:pt idx="5">
                  <c:v>4878603</c:v>
                </c:pt>
                <c:pt idx="6">
                  <c:v>6225616</c:v>
                </c:pt>
                <c:pt idx="7">
                  <c:v>6335318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86592"/>
        <c:axId val="89113344"/>
      </c:lineChart>
      <c:catAx>
        <c:axId val="89086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113344"/>
        <c:crosses val="autoZero"/>
        <c:auto val="1"/>
        <c:lblAlgn val="ctr"/>
        <c:lblOffset val="100"/>
        <c:noMultiLvlLbl val="0"/>
      </c:catAx>
      <c:valAx>
        <c:axId val="89113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9086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</a:t>
            </a:r>
            <a:r>
              <a:rPr lang="en-US" dirty="0"/>
              <a:t>List 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Sheet1!$A$100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Sheet1!$A$101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Sheet1!$A$102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Sheet1!$A$108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Sheet1!$A$109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Sheet1!$A$110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952192"/>
        <c:axId val="88974848"/>
      </c:lineChart>
      <c:catAx>
        <c:axId val="8895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974848"/>
        <c:crosses val="autoZero"/>
        <c:auto val="1"/>
        <c:lblAlgn val="ctr"/>
        <c:lblOffset val="100"/>
        <c:noMultiLvlLbl val="0"/>
      </c:catAx>
      <c:valAx>
        <c:axId val="8897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8952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</a:t>
            </a:r>
            <a:r>
              <a:rPr lang="en-US" dirty="0"/>
              <a:t>TAS &amp; TTAS</a:t>
            </a:r>
            <a:r>
              <a:rPr lang="en-US" baseline="0" dirty="0"/>
              <a:t> Lock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Sheet1!$A$15</c:f>
              <c:strCache>
                <c:ptCount val="1"/>
                <c:pt idx="0">
                  <c:v>32 Core Intel Xeon CPU E7-4820 @ 2.00GHz (A) TAS</c:v>
                </c:pt>
              </c:strCache>
            </c:strRef>
          </c:tx>
          <c:val>
            <c:numRef>
              <c:f>Sheet1!$B$15:$I$15</c:f>
              <c:numCache>
                <c:formatCode>_(* #,##0.00_);_(* \(#,##0.00\);_(* "-"??_);_(@_)</c:formatCode>
                <c:ptCount val="8"/>
                <c:pt idx="0">
                  <c:v>2693284</c:v>
                </c:pt>
                <c:pt idx="1">
                  <c:v>4090659</c:v>
                </c:pt>
                <c:pt idx="2">
                  <c:v>8003021</c:v>
                </c:pt>
                <c:pt idx="3">
                  <c:v>8213234</c:v>
                </c:pt>
                <c:pt idx="4">
                  <c:v>3974885</c:v>
                </c:pt>
                <c:pt idx="5">
                  <c:v>4104354</c:v>
                </c:pt>
                <c:pt idx="6">
                  <c:v>4128211</c:v>
                </c:pt>
                <c:pt idx="7">
                  <c:v>2854521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Sheet1!$A$16</c:f>
              <c:strCache>
                <c:ptCount val="1"/>
                <c:pt idx="0">
                  <c:v>32 Core Intel Xeon CPU E7-4820 @ 2.00GHz (A) TAS No Pause</c:v>
                </c:pt>
              </c:strCache>
            </c:strRef>
          </c:tx>
          <c:val>
            <c:numRef>
              <c:f>Sheet1!$B$16:$I$16</c:f>
              <c:numCache>
                <c:formatCode>_(* #,##0.00_);_(* \(#,##0.00\);_(* "-"??_);_(@_)</c:formatCode>
                <c:ptCount val="8"/>
                <c:pt idx="0">
                  <c:v>3376347</c:v>
                </c:pt>
                <c:pt idx="1">
                  <c:v>5828774</c:v>
                </c:pt>
                <c:pt idx="2">
                  <c:v>545138</c:v>
                </c:pt>
                <c:pt idx="3">
                  <c:v>243309</c:v>
                </c:pt>
                <c:pt idx="4">
                  <c:v>143229</c:v>
                </c:pt>
                <c:pt idx="5">
                  <c:v>74350</c:v>
                </c:pt>
                <c:pt idx="6">
                  <c:v>64753</c:v>
                </c:pt>
                <c:pt idx="7">
                  <c:v>35340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32 Core Intel Xeon CPU E7-4820 @ 2.00GHz (A) TTAS No Pause</c:v>
                </c:pt>
              </c:strCache>
            </c:strRef>
          </c:tx>
          <c:val>
            <c:numRef>
              <c:f>Sheet1!$B$17:$I$17</c:f>
              <c:numCache>
                <c:formatCode>_(* #,##0.00_);_(* \(#,##0.00\);_(* "-"??_);_(@_)</c:formatCode>
                <c:ptCount val="8"/>
                <c:pt idx="0">
                  <c:v>3572599</c:v>
                </c:pt>
                <c:pt idx="1">
                  <c:v>5475654</c:v>
                </c:pt>
                <c:pt idx="2">
                  <c:v>649864</c:v>
                </c:pt>
                <c:pt idx="3">
                  <c:v>609197</c:v>
                </c:pt>
                <c:pt idx="4">
                  <c:v>386728</c:v>
                </c:pt>
                <c:pt idx="5">
                  <c:v>386132</c:v>
                </c:pt>
                <c:pt idx="6">
                  <c:v>462506</c:v>
                </c:pt>
                <c:pt idx="7">
                  <c:v>435036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32 Core Intel Xeon CPU E7-4820 @ 2.00GHz (A) TTAS</c:v>
                </c:pt>
              </c:strCache>
            </c:strRef>
          </c:tx>
          <c:val>
            <c:numRef>
              <c:f>Sheet1!$B$18:$I$18</c:f>
              <c:numCache>
                <c:formatCode>_(* #,##0.00_);_(* \(#,##0.00\);_(* "-"??_);_(@_)</c:formatCode>
                <c:ptCount val="8"/>
                <c:pt idx="0">
                  <c:v>2671790</c:v>
                </c:pt>
                <c:pt idx="1">
                  <c:v>3235749</c:v>
                </c:pt>
                <c:pt idx="2">
                  <c:v>3212408</c:v>
                </c:pt>
                <c:pt idx="3">
                  <c:v>3113570</c:v>
                </c:pt>
                <c:pt idx="4">
                  <c:v>3255566</c:v>
                </c:pt>
                <c:pt idx="5">
                  <c:v>3245981</c:v>
                </c:pt>
                <c:pt idx="6">
                  <c:v>5981039</c:v>
                </c:pt>
                <c:pt idx="7">
                  <c:v>3266572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32 Core Intel Xeon CPU E7-4820 @ 2.00GHz (A) TTAS_RELAX</c:v>
                </c:pt>
              </c:strCache>
            </c:strRef>
          </c:tx>
          <c:val>
            <c:numRef>
              <c:f>Sheet1!$B$19:$I$19</c:f>
              <c:numCache>
                <c:formatCode>_(* #,##0.00_);_(* \(#,##0.00\);_(* "-"??_);_(@_)</c:formatCode>
                <c:ptCount val="8"/>
                <c:pt idx="0">
                  <c:v>2795023</c:v>
                </c:pt>
                <c:pt idx="1">
                  <c:v>2024175</c:v>
                </c:pt>
                <c:pt idx="2">
                  <c:v>277753</c:v>
                </c:pt>
                <c:pt idx="3">
                  <c:v>249662</c:v>
                </c:pt>
                <c:pt idx="4">
                  <c:v>218531</c:v>
                </c:pt>
                <c:pt idx="5">
                  <c:v>150643</c:v>
                </c:pt>
                <c:pt idx="6">
                  <c:v>354367</c:v>
                </c:pt>
                <c:pt idx="7">
                  <c:v>262502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Sheet1!$A$22</c:f>
              <c:strCache>
                <c:ptCount val="1"/>
                <c:pt idx="0">
                  <c:v>32 Core Intel Xeon CPU E7-4820 @ 2.00GHz (A) TAS_RELAX</c:v>
                </c:pt>
              </c:strCache>
            </c:strRef>
          </c:tx>
          <c:val>
            <c:numRef>
              <c:f>Sheet1!$B$22:$I$22</c:f>
              <c:numCache>
                <c:formatCode>_(* #,##0.00_);_(* \(#,##0.00\);_(* "-"??_);_(@_)</c:formatCode>
                <c:ptCount val="8"/>
                <c:pt idx="0">
                  <c:v>3787767</c:v>
                </c:pt>
                <c:pt idx="1">
                  <c:v>5576289</c:v>
                </c:pt>
                <c:pt idx="2">
                  <c:v>384809</c:v>
                </c:pt>
                <c:pt idx="3">
                  <c:v>262593</c:v>
                </c:pt>
                <c:pt idx="4">
                  <c:v>118683</c:v>
                </c:pt>
                <c:pt idx="5">
                  <c:v>60922</c:v>
                </c:pt>
                <c:pt idx="6">
                  <c:v>57235</c:v>
                </c:pt>
                <c:pt idx="7">
                  <c:v>33330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13248"/>
        <c:axId val="89019520"/>
      </c:lineChart>
      <c:catAx>
        <c:axId val="89013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019520"/>
        <c:crosses val="autoZero"/>
        <c:auto val="1"/>
        <c:lblAlgn val="ctr"/>
        <c:lblOffset val="100"/>
        <c:noMultiLvlLbl val="0"/>
      </c:catAx>
      <c:valAx>
        <c:axId val="89019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9013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All </a:t>
            </a:r>
            <a:r>
              <a:rPr lang="en-US" dirty="0"/>
              <a:t>CAS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Sheet1!$A$12</c:f>
              <c:strCache>
                <c:ptCount val="1"/>
                <c:pt idx="0">
                  <c:v>32 Core Intel Xeon CPU E7-4820 @ 2.00GHz (A) CAS lock</c:v>
                </c:pt>
              </c:strCache>
            </c:strRef>
          </c:tx>
          <c:val>
            <c:numRef>
              <c:f>Sheet1!$B$12:$I$12</c:f>
              <c:numCache>
                <c:formatCode>_(* #,##0.00_);_(* \(#,##0.00\);_(* "-"??_);_(@_)</c:formatCode>
                <c:ptCount val="8"/>
                <c:pt idx="0">
                  <c:v>2534484</c:v>
                </c:pt>
                <c:pt idx="1">
                  <c:v>3036616</c:v>
                </c:pt>
                <c:pt idx="2">
                  <c:v>3013501</c:v>
                </c:pt>
                <c:pt idx="3">
                  <c:v>5034945</c:v>
                </c:pt>
                <c:pt idx="4">
                  <c:v>3178399</c:v>
                </c:pt>
                <c:pt idx="5">
                  <c:v>3008498</c:v>
                </c:pt>
                <c:pt idx="6">
                  <c:v>2505219</c:v>
                </c:pt>
                <c:pt idx="7">
                  <c:v>2931459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Sheet1!$A$13</c:f>
              <c:strCache>
                <c:ptCount val="1"/>
                <c:pt idx="0">
                  <c:v>32 Core Intel Xeon CPU E7-4820 @ 2.00GHz (A) CAS lock No Delay</c:v>
                </c:pt>
              </c:strCache>
            </c:strRef>
          </c:tx>
          <c:val>
            <c:numRef>
              <c:f>Sheet1!$B$13:$I$13</c:f>
              <c:numCache>
                <c:formatCode>_(* #,##0.00_);_(* \(#,##0.00\);_(* "-"??_);_(@_)</c:formatCode>
                <c:ptCount val="8"/>
                <c:pt idx="0">
                  <c:v>3876267</c:v>
                </c:pt>
                <c:pt idx="1">
                  <c:v>5269426</c:v>
                </c:pt>
                <c:pt idx="2">
                  <c:v>5029597</c:v>
                </c:pt>
                <c:pt idx="3">
                  <c:v>4095378</c:v>
                </c:pt>
                <c:pt idx="4">
                  <c:v>744178</c:v>
                </c:pt>
                <c:pt idx="5">
                  <c:v>293748</c:v>
                </c:pt>
                <c:pt idx="6">
                  <c:v>321689</c:v>
                </c:pt>
                <c:pt idx="7">
                  <c:v>485116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32 Core Intel Xeon CPU E7-4820 @ 2.00GHz (A) CASLOCK_RELAX</c:v>
                </c:pt>
              </c:strCache>
            </c:strRef>
          </c:tx>
          <c:val>
            <c:numRef>
              <c:f>Sheet1!$B$20:$I$20</c:f>
              <c:numCache>
                <c:formatCode>_(* #,##0.00_);_(* \(#,##0.00\);_(* "-"??_);_(@_)</c:formatCode>
                <c:ptCount val="8"/>
                <c:pt idx="0">
                  <c:v>3719776</c:v>
                </c:pt>
                <c:pt idx="1">
                  <c:v>5286160</c:v>
                </c:pt>
                <c:pt idx="2">
                  <c:v>7088858</c:v>
                </c:pt>
                <c:pt idx="3">
                  <c:v>3104034</c:v>
                </c:pt>
                <c:pt idx="4">
                  <c:v>1207727</c:v>
                </c:pt>
                <c:pt idx="5">
                  <c:v>579905</c:v>
                </c:pt>
                <c:pt idx="6">
                  <c:v>503468</c:v>
                </c:pt>
                <c:pt idx="7">
                  <c:v>433447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62400"/>
        <c:axId val="89457792"/>
      </c:lineChart>
      <c:catAx>
        <c:axId val="8906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457792"/>
        <c:crosses val="autoZero"/>
        <c:auto val="1"/>
        <c:lblAlgn val="ctr"/>
        <c:lblOffset val="100"/>
        <c:noMultiLvlLbl val="0"/>
      </c:catAx>
      <c:valAx>
        <c:axId val="89457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9062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27/03/2014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002D5-AFB6-45A7-9C98-D628785C3F8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76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Never assume results</a:t>
            </a:r>
          </a:p>
          <a:p>
            <a:r>
              <a:rPr lang="en-IE" dirty="0" smtClean="0"/>
              <a:t>Lockless algorithms do not guarantee better speeds</a:t>
            </a:r>
          </a:p>
          <a:p>
            <a:r>
              <a:rPr lang="en-IE" dirty="0" smtClean="0"/>
              <a:t>The C++11 atomic library makes it easier to implement lockless algorithms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Plenty of work done on how to implement concurrent objects</a:t>
            </a:r>
          </a:p>
          <a:p>
            <a:r>
              <a:rPr lang="en-IE" dirty="0" smtClean="0"/>
              <a:t>Not much </a:t>
            </a:r>
            <a:r>
              <a:rPr lang="en-IE" smtClean="0"/>
              <a:t>data on comparing </a:t>
            </a:r>
            <a:r>
              <a:rPr lang="en-IE" dirty="0" smtClean="0"/>
              <a:t>the different types of concurrent data structure</a:t>
            </a:r>
          </a:p>
          <a:p>
            <a:r>
              <a:rPr lang="en-IE" dirty="0" smtClean="0"/>
              <a:t>Locked, Lock-free, Wait-free</a:t>
            </a:r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Potential for high scalability</a:t>
            </a:r>
          </a:p>
          <a:p>
            <a:r>
              <a:rPr lang="en-IE" dirty="0" smtClean="0"/>
              <a:t>Increased Speeds</a:t>
            </a:r>
          </a:p>
          <a:p>
            <a:r>
              <a:rPr lang="en-IE" dirty="0" smtClean="0"/>
              <a:t>Know when to apply different locking techniques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Others’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“The Art of Multiprocessor Programming”- Herlihy &amp; </a:t>
            </a:r>
            <a:r>
              <a:rPr lang="en-IE" dirty="0" err="1" smtClean="0"/>
              <a:t>Shavit</a:t>
            </a:r>
            <a:r>
              <a:rPr lang="en-IE" dirty="0" smtClean="0"/>
              <a:t> - 2008</a:t>
            </a:r>
          </a:p>
          <a:p>
            <a:r>
              <a:rPr lang="en-IE" dirty="0" smtClean="0"/>
              <a:t>“Designing Concurrent Data Structures”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- 2001</a:t>
            </a:r>
          </a:p>
          <a:p>
            <a:r>
              <a:rPr lang="en-IE" dirty="0" smtClean="0"/>
              <a:t>“Implementing Concurrent Data Objects” – Herlihy - 1993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Implemented 3 concurrent data structures</a:t>
            </a:r>
          </a:p>
          <a:p>
            <a:r>
              <a:rPr lang="en-IE" dirty="0" smtClean="0"/>
              <a:t>Implemented both locked and lock-free variations</a:t>
            </a:r>
          </a:p>
          <a:p>
            <a:r>
              <a:rPr lang="en-IE" dirty="0" smtClean="0"/>
              <a:t>Tested &amp; compared them on 3 different systems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Variations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MPMC Hash Table Closed Addressing</a:t>
            </a:r>
          </a:p>
          <a:p>
            <a:pPr lvl="1"/>
            <a:r>
              <a:rPr lang="en-IE" dirty="0" smtClean="0"/>
              <a:t>Locked Table</a:t>
            </a:r>
          </a:p>
          <a:p>
            <a:pPr lvl="1"/>
            <a:r>
              <a:rPr lang="en-IE" dirty="0" smtClean="0"/>
              <a:t>Lock per Bucket</a:t>
            </a:r>
          </a:p>
          <a:p>
            <a:pPr lvl="1"/>
            <a:r>
              <a:rPr lang="en-IE" dirty="0" smtClean="0"/>
              <a:t>Lockless</a:t>
            </a:r>
          </a:p>
          <a:p>
            <a:r>
              <a:rPr lang="en-IE" dirty="0" smtClean="0"/>
              <a:t>MPMC Linked List</a:t>
            </a:r>
          </a:p>
          <a:p>
            <a:pPr lvl="1"/>
            <a:r>
              <a:rPr lang="en-IE" dirty="0" smtClean="0"/>
              <a:t>Single Link Regular Locked/Lockless</a:t>
            </a:r>
          </a:p>
          <a:p>
            <a:pPr lvl="1"/>
            <a:r>
              <a:rPr lang="en-IE" dirty="0" smtClean="0"/>
              <a:t>Double Link Buffer Locked/Lockless</a:t>
            </a:r>
          </a:p>
          <a:p>
            <a:pPr lvl="1"/>
            <a:r>
              <a:rPr lang="en-IE" dirty="0" smtClean="0"/>
              <a:t>Single Link Buffer Locked/Lockless</a:t>
            </a:r>
          </a:p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MPMC Locked</a:t>
            </a:r>
          </a:p>
          <a:p>
            <a:pPr lvl="1"/>
            <a:r>
              <a:rPr lang="en-IE" dirty="0" smtClean="0"/>
              <a:t>SPSC Lockless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66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Ran each variation on each machine for multiple thread counts</a:t>
            </a:r>
          </a:p>
          <a:p>
            <a:r>
              <a:rPr lang="en-IE" dirty="0" smtClean="0"/>
              <a:t>Thread count went from 1-128</a:t>
            </a:r>
          </a:p>
          <a:p>
            <a:r>
              <a:rPr lang="en-IE" dirty="0" smtClean="0"/>
              <a:t>Recorded iterations per second against number of threads  </a:t>
            </a:r>
          </a:p>
          <a:p>
            <a:r>
              <a:rPr lang="en-IE" dirty="0" smtClean="0"/>
              <a:t>Used </a:t>
            </a:r>
            <a:r>
              <a:rPr lang="en-IE" dirty="0" err="1" smtClean="0"/>
              <a:t>Perf</a:t>
            </a:r>
            <a:r>
              <a:rPr lang="en-IE" dirty="0" smtClean="0"/>
              <a:t> to record 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187400"/>
              </p:ext>
            </p:extLst>
          </p:nvPr>
        </p:nvGraphicFramePr>
        <p:xfrm>
          <a:off x="4495800" y="16002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68994"/>
              </p:ext>
            </p:extLst>
          </p:nvPr>
        </p:nvGraphicFramePr>
        <p:xfrm>
          <a:off x="457200" y="1600200"/>
          <a:ext cx="4343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2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48911"/>
              </p:ext>
            </p:extLst>
          </p:nvPr>
        </p:nvGraphicFramePr>
        <p:xfrm>
          <a:off x="457200" y="1600200"/>
          <a:ext cx="3505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141773"/>
              </p:ext>
            </p:extLst>
          </p:nvPr>
        </p:nvGraphicFramePr>
        <p:xfrm>
          <a:off x="4191000" y="1676400"/>
          <a:ext cx="4953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0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285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Experimental Comparison of Concurrent Data Structures</vt:lpstr>
      <vt:lpstr>What is the Problem?</vt:lpstr>
      <vt:lpstr>Why is it Important?</vt:lpstr>
      <vt:lpstr>Others’ Work</vt:lpstr>
      <vt:lpstr>What I have Done</vt:lpstr>
      <vt:lpstr>Data Structure Variations</vt:lpstr>
      <vt:lpstr>Evaluation</vt:lpstr>
      <vt:lpstr>Results &amp; Analysis</vt:lpstr>
      <vt:lpstr>Results &amp; Analysis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22</cp:revision>
  <dcterms:created xsi:type="dcterms:W3CDTF">2006-08-16T00:00:00Z</dcterms:created>
  <dcterms:modified xsi:type="dcterms:W3CDTF">2014-03-27T15:52:03Z</dcterms:modified>
</cp:coreProperties>
</file>