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4"/>
  </p:notesMasterIdLst>
  <p:handoutMasterIdLst>
    <p:handoutMasterId r:id="rId25"/>
  </p:handoutMasterIdLst>
  <p:sldIdLst>
    <p:sldId id="292" r:id="rId2"/>
    <p:sldId id="465" r:id="rId3"/>
    <p:sldId id="534" r:id="rId4"/>
    <p:sldId id="536" r:id="rId5"/>
    <p:sldId id="535" r:id="rId6"/>
    <p:sldId id="538" r:id="rId7"/>
    <p:sldId id="539" r:id="rId8"/>
    <p:sldId id="540" r:id="rId9"/>
    <p:sldId id="532" r:id="rId10"/>
    <p:sldId id="533" r:id="rId11"/>
    <p:sldId id="526" r:id="rId12"/>
    <p:sldId id="527" r:id="rId13"/>
    <p:sldId id="528" r:id="rId14"/>
    <p:sldId id="529" r:id="rId15"/>
    <p:sldId id="530" r:id="rId16"/>
    <p:sldId id="537" r:id="rId17"/>
    <p:sldId id="531" r:id="rId18"/>
    <p:sldId id="384" r:id="rId19"/>
    <p:sldId id="462" r:id="rId20"/>
    <p:sldId id="463" r:id="rId21"/>
    <p:sldId id="464" r:id="rId22"/>
    <p:sldId id="524" r:id="rId23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66FF"/>
    <a:srgbClr val="000066"/>
    <a:srgbClr val="FFFF00"/>
    <a:srgbClr val="FF0000"/>
    <a:srgbClr val="CC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313" autoAdjust="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880" y="-86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E5778B9-B825-4B3E-9D08-767FD2209B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>
              <a:defRPr sz="13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6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/>
            </a:lvl1pPr>
          </a:lstStyle>
          <a:p>
            <a:pPr>
              <a:defRPr/>
            </a:pPr>
            <a:fld id="{E25A1A61-94F1-4C86-A77F-440DFD9849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634E96-1C6D-49EC-854D-787BE0CBF2E0}" type="slidenum">
              <a:rPr lang="en-GB"/>
              <a:pPr/>
              <a:t>1</a:t>
            </a:fld>
            <a:endParaRPr lang="en-GB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lIns="98467" tIns="49234" rIns="98467" bIns="49234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CDA6DB-875B-4011-87D7-E9AE52725A71}" type="slidenum">
              <a:rPr lang="en-GB"/>
              <a:pPr/>
              <a:t>10</a:t>
            </a:fld>
            <a:endParaRPr lang="en-GB"/>
          </a:p>
        </p:txBody>
      </p:sp>
      <p:sp>
        <p:nvSpPr>
          <p:cNvPr id="261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67F0D3-0905-48E5-A575-4F51A953F3BE}" type="slidenum">
              <a:rPr lang="en-GB"/>
              <a:pPr/>
              <a:t>11</a:t>
            </a:fld>
            <a:endParaRPr lang="en-GB"/>
          </a:p>
        </p:txBody>
      </p:sp>
      <p:sp>
        <p:nvSpPr>
          <p:cNvPr id="16077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0773" name="Slide Number Placeholder 3"/>
          <p:cNvSpPr txBox="1">
            <a:spLocks noGrp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15" tIns="48257" rIns="96515" bIns="48257" anchor="b"/>
          <a:lstStyle/>
          <a:p>
            <a:pPr algn="r" defTabSz="965200"/>
            <a:fld id="{5B661275-D021-4687-AFE8-0663241CD818}" type="slidenum">
              <a:rPr lang="en-GB" sz="1300">
                <a:latin typeface="Calibri" pitchFamily="34" charset="0"/>
              </a:rPr>
              <a:pPr algn="r" defTabSz="965200"/>
              <a:t>11</a:t>
            </a:fld>
            <a:endParaRPr lang="en-GB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AF95F-7BF2-45F8-A18F-C3AFEE25AB0D}" type="slidenum">
              <a:rPr lang="en-GB"/>
              <a:pPr/>
              <a:t>12</a:t>
            </a:fld>
            <a:endParaRPr lang="en-GB"/>
          </a:p>
        </p:txBody>
      </p:sp>
      <p:sp>
        <p:nvSpPr>
          <p:cNvPr id="16179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1797" name="Slide Number Placeholder 3"/>
          <p:cNvSpPr txBox="1">
            <a:spLocks noGrp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15" tIns="48257" rIns="96515" bIns="48257" anchor="b"/>
          <a:lstStyle/>
          <a:p>
            <a:pPr algn="r" defTabSz="965200"/>
            <a:fld id="{C01DAD7D-8E06-4FE9-BE6B-C4821078DFD8}" type="slidenum">
              <a:rPr lang="en-GB" sz="1300">
                <a:latin typeface="Calibri" pitchFamily="34" charset="0"/>
              </a:rPr>
              <a:pPr algn="r" defTabSz="965200"/>
              <a:t>12</a:t>
            </a:fld>
            <a:endParaRPr lang="en-GB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D28C07-19AC-4C54-81C9-18F2372A80AD}" type="slidenum">
              <a:rPr lang="en-GB"/>
              <a:pPr/>
              <a:t>13</a:t>
            </a:fld>
            <a:endParaRPr lang="en-GB"/>
          </a:p>
        </p:txBody>
      </p:sp>
      <p:sp>
        <p:nvSpPr>
          <p:cNvPr id="16281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2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2821" name="Slide Number Placeholder 3"/>
          <p:cNvSpPr txBox="1">
            <a:spLocks noGrp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15" tIns="48257" rIns="96515" bIns="48257" anchor="b"/>
          <a:lstStyle/>
          <a:p>
            <a:pPr algn="r" defTabSz="965200"/>
            <a:fld id="{C3182756-28DB-449A-B17D-1EFD8201AEDD}" type="slidenum">
              <a:rPr lang="en-GB" sz="1300">
                <a:latin typeface="Calibri" pitchFamily="34" charset="0"/>
              </a:rPr>
              <a:pPr algn="r" defTabSz="965200"/>
              <a:t>13</a:t>
            </a:fld>
            <a:endParaRPr lang="en-GB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02F3C7-D87D-4422-91EE-30EFD58B016A}" type="slidenum">
              <a:rPr lang="en-GB"/>
              <a:pPr/>
              <a:t>14</a:t>
            </a:fld>
            <a:endParaRPr lang="en-GB"/>
          </a:p>
        </p:txBody>
      </p:sp>
      <p:sp>
        <p:nvSpPr>
          <p:cNvPr id="16384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4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3845" name="Slide Number Placeholder 3"/>
          <p:cNvSpPr txBox="1">
            <a:spLocks noGrp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15" tIns="48257" rIns="96515" bIns="48257" anchor="b"/>
          <a:lstStyle/>
          <a:p>
            <a:pPr algn="r" defTabSz="965200"/>
            <a:fld id="{736FA5BC-AD14-41C2-9D9D-55589995AE07}" type="slidenum">
              <a:rPr lang="en-GB" sz="1300">
                <a:latin typeface="Calibri" pitchFamily="34" charset="0"/>
              </a:rPr>
              <a:pPr algn="r" defTabSz="965200"/>
              <a:t>14</a:t>
            </a:fld>
            <a:endParaRPr lang="en-GB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78AFD2-C7C3-42E6-85EC-CEF805C9EFEE}" type="slidenum">
              <a:rPr lang="en-GB"/>
              <a:pPr/>
              <a:t>15</a:t>
            </a:fld>
            <a:endParaRPr lang="en-GB"/>
          </a:p>
        </p:txBody>
      </p:sp>
      <p:sp>
        <p:nvSpPr>
          <p:cNvPr id="16486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486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4869" name="Slide Number Placeholder 3"/>
          <p:cNvSpPr txBox="1">
            <a:spLocks noGrp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15" tIns="48257" rIns="96515" bIns="48257" anchor="b"/>
          <a:lstStyle/>
          <a:p>
            <a:pPr algn="r" defTabSz="965200"/>
            <a:fld id="{C04A5B7F-8247-438D-B7A6-2453CECE9FBC}" type="slidenum">
              <a:rPr lang="en-GB" sz="1300">
                <a:latin typeface="Calibri" pitchFamily="34" charset="0"/>
              </a:rPr>
              <a:pPr algn="r" defTabSz="965200"/>
              <a:t>15</a:t>
            </a:fld>
            <a:endParaRPr lang="en-GB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78AFD2-C7C3-42E6-85EC-CEF805C9EFEE}" type="slidenum">
              <a:rPr lang="en-GB"/>
              <a:pPr/>
              <a:t>16</a:t>
            </a:fld>
            <a:endParaRPr lang="en-GB"/>
          </a:p>
        </p:txBody>
      </p:sp>
      <p:sp>
        <p:nvSpPr>
          <p:cNvPr id="16486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486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4869" name="Slide Number Placeholder 3"/>
          <p:cNvSpPr txBox="1">
            <a:spLocks noGrp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15" tIns="48257" rIns="96515" bIns="48257" anchor="b"/>
          <a:lstStyle/>
          <a:p>
            <a:pPr algn="r" defTabSz="965200"/>
            <a:fld id="{C04A5B7F-8247-438D-B7A6-2453CECE9FBC}" type="slidenum">
              <a:rPr lang="en-GB" sz="1300">
                <a:latin typeface="Calibri" pitchFamily="34" charset="0"/>
              </a:rPr>
              <a:pPr algn="r" defTabSz="965200"/>
              <a:t>16</a:t>
            </a:fld>
            <a:endParaRPr lang="en-GB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BCD8D8-674B-42F4-B121-1962E2BC6D27}" type="slidenum">
              <a:rPr lang="en-GB"/>
              <a:pPr/>
              <a:t>17</a:t>
            </a:fld>
            <a:endParaRPr lang="en-GB"/>
          </a:p>
        </p:txBody>
      </p:sp>
      <p:sp>
        <p:nvSpPr>
          <p:cNvPr id="16691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6917" name="Slide Number Placeholder 3"/>
          <p:cNvSpPr txBox="1">
            <a:spLocks noGrp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15" tIns="48257" rIns="96515" bIns="48257" anchor="b"/>
          <a:lstStyle/>
          <a:p>
            <a:pPr algn="r" defTabSz="965200"/>
            <a:fld id="{107F7600-097A-4FAF-8DF0-2604E0834707}" type="slidenum">
              <a:rPr lang="en-GB" sz="1300">
                <a:latin typeface="Calibri" pitchFamily="34" charset="0"/>
              </a:rPr>
              <a:pPr algn="r" defTabSz="965200"/>
              <a:t>17</a:t>
            </a:fld>
            <a:endParaRPr lang="en-GB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460404-B948-428F-8F6D-4CB20949168E}" type="slidenum">
              <a:rPr lang="en-GB"/>
              <a:pPr/>
              <a:t>18</a:t>
            </a:fld>
            <a:endParaRPr lang="en-GB"/>
          </a:p>
        </p:txBody>
      </p:sp>
      <p:sp>
        <p:nvSpPr>
          <p:cNvPr id="270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09A36-649E-45BD-9914-B5AE563AAB77}" type="slidenum">
              <a:rPr lang="en-GB"/>
              <a:pPr/>
              <a:t>19</a:t>
            </a:fld>
            <a:endParaRPr lang="en-GB"/>
          </a:p>
        </p:txBody>
      </p:sp>
      <p:sp>
        <p:nvSpPr>
          <p:cNvPr id="271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CDA6DB-875B-4011-87D7-E9AE52725A71}" type="slidenum">
              <a:rPr lang="en-GB"/>
              <a:pPr/>
              <a:t>2</a:t>
            </a:fld>
            <a:endParaRPr lang="en-GB"/>
          </a:p>
        </p:txBody>
      </p:sp>
      <p:sp>
        <p:nvSpPr>
          <p:cNvPr id="261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8DB5BD-9750-4DED-832D-439F2B551808}" type="slidenum">
              <a:rPr lang="en-GB"/>
              <a:pPr/>
              <a:t>20</a:t>
            </a:fld>
            <a:endParaRPr lang="en-GB"/>
          </a:p>
        </p:txBody>
      </p:sp>
      <p:sp>
        <p:nvSpPr>
          <p:cNvPr id="272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377DB2-343F-4253-8F75-5F3C78B33D32}" type="slidenum">
              <a:rPr lang="en-GB"/>
              <a:pPr/>
              <a:t>21</a:t>
            </a:fld>
            <a:endParaRPr lang="en-GB"/>
          </a:p>
        </p:txBody>
      </p:sp>
      <p:sp>
        <p:nvSpPr>
          <p:cNvPr id="273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ACCDEC-390A-45EE-9D84-43BE3D83BEA1}" type="slidenum">
              <a:rPr lang="en-GB"/>
              <a:pPr/>
              <a:t>22</a:t>
            </a:fld>
            <a:endParaRPr lang="en-GB"/>
          </a:p>
        </p:txBody>
      </p:sp>
      <p:sp>
        <p:nvSpPr>
          <p:cNvPr id="280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CDA6DB-875B-4011-87D7-E9AE52725A71}" type="slidenum">
              <a:rPr lang="en-GB"/>
              <a:pPr/>
              <a:t>3</a:t>
            </a:fld>
            <a:endParaRPr lang="en-GB"/>
          </a:p>
        </p:txBody>
      </p:sp>
      <p:sp>
        <p:nvSpPr>
          <p:cNvPr id="261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CDA6DB-875B-4011-87D7-E9AE52725A71}" type="slidenum">
              <a:rPr lang="en-GB"/>
              <a:pPr/>
              <a:t>4</a:t>
            </a:fld>
            <a:endParaRPr lang="en-GB"/>
          </a:p>
        </p:txBody>
      </p:sp>
      <p:sp>
        <p:nvSpPr>
          <p:cNvPr id="261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CDA6DB-875B-4011-87D7-E9AE52725A71}" type="slidenum">
              <a:rPr lang="en-GB"/>
              <a:pPr/>
              <a:t>5</a:t>
            </a:fld>
            <a:endParaRPr lang="en-GB"/>
          </a:p>
        </p:txBody>
      </p:sp>
      <p:sp>
        <p:nvSpPr>
          <p:cNvPr id="261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CDA6DB-875B-4011-87D7-E9AE52725A71}" type="slidenum">
              <a:rPr lang="en-GB"/>
              <a:pPr/>
              <a:t>6</a:t>
            </a:fld>
            <a:endParaRPr lang="en-GB"/>
          </a:p>
        </p:txBody>
      </p:sp>
      <p:sp>
        <p:nvSpPr>
          <p:cNvPr id="261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CDA6DB-875B-4011-87D7-E9AE52725A71}" type="slidenum">
              <a:rPr lang="en-GB"/>
              <a:pPr/>
              <a:t>7</a:t>
            </a:fld>
            <a:endParaRPr lang="en-GB"/>
          </a:p>
        </p:txBody>
      </p:sp>
      <p:sp>
        <p:nvSpPr>
          <p:cNvPr id="261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CDA6DB-875B-4011-87D7-E9AE52725A71}" type="slidenum">
              <a:rPr lang="en-GB"/>
              <a:pPr/>
              <a:t>8</a:t>
            </a:fld>
            <a:endParaRPr lang="en-GB"/>
          </a:p>
        </p:txBody>
      </p:sp>
      <p:sp>
        <p:nvSpPr>
          <p:cNvPr id="261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CDA6DB-875B-4011-87D7-E9AE52725A71}" type="slidenum">
              <a:rPr lang="en-GB"/>
              <a:pPr/>
              <a:t>9</a:t>
            </a:fld>
            <a:endParaRPr lang="en-GB"/>
          </a:p>
        </p:txBody>
      </p:sp>
      <p:sp>
        <p:nvSpPr>
          <p:cNvPr id="261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16E41B-A814-415C-BA90-C85B8853AD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97659-54C0-479E-8F1F-93062F48DF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CB6F7-4EEA-4DBE-80D7-AD03C91D5F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B4579-ACCB-44F9-93D7-DCC12A6D43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IE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76A6F-8035-4C50-A959-6A8493BC0C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F6113-37F7-4A46-A974-94C0AB130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D544C-6120-4D81-8272-A94DB5B8D3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F1D75-8557-4405-A05F-690FDC44F7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D43C12-0260-489A-B40B-C70B35F440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561B1-1CB3-4BB1-A736-CA5EB42E89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C9EF8-646A-4FE9-A3C5-C2C59DF567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EF3536-010D-4438-B327-512A56F82B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E9838-95B9-4F57-8F06-7C5995B6C3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pitchFamily="18" charset="0"/>
              </a:defRPr>
            </a:lvl1pPr>
          </a:lstStyle>
          <a:p>
            <a:pPr>
              <a:defRPr/>
            </a:pPr>
            <a:fld id="{345B342B-FA98-4EE7-9BC6-73B4CFD704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168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7168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E"/>
          </a:p>
        </p:txBody>
      </p:sp>
      <p:pic>
        <p:nvPicPr>
          <p:cNvPr id="6153" name="Picture 10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529638" y="0"/>
            <a:ext cx="61436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eorgia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eorgia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eorgia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eorgia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eorgia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eorgia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eorgia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eorgia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268413"/>
            <a:ext cx="8353425" cy="16002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sz="3600" b="0" dirty="0" smtClean="0"/>
              <a:t/>
            </a:r>
            <a:br>
              <a:rPr lang="en-US" sz="3600" b="0" dirty="0" smtClean="0"/>
            </a:br>
            <a:r>
              <a:rPr lang="en-US" sz="3600" dirty="0" smtClean="0"/>
              <a:t>Writing a Report! To report or not to report?</a:t>
            </a:r>
            <a:endParaRPr lang="en-GB" sz="3600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19800" y="5486400"/>
            <a:ext cx="2895600" cy="838200"/>
          </a:xfrm>
          <a:noFill/>
        </p:spPr>
        <p:txBody>
          <a:bodyPr lIns="92075" tIns="46038" rIns="92075" bIns="46038"/>
          <a:lstStyle/>
          <a:p>
            <a:pPr algn="r" eaLnBrk="1" hangingPunct="1"/>
            <a:fld id="{1FCF09C3-22EE-47E8-9CF8-7A87ED307E80}" type="slidenum">
              <a:rPr lang="en-GB" smtClean="0">
                <a:solidFill>
                  <a:srgbClr val="FF9900"/>
                </a:solidFill>
              </a:rPr>
              <a:pPr algn="r" eaLnBrk="1" hangingPunct="1"/>
              <a:t>1</a:t>
            </a:fld>
            <a:endParaRPr lang="en-GB" smtClean="0">
              <a:solidFill>
                <a:srgbClr val="FF9900"/>
              </a:solidFill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84213" y="4221163"/>
            <a:ext cx="7924800" cy="233910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800" b="1" dirty="0" err="1">
                <a:latin typeface="Georgia" pitchFamily="18" charset="0"/>
                <a:cs typeface="Tahoma" pitchFamily="34" charset="0"/>
              </a:rPr>
              <a:t>Khurshid</a:t>
            </a:r>
            <a:r>
              <a:rPr lang="en-US" sz="2800" b="1" dirty="0">
                <a:latin typeface="Georgia" pitchFamily="18" charset="0"/>
                <a:cs typeface="Tahoma" pitchFamily="34" charset="0"/>
              </a:rPr>
              <a:t> Ahmad</a:t>
            </a:r>
          </a:p>
          <a:p>
            <a:pPr algn="ctr" eaLnBrk="0" hangingPunct="0"/>
            <a:r>
              <a:rPr lang="en-IE" sz="2000" dirty="0">
                <a:latin typeface="Georgia" pitchFamily="18" charset="0"/>
                <a:cs typeface="Tahoma" pitchFamily="34" charset="0"/>
              </a:rPr>
              <a:t>Professor of Computer Science</a:t>
            </a:r>
            <a:endParaRPr lang="en-US" sz="2000" dirty="0">
              <a:latin typeface="Georgia" pitchFamily="18" charset="0"/>
              <a:cs typeface="Tahoma" pitchFamily="34" charset="0"/>
            </a:endParaRPr>
          </a:p>
          <a:p>
            <a:pPr algn="ctr" eaLnBrk="0" hangingPunct="0"/>
            <a:r>
              <a:rPr lang="en-US" sz="2000" dirty="0">
                <a:latin typeface="Georgia" pitchFamily="18" charset="0"/>
                <a:cs typeface="Tahoma" pitchFamily="34" charset="0"/>
              </a:rPr>
              <a:t>Department of Computer Science, </a:t>
            </a:r>
          </a:p>
          <a:p>
            <a:pPr algn="ctr" eaLnBrk="0" hangingPunct="0"/>
            <a:r>
              <a:rPr lang="en-US" sz="2000" dirty="0">
                <a:latin typeface="Georgia" pitchFamily="18" charset="0"/>
                <a:cs typeface="Tahoma" pitchFamily="34" charset="0"/>
              </a:rPr>
              <a:t>Trinity College, Dublin, Ireland.</a:t>
            </a:r>
          </a:p>
          <a:p>
            <a:pPr algn="ctr" eaLnBrk="0" hangingPunct="0"/>
            <a:endParaRPr lang="en-IE" sz="1600" dirty="0">
              <a:latin typeface="Georgia" pitchFamily="18" charset="0"/>
              <a:cs typeface="Tahoma" pitchFamily="34" charset="0"/>
            </a:endParaRPr>
          </a:p>
          <a:p>
            <a:pPr algn="ctr" eaLnBrk="0" hangingPunct="0"/>
            <a:r>
              <a:rPr lang="en-IE" dirty="0">
                <a:latin typeface="Georgia" pitchFamily="18" charset="0"/>
                <a:cs typeface="Tahoma" pitchFamily="34" charset="0"/>
              </a:rPr>
              <a:t>Presentation for Trinity CS </a:t>
            </a:r>
            <a:r>
              <a:rPr lang="en-IE" dirty="0" smtClean="0">
                <a:latin typeface="Georgia" pitchFamily="18" charset="0"/>
                <a:cs typeface="Tahoma" pitchFamily="34" charset="0"/>
              </a:rPr>
              <a:t>under-graduates,</a:t>
            </a:r>
            <a:endParaRPr lang="en-IE" dirty="0">
              <a:latin typeface="Georgia" pitchFamily="18" charset="0"/>
              <a:cs typeface="Tahoma" pitchFamily="34" charset="0"/>
            </a:endParaRPr>
          </a:p>
          <a:p>
            <a:pPr algn="ctr" eaLnBrk="0" hangingPunct="0"/>
            <a:r>
              <a:rPr lang="en-IE" dirty="0" smtClean="0">
                <a:latin typeface="Georgia" pitchFamily="18" charset="0"/>
                <a:cs typeface="Tahoma" pitchFamily="34" charset="0"/>
              </a:rPr>
              <a:t>November 29</a:t>
            </a:r>
            <a:r>
              <a:rPr lang="en-IE" baseline="30000" dirty="0" smtClean="0">
                <a:latin typeface="Georgia" pitchFamily="18" charset="0"/>
                <a:cs typeface="Tahoma" pitchFamily="34" charset="0"/>
              </a:rPr>
              <a:t>th</a:t>
            </a:r>
            <a:r>
              <a:rPr lang="en-IE" dirty="0" smtClean="0">
                <a:latin typeface="Georgia" pitchFamily="18" charset="0"/>
                <a:cs typeface="Tahoma" pitchFamily="34" charset="0"/>
              </a:rPr>
              <a:t>, 2013, Dublin, Ireland</a:t>
            </a:r>
            <a:endParaRPr lang="en-US" sz="2400" b="1" dirty="0">
              <a:solidFill>
                <a:schemeClr val="tx2"/>
              </a:solidFill>
              <a:latin typeface="Tahom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3600" dirty="0" smtClean="0"/>
              <a:t>GHOTI </a:t>
            </a:r>
            <a:r>
              <a:rPr lang="en-IE" sz="3600" dirty="0" smtClean="0">
                <a:sym typeface="Wingdings" pitchFamily="2" charset="2"/>
              </a:rPr>
              <a:t> FISH</a:t>
            </a:r>
          </a:p>
          <a:p>
            <a:pPr lvl="1"/>
            <a:r>
              <a:rPr lang="en-IE" sz="3200" dirty="0" smtClean="0">
                <a:sym typeface="Wingdings" pitchFamily="2" charset="2"/>
              </a:rPr>
              <a:t>Your report should be like an (ideal) fish</a:t>
            </a:r>
          </a:p>
          <a:p>
            <a:pPr lvl="1"/>
            <a:r>
              <a:rPr lang="en-IE" sz="3200" dirty="0" smtClean="0">
                <a:sym typeface="Wingdings" pitchFamily="2" charset="2"/>
              </a:rPr>
              <a:t>Thin at either ends, fat in the middle</a:t>
            </a:r>
          </a:p>
          <a:p>
            <a:pPr lvl="1">
              <a:buNone/>
            </a:pPr>
            <a:endParaRPr lang="en-IE" sz="3200" dirty="0" smtClean="0"/>
          </a:p>
        </p:txBody>
      </p:sp>
      <p:sp>
        <p:nvSpPr>
          <p:cNvPr id="119812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 smtClean="0"/>
              <a:t>Writing a Report</a:t>
            </a:r>
            <a:endParaRPr lang="en-GB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algn="ctr" eaLnBrk="1" hangingPunct="1"/>
            <a:r>
              <a:rPr lang="en-US" sz="4800" b="1" dirty="0" smtClean="0"/>
              <a:t>Writing a Report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79512" y="1412776"/>
            <a:ext cx="8748464" cy="489364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Georgia" pitchFamily="18" charset="0"/>
              </a:rPr>
              <a:t>Good communication is extremely important – </a:t>
            </a:r>
          </a:p>
          <a:p>
            <a:r>
              <a:rPr lang="en-US" sz="2400" dirty="0">
                <a:latin typeface="Georgia" pitchFamily="18" charset="0"/>
              </a:rPr>
              <a:t>Motivate the reader </a:t>
            </a:r>
          </a:p>
          <a:p>
            <a:r>
              <a:rPr lang="en-US" sz="2400" dirty="0">
                <a:latin typeface="Georgia" pitchFamily="18" charset="0"/>
              </a:rPr>
              <a:t>Structure the </a:t>
            </a:r>
            <a:r>
              <a:rPr lang="en-US" sz="2400" dirty="0" smtClean="0">
                <a:latin typeface="Georgia" pitchFamily="18" charset="0"/>
              </a:rPr>
              <a:t>Report</a:t>
            </a:r>
            <a:endParaRPr lang="en-US" sz="2400" dirty="0">
              <a:latin typeface="Georgia" pitchFamily="18" charset="0"/>
            </a:endParaRPr>
          </a:p>
          <a:p>
            <a:r>
              <a:rPr lang="en-US" sz="2400" dirty="0">
                <a:latin typeface="Georgia" pitchFamily="18" charset="0"/>
              </a:rPr>
              <a:t>	</a:t>
            </a:r>
            <a:r>
              <a:rPr lang="en-US" sz="2400" dirty="0" smtClean="0">
                <a:latin typeface="Georgia" pitchFamily="18" charset="0"/>
              </a:rPr>
              <a:t>G:	</a:t>
            </a:r>
            <a:r>
              <a:rPr lang="en-US" sz="1600" b="1" dirty="0" smtClean="0">
                <a:latin typeface="Georgia" pitchFamily="18" charset="0"/>
              </a:rPr>
              <a:t>Introduction </a:t>
            </a:r>
            <a:r>
              <a:rPr lang="en-US" sz="1600" b="1" dirty="0">
                <a:latin typeface="Georgia" pitchFamily="18" charset="0"/>
                <a:sym typeface="Wingdings" pitchFamily="2" charset="2"/>
              </a:rPr>
              <a:t> </a:t>
            </a:r>
            <a:r>
              <a:rPr lang="en-US" sz="1600" b="1" dirty="0" smtClean="0">
                <a:latin typeface="Georgia" pitchFamily="18" charset="0"/>
                <a:sym typeface="Wingdings" pitchFamily="2" charset="2"/>
              </a:rPr>
              <a:t>Your work, context, structure, results</a:t>
            </a:r>
            <a:endParaRPr lang="en-US" sz="2400" b="1" dirty="0">
              <a:latin typeface="Georgia" pitchFamily="18" charset="0"/>
              <a:sym typeface="Wingdings" pitchFamily="2" charset="2"/>
            </a:endParaRPr>
          </a:p>
          <a:p>
            <a:r>
              <a:rPr lang="en-US" sz="2400" dirty="0">
                <a:latin typeface="Georgia" pitchFamily="18" charset="0"/>
                <a:sym typeface="Wingdings" pitchFamily="2" charset="2"/>
              </a:rPr>
              <a:t>	</a:t>
            </a:r>
            <a:r>
              <a:rPr lang="en-US" sz="2400" dirty="0" smtClean="0">
                <a:latin typeface="Georgia" pitchFamily="18" charset="0"/>
                <a:sym typeface="Wingdings" pitchFamily="2" charset="2"/>
              </a:rPr>
              <a:t>H: 	</a:t>
            </a:r>
            <a:r>
              <a:rPr lang="en-US" dirty="0" smtClean="0">
                <a:latin typeface="Georgia" pitchFamily="18" charset="0"/>
                <a:sym typeface="Wingdings" pitchFamily="2" charset="2"/>
              </a:rPr>
              <a:t>Literature </a:t>
            </a:r>
            <a:r>
              <a:rPr lang="en-US" dirty="0">
                <a:latin typeface="Georgia" pitchFamily="18" charset="0"/>
                <a:sym typeface="Wingdings" pitchFamily="2" charset="2"/>
              </a:rPr>
              <a:t>Review  What motivated you? </a:t>
            </a:r>
            <a:endParaRPr lang="en-US" sz="2400" dirty="0" smtClean="0">
              <a:latin typeface="Georgia" pitchFamily="18" charset="0"/>
              <a:sym typeface="Wingdings" pitchFamily="2" charset="2"/>
            </a:endParaRPr>
          </a:p>
          <a:p>
            <a:r>
              <a:rPr lang="en-US" sz="2400" dirty="0" smtClean="0">
                <a:latin typeface="Georgia" pitchFamily="18" charset="0"/>
                <a:sym typeface="Wingdings" pitchFamily="2" charset="2"/>
              </a:rPr>
              <a:t>			</a:t>
            </a:r>
            <a:r>
              <a:rPr lang="en-US" sz="1600" dirty="0" smtClean="0">
                <a:latin typeface="Georgia" pitchFamily="18" charset="0"/>
                <a:sym typeface="Wingdings" pitchFamily="2" charset="2"/>
              </a:rPr>
              <a:t>Set </a:t>
            </a:r>
            <a:r>
              <a:rPr lang="en-US" sz="1600" dirty="0">
                <a:latin typeface="Georgia" pitchFamily="18" charset="0"/>
                <a:sym typeface="Wingdings" pitchFamily="2" charset="2"/>
              </a:rPr>
              <a:t>the scene/produce a critique</a:t>
            </a:r>
            <a:endParaRPr lang="en-US" sz="1100" dirty="0">
              <a:latin typeface="Georgia" pitchFamily="18" charset="0"/>
              <a:sym typeface="Wingdings" pitchFamily="2" charset="2"/>
            </a:endParaRPr>
          </a:p>
          <a:p>
            <a:r>
              <a:rPr lang="en-US" sz="2400" dirty="0">
                <a:latin typeface="Georgia" pitchFamily="18" charset="0"/>
                <a:sym typeface="Wingdings" pitchFamily="2" charset="2"/>
              </a:rPr>
              <a:t>	</a:t>
            </a:r>
            <a:r>
              <a:rPr lang="en-US" sz="2400" dirty="0" smtClean="0">
                <a:latin typeface="Georgia" pitchFamily="18" charset="0"/>
                <a:sym typeface="Wingdings" pitchFamily="2" charset="2"/>
              </a:rPr>
              <a:t>O: 	</a:t>
            </a:r>
            <a:r>
              <a:rPr lang="en-US" sz="1600" b="1" dirty="0" smtClean="0">
                <a:latin typeface="Georgia" pitchFamily="18" charset="0"/>
                <a:sym typeface="Wingdings" pitchFamily="2" charset="2"/>
              </a:rPr>
              <a:t>Method </a:t>
            </a:r>
            <a:r>
              <a:rPr lang="en-US" sz="1600" b="1" dirty="0">
                <a:latin typeface="Georgia" pitchFamily="18" charset="0"/>
                <a:sym typeface="Wingdings" pitchFamily="2" charset="2"/>
              </a:rPr>
              <a:t> How will you do what you have to do?</a:t>
            </a:r>
            <a:endParaRPr lang="en-US" sz="2400" b="1" dirty="0">
              <a:latin typeface="Georgia" pitchFamily="18" charset="0"/>
              <a:sym typeface="Wingdings" pitchFamily="2" charset="2"/>
            </a:endParaRPr>
          </a:p>
          <a:p>
            <a:r>
              <a:rPr lang="en-US" sz="2400" dirty="0">
                <a:latin typeface="Georgia" pitchFamily="18" charset="0"/>
                <a:sym typeface="Wingdings" pitchFamily="2" charset="2"/>
              </a:rPr>
              <a:t>	</a:t>
            </a:r>
            <a:r>
              <a:rPr lang="en-US" sz="2400" dirty="0" smtClean="0">
                <a:latin typeface="Georgia" pitchFamily="18" charset="0"/>
                <a:sym typeface="Wingdings" pitchFamily="2" charset="2"/>
              </a:rPr>
              <a:t>T: 	</a:t>
            </a:r>
            <a:r>
              <a:rPr lang="en-US" sz="2000" dirty="0" smtClean="0">
                <a:latin typeface="Georgia" pitchFamily="18" charset="0"/>
                <a:sym typeface="Wingdings" pitchFamily="2" charset="2"/>
              </a:rPr>
              <a:t>Description/Evaluation </a:t>
            </a:r>
            <a:r>
              <a:rPr lang="en-US" sz="2000" dirty="0">
                <a:latin typeface="Georgia" pitchFamily="18" charset="0"/>
                <a:sym typeface="Wingdings" pitchFamily="2" charset="2"/>
              </a:rPr>
              <a:t>Does your method work?</a:t>
            </a:r>
            <a:endParaRPr lang="en-US" sz="2400" dirty="0">
              <a:latin typeface="Georgia" pitchFamily="18" charset="0"/>
              <a:sym typeface="Wingdings" pitchFamily="2" charset="2"/>
            </a:endParaRPr>
          </a:p>
          <a:p>
            <a:r>
              <a:rPr lang="en-US" sz="2400" dirty="0">
                <a:latin typeface="Georgia" pitchFamily="18" charset="0"/>
                <a:sym typeface="Wingdings" pitchFamily="2" charset="2"/>
              </a:rPr>
              <a:t>	</a:t>
            </a:r>
            <a:r>
              <a:rPr lang="en-US" sz="2400" dirty="0" smtClean="0">
                <a:latin typeface="Georgia" pitchFamily="18" charset="0"/>
                <a:sym typeface="Wingdings" pitchFamily="2" charset="2"/>
              </a:rPr>
              <a:t>I: 	</a:t>
            </a:r>
            <a:r>
              <a:rPr lang="en-US" b="1" dirty="0" smtClean="0">
                <a:latin typeface="Georgia" pitchFamily="18" charset="0"/>
                <a:sym typeface="Wingdings" pitchFamily="2" charset="2"/>
              </a:rPr>
              <a:t>Afterword </a:t>
            </a:r>
            <a:r>
              <a:rPr lang="en-US" b="1" dirty="0">
                <a:latin typeface="Georgia" pitchFamily="18" charset="0"/>
                <a:sym typeface="Wingdings" pitchFamily="2" charset="2"/>
              </a:rPr>
              <a:t> What happened? </a:t>
            </a:r>
            <a:r>
              <a:rPr lang="en-US" b="1" dirty="0" smtClean="0">
                <a:latin typeface="Georgia" pitchFamily="18" charset="0"/>
                <a:sym typeface="Wingdings" pitchFamily="2" charset="2"/>
              </a:rPr>
              <a:t>Lessons Learnt?</a:t>
            </a:r>
            <a:endParaRPr lang="en-US" sz="2400" b="1" dirty="0">
              <a:latin typeface="Georgia" pitchFamily="18" charset="0"/>
              <a:sym typeface="Wingdings" pitchFamily="2" charset="2"/>
            </a:endParaRPr>
          </a:p>
          <a:p>
            <a:endParaRPr lang="en-US" sz="2400" dirty="0">
              <a:latin typeface="Georgia" pitchFamily="18" charset="0"/>
              <a:sym typeface="Wingdings" pitchFamily="2" charset="2"/>
            </a:endParaRPr>
          </a:p>
          <a:p>
            <a:pPr algn="ctr"/>
            <a:r>
              <a:rPr lang="en-US" sz="3600" dirty="0">
                <a:latin typeface="Georgia" pitchFamily="18" charset="0"/>
                <a:sym typeface="Wingdings" pitchFamily="2" charset="2"/>
              </a:rPr>
              <a:t>ALWAYS BE SURE TO ACKNOWLEDGE OTHERS</a:t>
            </a:r>
            <a:endParaRPr lang="en-US" sz="3600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algn="ctr" eaLnBrk="1" hangingPunct="1"/>
            <a:r>
              <a:rPr lang="en-US" sz="4800" b="1" dirty="0" smtClean="0"/>
              <a:t>Writing a Report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95288" y="2420938"/>
            <a:ext cx="8424862" cy="2990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Georgia" pitchFamily="18" charset="0"/>
              </a:rPr>
              <a:t>Good communication is extremely important – </a:t>
            </a:r>
          </a:p>
          <a:p>
            <a:r>
              <a:rPr lang="en-US">
                <a:latin typeface="Georgia" pitchFamily="18" charset="0"/>
              </a:rPr>
              <a:t>Motivate the reader </a:t>
            </a:r>
          </a:p>
          <a:p>
            <a:r>
              <a:rPr lang="en-US">
                <a:latin typeface="Georgia" pitchFamily="18" charset="0"/>
              </a:rPr>
              <a:t>Structure the thesis – Make it look like a fish </a:t>
            </a:r>
          </a:p>
          <a:p>
            <a:r>
              <a:rPr lang="en-US">
                <a:latin typeface="Georgia" pitchFamily="18" charset="0"/>
              </a:rPr>
              <a:t>	Introduction </a:t>
            </a:r>
            <a:r>
              <a:rPr lang="en-US">
                <a:latin typeface="Georgia" pitchFamily="18" charset="0"/>
                <a:sym typeface="Wingdings" pitchFamily="2" charset="2"/>
              </a:rPr>
              <a:t> 			Fat</a:t>
            </a:r>
          </a:p>
          <a:p>
            <a:r>
              <a:rPr lang="en-US">
                <a:latin typeface="Georgia" pitchFamily="18" charset="0"/>
                <a:sym typeface="Wingdings" pitchFamily="2" charset="2"/>
              </a:rPr>
              <a:t>	Literature Review  		Fatish</a:t>
            </a:r>
            <a:endParaRPr lang="en-US" sz="1000">
              <a:latin typeface="Georgia" pitchFamily="18" charset="0"/>
              <a:sym typeface="Wingdings" pitchFamily="2" charset="2"/>
            </a:endParaRPr>
          </a:p>
          <a:p>
            <a:r>
              <a:rPr lang="en-US">
                <a:latin typeface="Georgia" pitchFamily="18" charset="0"/>
                <a:sym typeface="Wingdings" pitchFamily="2" charset="2"/>
              </a:rPr>
              <a:t>	Method  			Fat</a:t>
            </a:r>
          </a:p>
          <a:p>
            <a:r>
              <a:rPr lang="en-US">
                <a:latin typeface="Georgia" pitchFamily="18" charset="0"/>
                <a:sym typeface="Wingdings" pitchFamily="2" charset="2"/>
              </a:rPr>
              <a:t>	Experiments &amp; Evaluation 	Fatish</a:t>
            </a:r>
          </a:p>
          <a:p>
            <a:r>
              <a:rPr lang="en-US">
                <a:latin typeface="Georgia" pitchFamily="18" charset="0"/>
                <a:sym typeface="Wingdings" pitchFamily="2" charset="2"/>
              </a:rPr>
              <a:t>	Afterword  			Thin</a:t>
            </a:r>
          </a:p>
          <a:p>
            <a:endParaRPr lang="en-US">
              <a:latin typeface="Georgia" pitchFamily="18" charset="0"/>
              <a:sym typeface="Wingdings" pitchFamily="2" charset="2"/>
            </a:endParaRPr>
          </a:p>
          <a:p>
            <a:pPr algn="ctr"/>
            <a:r>
              <a:rPr lang="en-US" sz="2800">
                <a:latin typeface="Georgia" pitchFamily="18" charset="0"/>
                <a:sym typeface="Wingdings" pitchFamily="2" charset="2"/>
              </a:rPr>
              <a:t>ALWAYS BE SURE TO ACKNOWLEDGE OTHERS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732588" y="4581525"/>
            <a:ext cx="1111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Tuna like</a:t>
            </a:r>
          </a:p>
        </p:txBody>
      </p:sp>
      <p:pic>
        <p:nvPicPr>
          <p:cNvPr id="22534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888" y="2708275"/>
            <a:ext cx="2286000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algn="ctr" eaLnBrk="1" hangingPunct="1"/>
            <a:r>
              <a:rPr lang="en-US" sz="4800" b="1" dirty="0" smtClean="0"/>
              <a:t>Writing a Report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95288" y="2420938"/>
            <a:ext cx="8424862" cy="2990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Georgia" pitchFamily="18" charset="0"/>
              </a:rPr>
              <a:t>Good communication is extremely important – </a:t>
            </a:r>
          </a:p>
          <a:p>
            <a:r>
              <a:rPr lang="en-US">
                <a:latin typeface="Georgia" pitchFamily="18" charset="0"/>
              </a:rPr>
              <a:t>Motivate the reader </a:t>
            </a:r>
          </a:p>
          <a:p>
            <a:r>
              <a:rPr lang="en-US">
                <a:latin typeface="Georgia" pitchFamily="18" charset="0"/>
              </a:rPr>
              <a:t>Structure the thesis – Make it look like a fish </a:t>
            </a:r>
          </a:p>
          <a:p>
            <a:r>
              <a:rPr lang="en-US">
                <a:latin typeface="Georgia" pitchFamily="18" charset="0"/>
              </a:rPr>
              <a:t>	Introduction </a:t>
            </a:r>
            <a:r>
              <a:rPr lang="en-US">
                <a:latin typeface="Georgia" pitchFamily="18" charset="0"/>
                <a:sym typeface="Wingdings" pitchFamily="2" charset="2"/>
              </a:rPr>
              <a:t> 			None</a:t>
            </a:r>
          </a:p>
          <a:p>
            <a:r>
              <a:rPr lang="en-US">
                <a:latin typeface="Georgia" pitchFamily="18" charset="0"/>
                <a:sym typeface="Wingdings" pitchFamily="2" charset="2"/>
              </a:rPr>
              <a:t>	Literature Review  		Fatish</a:t>
            </a:r>
            <a:endParaRPr lang="en-US" sz="1000">
              <a:latin typeface="Georgia" pitchFamily="18" charset="0"/>
              <a:sym typeface="Wingdings" pitchFamily="2" charset="2"/>
            </a:endParaRPr>
          </a:p>
          <a:p>
            <a:r>
              <a:rPr lang="en-US">
                <a:latin typeface="Georgia" pitchFamily="18" charset="0"/>
                <a:sym typeface="Wingdings" pitchFamily="2" charset="2"/>
              </a:rPr>
              <a:t>	Method  			Fat</a:t>
            </a:r>
          </a:p>
          <a:p>
            <a:r>
              <a:rPr lang="en-US">
                <a:latin typeface="Georgia" pitchFamily="18" charset="0"/>
                <a:sym typeface="Wingdings" pitchFamily="2" charset="2"/>
              </a:rPr>
              <a:t>	Experiments &amp; Evaluation 	Fatish</a:t>
            </a:r>
          </a:p>
          <a:p>
            <a:r>
              <a:rPr lang="en-US">
                <a:latin typeface="Georgia" pitchFamily="18" charset="0"/>
                <a:sym typeface="Wingdings" pitchFamily="2" charset="2"/>
              </a:rPr>
              <a:t>	Afterword  			None</a:t>
            </a:r>
          </a:p>
          <a:p>
            <a:endParaRPr lang="en-US">
              <a:latin typeface="Georgia" pitchFamily="18" charset="0"/>
              <a:sym typeface="Wingdings" pitchFamily="2" charset="2"/>
            </a:endParaRPr>
          </a:p>
          <a:p>
            <a:pPr algn="ctr"/>
            <a:r>
              <a:rPr lang="en-US" sz="2800">
                <a:latin typeface="Georgia" pitchFamily="18" charset="0"/>
                <a:sym typeface="Wingdings" pitchFamily="2" charset="2"/>
              </a:rPr>
              <a:t>ALWAYS BE SURE TO ACKNOWLEDGE OTHERS</a:t>
            </a:r>
          </a:p>
        </p:txBody>
      </p:sp>
      <p:pic>
        <p:nvPicPr>
          <p:cNvPr id="2355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888" y="2997200"/>
            <a:ext cx="2235200" cy="161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8" name="Text Box 7"/>
          <p:cNvSpPr txBox="1">
            <a:spLocks noChangeArrowheads="1"/>
          </p:cNvSpPr>
          <p:nvPr/>
        </p:nvSpPr>
        <p:spPr bwMode="auto">
          <a:xfrm>
            <a:off x="6732588" y="4581525"/>
            <a:ext cx="97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Lionfish</a:t>
            </a:r>
          </a:p>
        </p:txBody>
      </p:sp>
      <p:sp>
        <p:nvSpPr>
          <p:cNvPr id="23559" name="Line 9"/>
          <p:cNvSpPr>
            <a:spLocks noChangeShapeType="1"/>
          </p:cNvSpPr>
          <p:nvPr/>
        </p:nvSpPr>
        <p:spPr bwMode="auto">
          <a:xfrm flipV="1">
            <a:off x="6156325" y="2852738"/>
            <a:ext cx="2016125" cy="18716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3560" name="Line 10"/>
          <p:cNvSpPr>
            <a:spLocks noChangeShapeType="1"/>
          </p:cNvSpPr>
          <p:nvPr/>
        </p:nvSpPr>
        <p:spPr bwMode="auto">
          <a:xfrm>
            <a:off x="6372225" y="2781300"/>
            <a:ext cx="1871663" cy="20875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algn="ctr" eaLnBrk="1" hangingPunct="1"/>
            <a:r>
              <a:rPr lang="en-US" sz="4800" b="1" dirty="0" smtClean="0"/>
              <a:t>Writing a Report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95288" y="2420938"/>
            <a:ext cx="8424862" cy="2990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Georgia" pitchFamily="18" charset="0"/>
              </a:rPr>
              <a:t>Good communication is extremely important – </a:t>
            </a:r>
          </a:p>
          <a:p>
            <a:r>
              <a:rPr lang="en-US">
                <a:latin typeface="Georgia" pitchFamily="18" charset="0"/>
              </a:rPr>
              <a:t>Motivate the reader </a:t>
            </a:r>
          </a:p>
          <a:p>
            <a:r>
              <a:rPr lang="en-US">
                <a:latin typeface="Georgia" pitchFamily="18" charset="0"/>
              </a:rPr>
              <a:t>Structure the thesis – Make it look like a fish </a:t>
            </a:r>
          </a:p>
          <a:p>
            <a:r>
              <a:rPr lang="en-US">
                <a:latin typeface="Georgia" pitchFamily="18" charset="0"/>
              </a:rPr>
              <a:t>	Introduction </a:t>
            </a:r>
            <a:r>
              <a:rPr lang="en-US">
                <a:latin typeface="Georgia" pitchFamily="18" charset="0"/>
                <a:sym typeface="Wingdings" pitchFamily="2" charset="2"/>
              </a:rPr>
              <a:t> 			Thin</a:t>
            </a:r>
          </a:p>
          <a:p>
            <a:r>
              <a:rPr lang="en-US">
                <a:latin typeface="Georgia" pitchFamily="18" charset="0"/>
                <a:sym typeface="Wingdings" pitchFamily="2" charset="2"/>
              </a:rPr>
              <a:t>	Literature Review  		Fat</a:t>
            </a:r>
            <a:endParaRPr lang="en-US" sz="1000">
              <a:latin typeface="Georgia" pitchFamily="18" charset="0"/>
              <a:sym typeface="Wingdings" pitchFamily="2" charset="2"/>
            </a:endParaRPr>
          </a:p>
          <a:p>
            <a:r>
              <a:rPr lang="en-US">
                <a:latin typeface="Georgia" pitchFamily="18" charset="0"/>
                <a:sym typeface="Wingdings" pitchFamily="2" charset="2"/>
              </a:rPr>
              <a:t>	Method  			Fat</a:t>
            </a:r>
          </a:p>
          <a:p>
            <a:r>
              <a:rPr lang="en-US">
                <a:latin typeface="Georgia" pitchFamily="18" charset="0"/>
                <a:sym typeface="Wingdings" pitchFamily="2" charset="2"/>
              </a:rPr>
              <a:t>	Experiments &amp; Evaluation 	Thin</a:t>
            </a:r>
          </a:p>
          <a:p>
            <a:r>
              <a:rPr lang="en-US">
                <a:latin typeface="Georgia" pitchFamily="18" charset="0"/>
                <a:sym typeface="Wingdings" pitchFamily="2" charset="2"/>
              </a:rPr>
              <a:t>	Afterword  			Sprawling</a:t>
            </a:r>
          </a:p>
          <a:p>
            <a:endParaRPr lang="en-US">
              <a:latin typeface="Georgia" pitchFamily="18" charset="0"/>
              <a:sym typeface="Wingdings" pitchFamily="2" charset="2"/>
            </a:endParaRPr>
          </a:p>
          <a:p>
            <a:pPr algn="ctr"/>
            <a:r>
              <a:rPr lang="en-US" sz="2800">
                <a:latin typeface="Georgia" pitchFamily="18" charset="0"/>
                <a:sym typeface="Wingdings" pitchFamily="2" charset="2"/>
              </a:rPr>
              <a:t>ALWAYS BE SURE TO ACKNOWLEDGE OTHERS</a:t>
            </a: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6732588" y="4581525"/>
            <a:ext cx="781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Shark</a:t>
            </a:r>
          </a:p>
        </p:txBody>
      </p:sp>
      <p:pic>
        <p:nvPicPr>
          <p:cNvPr id="24582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7763" y="2852738"/>
            <a:ext cx="2286000" cy="159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3" name="Line 7"/>
          <p:cNvSpPr>
            <a:spLocks noChangeShapeType="1"/>
          </p:cNvSpPr>
          <p:nvPr/>
        </p:nvSpPr>
        <p:spPr bwMode="auto">
          <a:xfrm flipV="1">
            <a:off x="6156325" y="2852738"/>
            <a:ext cx="2016125" cy="18716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6372225" y="2781300"/>
            <a:ext cx="1871663" cy="20875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algn="ctr" eaLnBrk="1" hangingPunct="1"/>
            <a:r>
              <a:rPr lang="en-US" sz="4800" b="1" dirty="0" smtClean="0"/>
              <a:t>Writing a Report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95288" y="2420938"/>
            <a:ext cx="8424862" cy="2990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Georgia" pitchFamily="18" charset="0"/>
              </a:rPr>
              <a:t>Good communication is extremely important – </a:t>
            </a:r>
          </a:p>
          <a:p>
            <a:r>
              <a:rPr lang="en-US">
                <a:latin typeface="Georgia" pitchFamily="18" charset="0"/>
              </a:rPr>
              <a:t>Motivate the reader </a:t>
            </a:r>
          </a:p>
          <a:p>
            <a:r>
              <a:rPr lang="en-US">
                <a:latin typeface="Georgia" pitchFamily="18" charset="0"/>
              </a:rPr>
              <a:t>Structure the thesis – Make it look like a fish </a:t>
            </a:r>
          </a:p>
          <a:p>
            <a:r>
              <a:rPr lang="en-US">
                <a:latin typeface="Georgia" pitchFamily="18" charset="0"/>
              </a:rPr>
              <a:t>	Introduction </a:t>
            </a:r>
            <a:r>
              <a:rPr lang="en-US">
                <a:latin typeface="Georgia" pitchFamily="18" charset="0"/>
                <a:sym typeface="Wingdings" pitchFamily="2" charset="2"/>
              </a:rPr>
              <a:t> 			Fat</a:t>
            </a:r>
          </a:p>
          <a:p>
            <a:r>
              <a:rPr lang="en-US">
                <a:latin typeface="Georgia" pitchFamily="18" charset="0"/>
                <a:sym typeface="Wingdings" pitchFamily="2" charset="2"/>
              </a:rPr>
              <a:t>	Literature Review  		Fatish</a:t>
            </a:r>
            <a:endParaRPr lang="en-US" sz="1000">
              <a:latin typeface="Georgia" pitchFamily="18" charset="0"/>
              <a:sym typeface="Wingdings" pitchFamily="2" charset="2"/>
            </a:endParaRPr>
          </a:p>
          <a:p>
            <a:r>
              <a:rPr lang="en-US">
                <a:latin typeface="Georgia" pitchFamily="18" charset="0"/>
                <a:sym typeface="Wingdings" pitchFamily="2" charset="2"/>
              </a:rPr>
              <a:t>	Method  			Fat</a:t>
            </a:r>
          </a:p>
          <a:p>
            <a:r>
              <a:rPr lang="en-US">
                <a:latin typeface="Georgia" pitchFamily="18" charset="0"/>
                <a:sym typeface="Wingdings" pitchFamily="2" charset="2"/>
              </a:rPr>
              <a:t>	Experiments &amp; Evaluation 	Thin</a:t>
            </a:r>
          </a:p>
          <a:p>
            <a:r>
              <a:rPr lang="en-US">
                <a:latin typeface="Georgia" pitchFamily="18" charset="0"/>
                <a:sym typeface="Wingdings" pitchFamily="2" charset="2"/>
              </a:rPr>
              <a:t>	Afterword  			Thin</a:t>
            </a:r>
          </a:p>
          <a:p>
            <a:endParaRPr lang="en-US">
              <a:latin typeface="Georgia" pitchFamily="18" charset="0"/>
              <a:sym typeface="Wingdings" pitchFamily="2" charset="2"/>
            </a:endParaRPr>
          </a:p>
          <a:p>
            <a:pPr algn="ctr"/>
            <a:r>
              <a:rPr lang="en-US" sz="2800">
                <a:latin typeface="Georgia" pitchFamily="18" charset="0"/>
                <a:sym typeface="Wingdings" pitchFamily="2" charset="2"/>
              </a:rPr>
              <a:t>ALWAYS BE SURE TO ACKNOWLEDGE OTHERS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6732588" y="4581525"/>
            <a:ext cx="781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Shark</a:t>
            </a:r>
          </a:p>
        </p:txBody>
      </p:sp>
      <p:pic>
        <p:nvPicPr>
          <p:cNvPr id="2560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25" y="2852738"/>
            <a:ext cx="18288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7" name="Line 7"/>
          <p:cNvSpPr>
            <a:spLocks noChangeShapeType="1"/>
          </p:cNvSpPr>
          <p:nvPr/>
        </p:nvSpPr>
        <p:spPr bwMode="auto">
          <a:xfrm flipV="1">
            <a:off x="6156325" y="2852738"/>
            <a:ext cx="2016125" cy="18716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6372225" y="2781300"/>
            <a:ext cx="1871663" cy="20875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algn="ctr" eaLnBrk="1" hangingPunct="1"/>
            <a:r>
              <a:rPr lang="en-US" sz="4800" b="1" dirty="0" smtClean="0"/>
              <a:t>Writing a Report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95536" y="4118789"/>
            <a:ext cx="8424862" cy="273921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Georgia" pitchFamily="18" charset="0"/>
              </a:rPr>
              <a:t>Good communication is extremely important – </a:t>
            </a:r>
          </a:p>
          <a:p>
            <a:r>
              <a:rPr lang="en-US" sz="1600" dirty="0">
                <a:latin typeface="Georgia" pitchFamily="18" charset="0"/>
              </a:rPr>
              <a:t>Motivate the reader </a:t>
            </a:r>
          </a:p>
          <a:p>
            <a:r>
              <a:rPr lang="en-US" sz="1600" dirty="0">
                <a:latin typeface="Georgia" pitchFamily="18" charset="0"/>
              </a:rPr>
              <a:t>Structure the thesis – Make it look like a fish </a:t>
            </a:r>
          </a:p>
          <a:p>
            <a:r>
              <a:rPr lang="en-US" sz="1600" dirty="0">
                <a:latin typeface="Georgia" pitchFamily="18" charset="0"/>
              </a:rPr>
              <a:t>	Introduction </a:t>
            </a:r>
            <a:r>
              <a:rPr lang="en-US" sz="1600" dirty="0">
                <a:latin typeface="Georgia" pitchFamily="18" charset="0"/>
                <a:sym typeface="Wingdings" pitchFamily="2" charset="2"/>
              </a:rPr>
              <a:t> 			</a:t>
            </a:r>
            <a:r>
              <a:rPr lang="en-US" sz="1600" dirty="0" smtClean="0">
                <a:latin typeface="Georgia" pitchFamily="18" charset="0"/>
                <a:sym typeface="Wingdings" pitchFamily="2" charset="2"/>
              </a:rPr>
              <a:t>Thin</a:t>
            </a:r>
            <a:endParaRPr lang="en-US" sz="1600" dirty="0">
              <a:latin typeface="Georgia" pitchFamily="18" charset="0"/>
              <a:sym typeface="Wingdings" pitchFamily="2" charset="2"/>
            </a:endParaRPr>
          </a:p>
          <a:p>
            <a:r>
              <a:rPr lang="en-US" sz="1600" dirty="0">
                <a:latin typeface="Georgia" pitchFamily="18" charset="0"/>
                <a:sym typeface="Wingdings" pitchFamily="2" charset="2"/>
              </a:rPr>
              <a:t>	Literature Review  		</a:t>
            </a:r>
            <a:r>
              <a:rPr lang="en-US" sz="1600" dirty="0" err="1">
                <a:latin typeface="Georgia" pitchFamily="18" charset="0"/>
                <a:sym typeface="Wingdings" pitchFamily="2" charset="2"/>
              </a:rPr>
              <a:t>Fatish</a:t>
            </a:r>
            <a:endParaRPr lang="en-US" sz="900" dirty="0">
              <a:latin typeface="Georgia" pitchFamily="18" charset="0"/>
              <a:sym typeface="Wingdings" pitchFamily="2" charset="2"/>
            </a:endParaRPr>
          </a:p>
          <a:p>
            <a:r>
              <a:rPr lang="en-US" sz="1600" dirty="0">
                <a:latin typeface="Georgia" pitchFamily="18" charset="0"/>
                <a:sym typeface="Wingdings" pitchFamily="2" charset="2"/>
              </a:rPr>
              <a:t>	Method  			Fat</a:t>
            </a:r>
          </a:p>
          <a:p>
            <a:r>
              <a:rPr lang="en-US" sz="1600" dirty="0">
                <a:latin typeface="Georgia" pitchFamily="18" charset="0"/>
                <a:sym typeface="Wingdings" pitchFamily="2" charset="2"/>
              </a:rPr>
              <a:t>	Experiments &amp; Evaluation 	</a:t>
            </a:r>
            <a:r>
              <a:rPr lang="en-US" sz="1600" dirty="0" err="1" smtClean="0">
                <a:latin typeface="Georgia" pitchFamily="18" charset="0"/>
                <a:sym typeface="Wingdings" pitchFamily="2" charset="2"/>
              </a:rPr>
              <a:t>Fatish</a:t>
            </a:r>
            <a:endParaRPr lang="en-US" sz="1600" dirty="0">
              <a:latin typeface="Georgia" pitchFamily="18" charset="0"/>
              <a:sym typeface="Wingdings" pitchFamily="2" charset="2"/>
            </a:endParaRPr>
          </a:p>
          <a:p>
            <a:r>
              <a:rPr lang="en-US" sz="1600" dirty="0">
                <a:latin typeface="Georgia" pitchFamily="18" charset="0"/>
                <a:sym typeface="Wingdings" pitchFamily="2" charset="2"/>
              </a:rPr>
              <a:t>	Afterword  			Thin</a:t>
            </a:r>
          </a:p>
          <a:p>
            <a:endParaRPr lang="en-US" sz="1600" dirty="0">
              <a:latin typeface="Georgia" pitchFamily="18" charset="0"/>
              <a:sym typeface="Wingdings" pitchFamily="2" charset="2"/>
            </a:endParaRPr>
          </a:p>
          <a:p>
            <a:pPr algn="ctr"/>
            <a:r>
              <a:rPr lang="en-US" sz="2400" dirty="0">
                <a:latin typeface="Georgia" pitchFamily="18" charset="0"/>
                <a:sym typeface="Wingdings" pitchFamily="2" charset="2"/>
              </a:rPr>
              <a:t>ALWAYS BE SURE TO ACKNOWLEDGE OTHERS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6732588" y="4581525"/>
            <a:ext cx="14157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Lemon Sole</a:t>
            </a:r>
            <a:endParaRPr lang="en-US" dirty="0"/>
          </a:p>
        </p:txBody>
      </p:sp>
      <p:pic>
        <p:nvPicPr>
          <p:cNvPr id="311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1124744"/>
            <a:ext cx="6019428" cy="2725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algn="ctr" eaLnBrk="1" hangingPunct="1"/>
            <a:r>
              <a:rPr lang="en-US" sz="4800" b="1" dirty="0" smtClean="0"/>
              <a:t>Doing Science?</a:t>
            </a:r>
          </a:p>
        </p:txBody>
      </p:sp>
      <p:graphicFrame>
        <p:nvGraphicFramePr>
          <p:cNvPr id="747525" name="Group 5"/>
          <p:cNvGraphicFramePr>
            <a:graphicFrameLocks noGrp="1"/>
          </p:cNvGraphicFramePr>
          <p:nvPr/>
        </p:nvGraphicFramePr>
        <p:xfrm>
          <a:off x="395288" y="1196975"/>
          <a:ext cx="8229600" cy="5006976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917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3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Georgia" pitchFamily="18" charset="0"/>
                          <a:cs typeface="Arial" charset="0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3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Georgia" pitchFamily="18" charset="0"/>
                          <a:cs typeface="Arial" charset="0"/>
                        </a:rPr>
                        <a:t>YES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839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cs typeface="Arial" charset="0"/>
                        </a:rPr>
                        <a:t>The object under study was displaced horizontally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cs typeface="Arial" charset="0"/>
                        </a:rPr>
                        <a:t>The ball moved sideways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cs typeface="Arial" charset="0"/>
                        </a:rPr>
                        <a:t>On an annual basis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cs typeface="Arial" charset="0"/>
                        </a:rPr>
                        <a:t>Yearly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1187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cs typeface="Arial" charset="0"/>
                        </a:rPr>
                        <a:t>Endeavour to ascertain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cs typeface="Arial" charset="0"/>
                        </a:rPr>
                        <a:t>Find out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1343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cs typeface="Arial" charset="0"/>
                        </a:rPr>
                        <a:t>It could be considered that the speed of storage reclamation left something to be desired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cs typeface="Arial" charset="0"/>
                        </a:rPr>
                        <a:t>The garbage collector was really slow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268413"/>
            <a:ext cx="8229600" cy="1139825"/>
          </a:xfrm>
        </p:spPr>
        <p:txBody>
          <a:bodyPr/>
          <a:lstStyle/>
          <a:p>
            <a:pPr eaLnBrk="1" hangingPunct="1"/>
            <a:r>
              <a:rPr lang="en-GB" sz="2200" smtClean="0"/>
              <a:t>The purpose of your research proposal is not...</a:t>
            </a:r>
          </a:p>
        </p:txBody>
      </p:sp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395288" y="2349500"/>
            <a:ext cx="4681537" cy="22875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81000" indent="-381000" algn="ctr">
              <a:spcBef>
                <a:spcPct val="4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GB" sz="4800">
                <a:latin typeface="Comic Sans MS" pitchFamily="66" charset="0"/>
              </a:rPr>
              <a:t>To describe the WizWoz system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11188" y="4652963"/>
            <a:ext cx="7921625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81000" indent="-381000">
              <a:spcBef>
                <a:spcPct val="4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GB" sz="2800">
                <a:latin typeface="Comic Sans MS" pitchFamily="66" charset="0"/>
              </a:rPr>
              <a:t>Your reader does not have a WizWoz</a:t>
            </a:r>
          </a:p>
          <a:p>
            <a:pPr marL="381000" indent="-381000">
              <a:spcBef>
                <a:spcPct val="4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GB" sz="2800">
                <a:latin typeface="Comic Sans MS" pitchFamily="66" charset="0"/>
              </a:rPr>
              <a:t>She is primarily interested in re-usable brain-stuff, not executable artefacts</a:t>
            </a:r>
          </a:p>
        </p:txBody>
      </p:sp>
      <p:pic>
        <p:nvPicPr>
          <p:cNvPr id="129029" name="Picture 5" descr="MCj019759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557338"/>
            <a:ext cx="2952750" cy="294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30" name="Rectangle 6"/>
          <p:cNvSpPr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4200" b="1">
                <a:solidFill>
                  <a:schemeClr val="accent2"/>
                </a:solidFill>
                <a:latin typeface="Georgia" pitchFamily="18" charset="0"/>
              </a:rPr>
              <a:t>Writing a Research Proposal</a:t>
            </a:r>
            <a:endParaRPr lang="en-GB" sz="4200" b="1">
              <a:solidFill>
                <a:schemeClr val="accent2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196975"/>
            <a:ext cx="8229600" cy="1139825"/>
          </a:xfrm>
        </p:spPr>
        <p:txBody>
          <a:bodyPr/>
          <a:lstStyle/>
          <a:p>
            <a:pPr eaLnBrk="1" hangingPunct="1"/>
            <a:r>
              <a:rPr lang="en-GB" smtClean="0"/>
              <a:t>Contributions should be refutable</a:t>
            </a:r>
          </a:p>
        </p:txBody>
      </p:sp>
      <p:graphicFrame>
        <p:nvGraphicFramePr>
          <p:cNvPr id="701443" name="Group 3"/>
          <p:cNvGraphicFramePr>
            <a:graphicFrameLocks noGrp="1"/>
          </p:cNvGraphicFramePr>
          <p:nvPr>
            <p:ph idx="1"/>
          </p:nvPr>
        </p:nvGraphicFramePr>
        <p:xfrm>
          <a:off x="539750" y="1916113"/>
          <a:ext cx="8229600" cy="4134168"/>
        </p:xfrm>
        <a:graphic>
          <a:graphicData uri="http://schemas.openxmlformats.org/drawingml/2006/table">
            <a:tbl>
              <a:tblPr/>
              <a:tblGrid>
                <a:gridCol w="3527425"/>
                <a:gridCol w="4702175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Georgia" pitchFamily="18" charset="0"/>
                          <a:cs typeface="Arial" charset="0"/>
                        </a:rPr>
                        <a:t>NO!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Georgia" pitchFamily="18" charset="0"/>
                          <a:cs typeface="Arial" charset="0"/>
                        </a:rPr>
                        <a:t>YES!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81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cs typeface="Arial" charset="0"/>
                        </a:rPr>
                        <a:t>We describe the WizWoz system.  It is really cool.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cs typeface="Arial" charset="0"/>
                        </a:rPr>
                        <a:t>We give the syntax and semantics of a language that supports concurrent processes (Section 3).  Its innovative features are...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8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cs typeface="Arial" charset="0"/>
                        </a:rPr>
                        <a:t>We study its properties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cs typeface="Arial" charset="0"/>
                        </a:rPr>
                        <a:t>We prove that the type system is sound, and that type checking is decidable (Section 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9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cs typeface="Arial" charset="0"/>
                        </a:rPr>
                        <a:t>We have used WizWoz in practice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cs typeface="Arial" charset="0"/>
                        </a:rPr>
                        <a:t>We have built a GUI toolkit in WizWoz, and used it to implement a text editor (Section 5). The result is half the length of the Java version.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0068" name="Text Box 20"/>
          <p:cNvSpPr txBox="1">
            <a:spLocks noChangeArrowheads="1"/>
          </p:cNvSpPr>
          <p:nvPr/>
        </p:nvSpPr>
        <p:spPr bwMode="auto">
          <a:xfrm>
            <a:off x="735013" y="6184900"/>
            <a:ext cx="5781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Simon Peyton Jones, Microsoft Research, Cambridge</a:t>
            </a:r>
          </a:p>
        </p:txBody>
      </p:sp>
      <p:sp>
        <p:nvSpPr>
          <p:cNvPr id="130069" name="Rectangle 21"/>
          <p:cNvSpPr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4200" b="1">
                <a:solidFill>
                  <a:schemeClr val="accent2"/>
                </a:solidFill>
                <a:latin typeface="Georgia" pitchFamily="18" charset="0"/>
              </a:rPr>
              <a:t>Writing a Research Proposal</a:t>
            </a:r>
            <a:endParaRPr lang="en-GB" sz="4200" b="1">
              <a:solidFill>
                <a:schemeClr val="accent2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GHOTI</a:t>
            </a:r>
          </a:p>
          <a:p>
            <a:pPr lvl="1" eaLnBrk="1" hangingPunct="1"/>
            <a:r>
              <a:rPr lang="en-US" b="1" dirty="0" smtClean="0">
                <a:solidFill>
                  <a:srgbClr val="FF0000"/>
                </a:solidFill>
              </a:rPr>
              <a:t>G</a:t>
            </a:r>
            <a:r>
              <a:rPr lang="en-US" b="1" dirty="0" smtClean="0"/>
              <a:t>rand statement of what you have done</a:t>
            </a:r>
          </a:p>
          <a:p>
            <a:pPr lvl="1" eaLnBrk="1" hangingPunct="1"/>
            <a:r>
              <a:rPr lang="en-US" b="1" dirty="0" smtClean="0">
                <a:solidFill>
                  <a:srgbClr val="FF0000"/>
                </a:solidFill>
              </a:rPr>
              <a:t>H</a:t>
            </a:r>
            <a:r>
              <a:rPr lang="en-US" b="1" dirty="0" smtClean="0"/>
              <a:t>umble account of what others have done before you did what you did</a:t>
            </a:r>
          </a:p>
          <a:p>
            <a:pPr lvl="1" eaLnBrk="1" hangingPunct="1"/>
            <a:r>
              <a:rPr lang="en-US" b="1" dirty="0" smtClean="0">
                <a:solidFill>
                  <a:srgbClr val="FF0000"/>
                </a:solidFill>
              </a:rPr>
              <a:t>O</a:t>
            </a:r>
            <a:r>
              <a:rPr lang="en-US" b="1" dirty="0" smtClean="0"/>
              <a:t>bjective statement of how you propose to do – methods, algorithms</a:t>
            </a:r>
          </a:p>
          <a:p>
            <a:pPr lvl="1" eaLnBrk="1" hangingPunct="1"/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b="1" dirty="0" smtClean="0"/>
              <a:t>alking through what you have done by an exemplar</a:t>
            </a:r>
          </a:p>
          <a:p>
            <a:pPr lvl="1" eaLnBrk="1" hangingPunct="1"/>
            <a:r>
              <a:rPr lang="en-US" b="1" dirty="0" smtClean="0">
                <a:solidFill>
                  <a:srgbClr val="FF0000"/>
                </a:solidFill>
              </a:rPr>
              <a:t>I</a:t>
            </a:r>
            <a:r>
              <a:rPr lang="en-US" b="1" dirty="0" smtClean="0"/>
              <a:t>mplications of what you have done</a:t>
            </a:r>
            <a:endParaRPr lang="en-GB" dirty="0" smtClean="0"/>
          </a:p>
        </p:txBody>
      </p:sp>
      <p:sp>
        <p:nvSpPr>
          <p:cNvPr id="119812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 smtClean="0"/>
              <a:t>Writing a Report</a:t>
            </a:r>
            <a:endParaRPr lang="en-GB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41438"/>
            <a:ext cx="8229600" cy="1139825"/>
          </a:xfrm>
        </p:spPr>
        <p:txBody>
          <a:bodyPr/>
          <a:lstStyle/>
          <a:p>
            <a:pPr eaLnBrk="1" hangingPunct="1"/>
            <a:r>
              <a:rPr lang="en-GB" smtClean="0"/>
              <a:t>The truth: credit is not like money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89138"/>
            <a:ext cx="8005762" cy="1079500"/>
          </a:xfrm>
          <a:solidFill>
            <a:srgbClr val="CCECFF"/>
          </a:solidFill>
        </p:spPr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r>
              <a:rPr lang="en-GB" smtClean="0"/>
              <a:t>Giving credit to others does not diminish the credit you get from your paper</a:t>
            </a: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468313" y="3068638"/>
            <a:ext cx="8280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81000" indent="-381000">
              <a:spcBef>
                <a:spcPct val="4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GB" sz="2400">
                <a:latin typeface="Comic Sans MS" pitchFamily="66" charset="0"/>
              </a:rPr>
              <a:t>Warmly acknowledge people who have helped you</a:t>
            </a:r>
          </a:p>
          <a:p>
            <a:pPr marL="381000" indent="-381000">
              <a:spcBef>
                <a:spcPct val="4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GB" sz="2400">
                <a:latin typeface="Comic Sans MS" pitchFamily="66" charset="0"/>
              </a:rPr>
              <a:t>Be generous to the </a:t>
            </a:r>
            <a:r>
              <a:rPr lang="en-GB" sz="2000">
                <a:latin typeface="Comic Sans MS" pitchFamily="66" charset="0"/>
              </a:rPr>
              <a:t>competition</a:t>
            </a:r>
            <a:r>
              <a:rPr lang="en-GB" sz="2400">
                <a:latin typeface="Comic Sans MS" pitchFamily="66" charset="0"/>
              </a:rPr>
              <a:t>.  “In his inspiring paper [Foo98] Foogle shows....  We develop his foundation in the following ways...”</a:t>
            </a:r>
          </a:p>
          <a:p>
            <a:pPr marL="381000" indent="-381000">
              <a:spcBef>
                <a:spcPct val="4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GB" sz="2400">
                <a:latin typeface="Comic Sans MS" pitchFamily="66" charset="0"/>
              </a:rPr>
              <a:t>Acknowledge weaknesses in your approach</a:t>
            </a:r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755650" y="6237288"/>
            <a:ext cx="5781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Simon Peyton Jones, Microsoft Research, Cambridge</a:t>
            </a:r>
          </a:p>
        </p:txBody>
      </p:sp>
      <p:sp>
        <p:nvSpPr>
          <p:cNvPr id="131078" name="Rectangle 6"/>
          <p:cNvSpPr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4200" b="1">
                <a:solidFill>
                  <a:schemeClr val="accent2"/>
                </a:solidFill>
                <a:latin typeface="Georgia" pitchFamily="18" charset="0"/>
              </a:rPr>
              <a:t>Writing a Research Proposal</a:t>
            </a:r>
            <a:endParaRPr lang="en-GB" sz="4200" b="1">
              <a:solidFill>
                <a:schemeClr val="accent2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Credit is not like money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1697038"/>
            <a:ext cx="6985000" cy="1335087"/>
          </a:xfrm>
          <a:solidFill>
            <a:srgbClr val="CCECFF"/>
          </a:solidFill>
        </p:spPr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r>
              <a:rPr lang="en-GB" sz="3400" smtClean="0"/>
              <a:t>Failing to give credit to others can kill your paper</a:t>
            </a:r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468313" y="3357563"/>
            <a:ext cx="8280400" cy="257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40000"/>
              </a:spcBef>
              <a:buClr>
                <a:schemeClr val="hlink"/>
              </a:buClr>
              <a:buFont typeface="Wingdings" pitchFamily="2" charset="2"/>
              <a:buNone/>
              <a:tabLst>
                <a:tab pos="809625" algn="l"/>
              </a:tabLst>
            </a:pPr>
            <a:r>
              <a:rPr lang="en-GB" sz="2800">
                <a:latin typeface="Comic Sans MS" pitchFamily="66" charset="0"/>
              </a:rPr>
              <a:t>If you imply that an idea is yours, and the referee knows it is not, then either</a:t>
            </a:r>
          </a:p>
          <a:p>
            <a:pPr marL="715963" lvl="1" indent="-455613">
              <a:spcBef>
                <a:spcPct val="40000"/>
              </a:spcBef>
              <a:buClr>
                <a:schemeClr val="hlink"/>
              </a:buClr>
              <a:buFont typeface="Wingdings" pitchFamily="2" charset="2"/>
              <a:buChar char="§"/>
              <a:tabLst>
                <a:tab pos="809625" algn="l"/>
              </a:tabLst>
            </a:pPr>
            <a:r>
              <a:rPr lang="en-GB" sz="2800">
                <a:latin typeface="Comic Sans MS" pitchFamily="66" charset="0"/>
              </a:rPr>
              <a:t>You don’t know that it’s an old idea (bad)</a:t>
            </a:r>
          </a:p>
          <a:p>
            <a:pPr marL="715963" lvl="1" indent="-455613">
              <a:spcBef>
                <a:spcPct val="40000"/>
              </a:spcBef>
              <a:buClr>
                <a:schemeClr val="hlink"/>
              </a:buClr>
              <a:buFont typeface="Wingdings" pitchFamily="2" charset="2"/>
              <a:buChar char="§"/>
              <a:tabLst>
                <a:tab pos="809625" algn="l"/>
              </a:tabLst>
            </a:pPr>
            <a:r>
              <a:rPr lang="en-GB" sz="2800">
                <a:latin typeface="Comic Sans MS" pitchFamily="66" charset="0"/>
              </a:rPr>
              <a:t>You do know, but are pretending it’s yours (very bad)</a:t>
            </a:r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755650" y="6237288"/>
            <a:ext cx="5781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Simon Peyton Jones, Microsoft Research, Cambridge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534400" cy="838200"/>
          </a:xfrm>
        </p:spPr>
        <p:txBody>
          <a:bodyPr/>
          <a:lstStyle/>
          <a:p>
            <a:pPr eaLnBrk="1" hangingPunct="1"/>
            <a:r>
              <a:rPr lang="en-GB" sz="3400" b="1" smtClean="0"/>
              <a:t>Plagiarism: THE SCHÖN SAGA</a:t>
            </a:r>
          </a:p>
        </p:txBody>
      </p:sp>
      <p:sp>
        <p:nvSpPr>
          <p:cNvPr id="3076" name="AutoShape 3"/>
          <p:cNvSpPr>
            <a:spLocks noChangeAspect="1" noChangeArrowheads="1"/>
          </p:cNvSpPr>
          <p:nvPr/>
        </p:nvSpPr>
        <p:spPr bwMode="auto">
          <a:xfrm>
            <a:off x="127000" y="963613"/>
            <a:ext cx="11113" cy="1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838200" y="1019175"/>
          <a:ext cx="4171950" cy="4819650"/>
        </p:xfrm>
        <a:graphic>
          <a:graphicData uri="http://schemas.openxmlformats.org/presentationml/2006/ole">
            <p:oleObj spid="_x0000_s3074" name="Bitmap Image" r:id="rId4" imgW="4172532" imgH="4819048" progId="PBrush">
              <p:embed/>
            </p:oleObj>
          </a:graphicData>
        </a:graphic>
      </p:graphicFrame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334000" y="1143000"/>
            <a:ext cx="3810000" cy="55689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>
                <a:latin typeface="Georgia" pitchFamily="18" charset="0"/>
              </a:rPr>
              <a:t>October 2001: </a:t>
            </a:r>
          </a:p>
          <a:p>
            <a:r>
              <a:rPr lang="en-GB" sz="2400">
                <a:latin typeface="Georgia" pitchFamily="18" charset="0"/>
              </a:rPr>
              <a:t>Hendrik Schon and Zhenan Bao: A single molecule transistor made out of organic material;</a:t>
            </a:r>
          </a:p>
          <a:p>
            <a:endParaRPr lang="en-GB" sz="2400">
              <a:latin typeface="Georgia" pitchFamily="18" charset="0"/>
            </a:endParaRPr>
          </a:p>
          <a:p>
            <a:r>
              <a:rPr lang="en-GB" sz="2400">
                <a:latin typeface="Georgia" pitchFamily="18" charset="0"/>
              </a:rPr>
              <a:t>The end of silicon-based, highly toxic process of making transistor involving rare metals;</a:t>
            </a:r>
          </a:p>
          <a:p>
            <a:endParaRPr lang="en-GB" sz="2400">
              <a:latin typeface="Georgia" pitchFamily="18" charset="0"/>
            </a:endParaRPr>
          </a:p>
          <a:p>
            <a:r>
              <a:rPr lang="en-GB" sz="2400">
                <a:latin typeface="Georgia" pitchFamily="18" charset="0"/>
              </a:rPr>
              <a:t>The new world of freely available organic molecules to build transistor.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96752"/>
            <a:ext cx="8229600" cy="4896544"/>
          </a:xfrm>
        </p:spPr>
        <p:txBody>
          <a:bodyPr/>
          <a:lstStyle/>
          <a:p>
            <a:pPr eaLnBrk="1" hangingPunct="1"/>
            <a:r>
              <a:rPr lang="en-US" b="1" dirty="0" smtClean="0"/>
              <a:t>A report contains </a:t>
            </a:r>
          </a:p>
          <a:p>
            <a:pPr lvl="1" eaLnBrk="1" hangingPunct="1"/>
            <a:r>
              <a:rPr lang="en-US" b="1" dirty="0" smtClean="0"/>
              <a:t>facts, inferences from facts;</a:t>
            </a:r>
          </a:p>
          <a:p>
            <a:pPr lvl="1" eaLnBrk="1" hangingPunct="1"/>
            <a:r>
              <a:rPr lang="en-US" b="1" dirty="0" smtClean="0"/>
              <a:t>opinions, speculations.</a:t>
            </a:r>
          </a:p>
          <a:p>
            <a:pPr eaLnBrk="1" hangingPunct="1"/>
            <a:r>
              <a:rPr lang="en-US" b="1" dirty="0" smtClean="0"/>
              <a:t> A good report clear flags facts and has evidence to support the existence of the facts.</a:t>
            </a:r>
          </a:p>
          <a:p>
            <a:pPr eaLnBrk="1" hangingPunct="1"/>
            <a:r>
              <a:rPr lang="en-US" b="1" dirty="0" smtClean="0"/>
              <a:t> A good report marks out the beginning and end of an opinion/speculation</a:t>
            </a:r>
          </a:p>
          <a:p>
            <a:pPr eaLnBrk="1" hangingPunct="1"/>
            <a:r>
              <a:rPr lang="en-US" b="1" dirty="0" smtClean="0"/>
              <a:t> A report is only submitted after many revisions</a:t>
            </a:r>
          </a:p>
        </p:txBody>
      </p:sp>
      <p:sp>
        <p:nvSpPr>
          <p:cNvPr id="119812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 smtClean="0"/>
              <a:t>Writing a Report</a:t>
            </a:r>
            <a:endParaRPr lang="en-GB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96752"/>
            <a:ext cx="8229600" cy="4896544"/>
          </a:xfrm>
        </p:spPr>
        <p:txBody>
          <a:bodyPr/>
          <a:lstStyle/>
          <a:p>
            <a:pPr eaLnBrk="1" hangingPunct="1"/>
            <a:r>
              <a:rPr lang="en-US" b="1" dirty="0" smtClean="0"/>
              <a:t>A report contains </a:t>
            </a:r>
          </a:p>
          <a:p>
            <a:pPr lvl="1" eaLnBrk="1" hangingPunct="1"/>
            <a:r>
              <a:rPr lang="en-US" b="1" dirty="0" smtClean="0"/>
              <a:t>facts, inferences from facts;</a:t>
            </a:r>
          </a:p>
          <a:p>
            <a:pPr lvl="1" eaLnBrk="1" hangingPunct="1"/>
            <a:r>
              <a:rPr lang="en-US" b="1" dirty="0" smtClean="0"/>
              <a:t>opinions, speculations.</a:t>
            </a:r>
          </a:p>
          <a:p>
            <a:pPr eaLnBrk="1" hangingPunct="1"/>
            <a:r>
              <a:rPr lang="en-US" b="1" dirty="0" smtClean="0"/>
              <a:t> A good report clear flags facts and has evidence to support the existence of the facts.</a:t>
            </a:r>
          </a:p>
          <a:p>
            <a:pPr eaLnBrk="1" hangingPunct="1"/>
            <a:r>
              <a:rPr lang="en-US" b="1" dirty="0" smtClean="0"/>
              <a:t> A good report marks out the beginning and end of an opinion/speculation</a:t>
            </a:r>
          </a:p>
          <a:p>
            <a:pPr eaLnBrk="1" hangingPunct="1"/>
            <a:r>
              <a:rPr lang="en-US" b="1" dirty="0" smtClean="0"/>
              <a:t> A report is only submitted after many revisions</a:t>
            </a:r>
          </a:p>
        </p:txBody>
      </p:sp>
      <p:sp>
        <p:nvSpPr>
          <p:cNvPr id="119812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 smtClean="0"/>
              <a:t>Writing a Report</a:t>
            </a:r>
            <a:endParaRPr lang="en-GB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0768"/>
            <a:ext cx="8568952" cy="5184576"/>
          </a:xfrm>
        </p:spPr>
        <p:txBody>
          <a:bodyPr/>
          <a:lstStyle/>
          <a:p>
            <a:pPr eaLnBrk="1" hangingPunct="1"/>
            <a:r>
              <a:rPr lang="en-US" sz="2800" b="1" dirty="0" smtClean="0"/>
              <a:t>A report is a narrative and it has a structure:</a:t>
            </a:r>
          </a:p>
          <a:p>
            <a:pPr lvl="1" eaLnBrk="1" hangingPunct="1"/>
            <a:r>
              <a:rPr lang="en-US" sz="2400" b="1" dirty="0" smtClean="0"/>
              <a:t>A beginning </a:t>
            </a:r>
          </a:p>
          <a:p>
            <a:pPr lvl="1" eaLnBrk="1" hangingPunct="1"/>
            <a:r>
              <a:rPr lang="en-US" sz="2400" b="1" dirty="0" smtClean="0"/>
              <a:t>A middle and </a:t>
            </a:r>
          </a:p>
          <a:p>
            <a:pPr lvl="1" eaLnBrk="1" hangingPunct="1"/>
            <a:r>
              <a:rPr lang="en-US" sz="2400" b="1" dirty="0" smtClean="0"/>
              <a:t>An end</a:t>
            </a:r>
          </a:p>
          <a:p>
            <a:pPr eaLnBrk="1" hangingPunct="1"/>
            <a:r>
              <a:rPr lang="en-US" sz="2800" b="1" dirty="0" smtClean="0"/>
              <a:t>A report written by a professional always comprises references to sources, e.g. published facts/opinions</a:t>
            </a:r>
          </a:p>
          <a:p>
            <a:pPr eaLnBrk="1" hangingPunct="1"/>
            <a:r>
              <a:rPr lang="en-US" sz="2800" b="1" dirty="0" smtClean="0"/>
              <a:t>A report should your work and yours only; plagiarism can be detected very easily</a:t>
            </a:r>
          </a:p>
          <a:p>
            <a:pPr lvl="1" eaLnBrk="1" hangingPunct="1"/>
            <a:endParaRPr lang="en-US" sz="2400" b="1" dirty="0" smtClean="0"/>
          </a:p>
        </p:txBody>
      </p:sp>
      <p:sp>
        <p:nvSpPr>
          <p:cNvPr id="119812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 smtClean="0"/>
              <a:t>Writing a Report</a:t>
            </a:r>
            <a:endParaRPr lang="en-GB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0768"/>
            <a:ext cx="8568952" cy="5184576"/>
          </a:xfrm>
        </p:spPr>
        <p:txBody>
          <a:bodyPr/>
          <a:lstStyle/>
          <a:p>
            <a:pPr eaLnBrk="1" hangingPunct="1"/>
            <a:r>
              <a:rPr lang="en-US" sz="2800" b="1" dirty="0" smtClean="0"/>
              <a:t>What is a narrative?</a:t>
            </a:r>
          </a:p>
          <a:p>
            <a:pPr lvl="1" eaLnBrk="1" hangingPunct="1"/>
            <a:r>
              <a:rPr lang="en-US" sz="2400" b="1" dirty="0" smtClean="0"/>
              <a:t>Narrate how your day has been?</a:t>
            </a:r>
          </a:p>
          <a:p>
            <a:pPr eaLnBrk="1" hangingPunct="1"/>
            <a:r>
              <a:rPr lang="en-US" sz="2800" b="1" dirty="0" smtClean="0"/>
              <a:t> 	Narrate what you see in this image:</a:t>
            </a:r>
          </a:p>
          <a:p>
            <a:pPr eaLnBrk="1" hangingPunct="1"/>
            <a:endParaRPr lang="en-US" sz="2800" b="1" dirty="0" smtClean="0"/>
          </a:p>
          <a:p>
            <a:pPr eaLnBrk="1" hangingPunct="1"/>
            <a:endParaRPr lang="en-US" sz="2800" b="1" dirty="0" smtClean="0"/>
          </a:p>
          <a:p>
            <a:pPr lvl="1" eaLnBrk="1" hangingPunct="1"/>
            <a:endParaRPr lang="en-US" sz="2400" b="1" dirty="0" smtClean="0"/>
          </a:p>
        </p:txBody>
      </p:sp>
      <p:sp>
        <p:nvSpPr>
          <p:cNvPr id="119812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 smtClean="0"/>
              <a:t>Writing a Report</a:t>
            </a:r>
            <a:endParaRPr lang="en-GB" b="1" dirty="0" smtClean="0"/>
          </a:p>
        </p:txBody>
      </p:sp>
      <p:pic>
        <p:nvPicPr>
          <p:cNvPr id="313346" name="Picture 2" descr="http://www.vangoghgallery.com/catalog/image/0454/Still-Life:-Vase-with-Fifteen-Sunflowe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212976"/>
            <a:ext cx="1872208" cy="2377760"/>
          </a:xfrm>
          <a:prstGeom prst="rect">
            <a:avLst/>
          </a:prstGeom>
          <a:noFill/>
        </p:spPr>
      </p:pic>
      <p:sp>
        <p:nvSpPr>
          <p:cNvPr id="313348" name="AutoShape 4" descr="data:image/jpeg;base64,/9j/4AAQSkZJRgABAQAAAQABAAD/2wCEAAkGBwgHBgkIBwgKCgkLDRYPDQwMDRsUFRAWIB0iIiAdHx8kKDQsJCYxJx8fLT0tMTU3Ojo6Iys/RD84QzQ5OjcBCgoKDQwNGg8PGjclHyU3Nzc3Nzc3Nzc3Nzc3Nzc3Nzc3Nzc3Nzc3Nzc3Nzc3Nzc3Nzc3Nzc3Nzc3Nzc3Nzc3N//AABEIAGoAQQMBIgACEQEDEQH/xAAbAAACAgMBAAAAAAAAAAAAAAAFBgMEAAECB//EADsQAAIBAgUBBQUFBwQDAAAAAAECAwQRAAUSITFBE1FhcYEGFCIjoTJSkdHwFWKSscHh8QdCU6IWJJP/xAAZAQADAQEBAAAAAAAAAAAAAAACAwQFAQD/xAAiEQACAgICAwEBAQEAAAAAAAABAgADESESMQQTUWFBsSL/2gAMAwEAAhEDEQA/AIcqyyjrJYlaABWCjUFuQPLrghUZFAlSYo6eGRBsJVWwbix8tx+OOaEAxqyWQgD4rbW8jhqoXp6mi7KdjI4UE2J+WegAsBxv18+MPJx1FKOeQTFqX2eVKmKnhpoZzMpsqqb3A32PrvxgTUxZfl7QGoplCudIGjk49D9nKRKadKhJW1higDbhzexNrbcdML/+p+W1Ay2CVFEtMrku8ce6XJ691+necD7SBCWtWYAnUU6nM8mQOOwQqLAaFvq8B4jEiRZfKx0JCz87AbLYfmPxwoPLGqgiMMJCDqFwVAuLEfrgd+NrWVNLXR6rrc7NHfc9Tv1I64BbznYljeDXj/ho8Ll9PILikTvJCjbFary+gFPJ/wCuoMYNmC77/wA8RZTmkghknrWZVtqBcDSFJFrEYuSTJU07TJ82NttS9f1b++KVYMupnujI2DEP9nwf8f8AL88Zgh837g+uMwuHkx8pADRJdftKBcja+DuS1CLU08Jhi5tu9rnpfax8sBIflU66Aslor+u9sb9kKt8zEhqDC8osQqEJptsb79ecKa5M8P7HV+JYUNusCej0cj9nMZoexSMiRAw627/1zhN/1HqapaVD2jRUk8ZYKjEJJpN2JAPNjf0HJxPJXZ7DXvJRillABjkWaQ2PFj53BHH874WPbNszq5FzPMaqOOl7J1kpgbKvdo35OkE9+2EF1B4k7nFVjtYk+7tXzwplPzXlDXjdgpuLk/ReDglTZY4ikjcP2xHZmME3YA84AUgWnzqGWKfSJAx3FtLcE/18sMVW9XDGaqYnSDpL30iwIs3jfc4k8lmUhVPc1KmJyGHUhq1eOjEJ0qpPxWFjcCw1d9rY3kr1agxRBQrXubi6i1gPXEtXX000YRoTGiAsOCSd+b84GSVPZyxikJR9OpWK31Eb6beV9z4d+D8e6zmMwPJSta2XEt9if+Rv4cZih+0W+8P/AJtjeNb31zG9dnyehNFNNlzQU7Kpkjte1xby8sc5Vla5fTQvEzRzo+mUxNpQt335238LeeKtJKJIVINyEHBJ56YlkqJ0klpuyDGJSSqE836/T8MIUKxBbuOa960KIdGWMgQwV+Zmpqpagu4ZmjUBRYD8xtfHOeZf77SPFXJ2VPLJrMg3CaTwLn08cQQy1VBSztA8PG7SPxtwo5PWx8OmJqdqqqpqilCzFpbBSwF4msfhtf7NuvAJN/AfRRyLv3/kQt1owFix/wCPUDpRVUPbpICLFRxZgbt3XsevBvgr7S1HvmYT01NTyvTabBQQAqHjVve5B/xfDXRwtSU8EcktNdJPmy6QO2HBI6C/9t8I+ezTZxX5jJkut1RwCqBl7S97nc2vuR04278RUWq9pZxlR18lrsyqN7PcGx0woJPeYoTOqhvlzNewF73seNuvjixRSRR2puyKiT5oYLfTvsL22G3fbcDzDZTNWZfWBII+xOsh4lFh1G4v5HpzhlhqqeRJEjuj6RcBSLgf4xYa0D/sAu4Bz0ZQtH3j6fljMb7L9xvrjMVZk3GGMndaajiDkK7W5PI6+nji8KplM4judakMLAnjv9frgZl1MstOsc7jpa2x/G2O1QRksjn4rWBBF9+l/LxxOv7KWQGWMr7Kpk7Oecozto0SufiI4HG47v6YKkSZU8FTBTTz0c0ywSxgFihYnhrWI62PFxubjC1ULC5DXbiwGkEfrjB/9vxtlceXdjIl5Iwhv9kg8AdCOnlfwwnyfY+FUZB7gpUqZY9yt7eU+ZJ7PU7QZckFLHIGlHahpIdzY7H7O/IP9cWMgoaGkoIUyatB94j1M5iuz7ka7cgA2+Hu7ibkvUVnvNJNTGkcpUQ9kxlYMmk87d5F8UpswTJoqZaeGKKJ3CtGi6duuw87+h78Tr413pxxxg9fZxrKzbps6i1JT1E9VK9agjZ0LSydnZkkFrAb2JseeuOFpkpYioB6nUzfEfPDfmYoWpZXikLSyMZFZNzwBbywrVUyJTmN2ub/AHb7+p8cVeOwsHLGDCwyjjnMDdtJ3L/F/bGY47H94/gcZiqe4wxTK8lLEVNiRYEAnpbjE8gp4UvIzEoSECggH++I8vqI1o4dR0pYNvdRfzxSrainefWsisd9SrcXufK3diQkCPXR3NPKfmAAvoBOxNwPP1xrLWb3uF5mI+MWBXba2IQ6aSEa2roOn1xcyNUrMzEDGz8xqSBexw6tssBBuKitiI9ZWsZhe0t7L9kC9/HCz7RKglgKMTGxJs+2/wDPDLBS1A+FAwUoRv3dQcAM7opFimM8ZRUJdSpuB5HFxAflgzEqf1spIg4VLaFC6yF+EeAtb8sRFLhy7XsL3HX64gpnEg167kDkN6YnknaRJLDa1r9f8Yzec3CmBqDrp+//ABDGY57VfD8BjMBg/Z7EkyxWqEQBTsouxO2LhoEctfbuIP0tjWVMhowB8BQAkrfcYuwSKqOokILHhTa5xG1hBnIIly10kPDKOvGKnurRVcbiR4ijArIp+zhkjieSE9qrBlNmVRdgON/0ccVGWTKrM6Wt43uPPBV+QoYZgsrEQhQ+1tZliKMxpzOwBCyPGSjDvuBzgB7Q5pW5zBKBIPdU+IKEK33uBfr6WxappK6h+Gjq5YVH+2wcegYHGqp5qxg9dM1Q67LqAAHoLC/pjUPnUEEhdyEeO4I3BcFAQi/atfje/nbFh4WjQ2dmHeScFI4AYWSQgEC66v8Ad4Dx88V5VBBUtqtfpjKFudSsZEX/AJX3v++MxJdu9fwOMwzmYfIwlSsI6WANfcdBwehGJKOWTtNMcnZMNhcbN68HEGXSOaVLuxta1z+7gggDRxlgCSdyeuEECUcZJVS1LPGxk1PezW+EjxPT124xPdo5AQxZrAsgIZWPjgVRu1ojqO5sd+RYYuttJJbaw2t0ws1DO4JB/ktiNVZ3Vd5Bsg+K2/TFUq5drKyi9hcG+JYmJckkk6Qd+/Fihdm06mJ+YRucNUKB1FvW3eZWQsvDbcG45xHUCyMx+IEEKANx5YjgZhmbqCQL3sD447qiRUzqDYWvb1x4jB1B9e+4v/H3jGYL6V+6PwxmOc/yUegfZ//Z"/>
          <p:cNvSpPr>
            <a:spLocks noChangeAspect="1" noChangeArrowheads="1"/>
          </p:cNvSpPr>
          <p:nvPr/>
        </p:nvSpPr>
        <p:spPr bwMode="auto">
          <a:xfrm>
            <a:off x="155575" y="-471488"/>
            <a:ext cx="609600" cy="990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313350" name="AutoShape 6" descr="data:image/jpeg;base64,/9j/4AAQSkZJRgABAQAAAQABAAD/2wCEAAkGBwgHBgkIBwgKCgkLDRYPDQwMDRsUFRAWIB0iIiAdHx8kKDQsJCYxJx8fLT0tMTU3Ojo6Iys/RD84QzQ5OjcBCgoKDQwNGg8PGjclHyU3Nzc3Nzc3Nzc3Nzc3Nzc3Nzc3Nzc3Nzc3Nzc3Nzc3Nzc3Nzc3Nzc3Nzc3Nzc3Nzc3N//AABEIAGoAQQMBIgACEQEDEQH/xAAbAAACAgMBAAAAAAAAAAAAAAAFBgMEAAECB//EADsQAAIBAgUBBQUFBwQDAAAAAAECAwQRAAUSITFBE1FhcYEGFCIjoTJSkdHwFWKSscHh8QdCU6IWJJP/xAAZAQADAQEBAAAAAAAAAAAAAAACAwQFAQD/xAAiEQACAgICAwEBAQEAAAAAAAABAgADESESMQQTUWFBsSL/2gAMAwEAAhEDEQA/AIcqyyjrJYlaABWCjUFuQPLrghUZFAlSYo6eGRBsJVWwbix8tx+OOaEAxqyWQgD4rbW8jhqoXp6mi7KdjI4UE2J+WegAsBxv18+MPJx1FKOeQTFqX2eVKmKnhpoZzMpsqqb3A32PrvxgTUxZfl7QGoplCudIGjk49D9nKRKadKhJW1higDbhzexNrbcdML/+p+W1Ay2CVFEtMrku8ce6XJ691+necD7SBCWtWYAnUU6nM8mQOOwQqLAaFvq8B4jEiRZfKx0JCz87AbLYfmPxwoPLGqgiMMJCDqFwVAuLEfrgd+NrWVNLXR6rrc7NHfc9Tv1I64BbznYljeDXj/ho8Ll9PILikTvJCjbFary+gFPJ/wCuoMYNmC77/wA8RZTmkghknrWZVtqBcDSFJFrEYuSTJU07TJ82NttS9f1b++KVYMupnujI2DEP9nwf8f8AL88Zgh837g+uMwuHkx8pADRJdftKBcja+DuS1CLU08Jhi5tu9rnpfax8sBIflU66Aslor+u9sb9kKt8zEhqDC8osQqEJptsb79ecKa5M8P7HV+JYUNusCej0cj9nMZoexSMiRAw627/1zhN/1HqapaVD2jRUk8ZYKjEJJpN2JAPNjf0HJxPJXZ7DXvJRillABjkWaQ2PFj53BHH874WPbNszq5FzPMaqOOl7J1kpgbKvdo35OkE9+2EF1B4k7nFVjtYk+7tXzwplPzXlDXjdgpuLk/ReDglTZY4ikjcP2xHZmME3YA84AUgWnzqGWKfSJAx3FtLcE/18sMVW9XDGaqYnSDpL30iwIs3jfc4k8lmUhVPc1KmJyGHUhq1eOjEJ0qpPxWFjcCw1d9rY3kr1agxRBQrXubi6i1gPXEtXX000YRoTGiAsOCSd+b84GSVPZyxikJR9OpWK31Eb6beV9z4d+D8e6zmMwPJSta2XEt9if+Rv4cZih+0W+8P/AJtjeNb31zG9dnyehNFNNlzQU7Kpkjte1xby8sc5Vla5fTQvEzRzo+mUxNpQt335238LeeKtJKJIVINyEHBJ56YlkqJ0klpuyDGJSSqE836/T8MIUKxBbuOa960KIdGWMgQwV+Zmpqpagu4ZmjUBRYD8xtfHOeZf77SPFXJ2VPLJrMg3CaTwLn08cQQy1VBSztA8PG7SPxtwo5PWx8OmJqdqqqpqilCzFpbBSwF4msfhtf7NuvAJN/AfRRyLv3/kQt1owFix/wCPUDpRVUPbpICLFRxZgbt3XsevBvgr7S1HvmYT01NTyvTabBQQAqHjVve5B/xfDXRwtSU8EcktNdJPmy6QO2HBI6C/9t8I+ezTZxX5jJkut1RwCqBl7S97nc2vuR04278RUWq9pZxlR18lrsyqN7PcGx0woJPeYoTOqhvlzNewF73seNuvjixRSRR2puyKiT5oYLfTvsL22G3fbcDzDZTNWZfWBII+xOsh4lFh1G4v5HpzhlhqqeRJEjuj6RcBSLgf4xYa0D/sAu4Bz0ZQtH3j6fljMb7L9xvrjMVZk3GGMndaajiDkK7W5PI6+nji8KplM4judakMLAnjv9frgZl1MstOsc7jpa2x/G2O1QRksjn4rWBBF9+l/LxxOv7KWQGWMr7Kpk7Oecozto0SufiI4HG47v6YKkSZU8FTBTTz0c0ywSxgFihYnhrWI62PFxubjC1ULC5DXbiwGkEfrjB/9vxtlceXdjIl5Iwhv9kg8AdCOnlfwwnyfY+FUZB7gpUqZY9yt7eU+ZJ7PU7QZckFLHIGlHahpIdzY7H7O/IP9cWMgoaGkoIUyatB94j1M5iuz7ka7cgA2+Hu7ibkvUVnvNJNTGkcpUQ9kxlYMmk87d5F8UpswTJoqZaeGKKJ3CtGi6duuw87+h78Tr413pxxxg9fZxrKzbps6i1JT1E9VK9agjZ0LSydnZkkFrAb2JseeuOFpkpYioB6nUzfEfPDfmYoWpZXikLSyMZFZNzwBbywrVUyJTmN2ub/AHb7+p8cVeOwsHLGDCwyjjnMDdtJ3L/F/bGY47H94/gcZiqe4wxTK8lLEVNiRYEAnpbjE8gp4UvIzEoSECggH++I8vqI1o4dR0pYNvdRfzxSrainefWsisd9SrcXufK3diQkCPXR3NPKfmAAvoBOxNwPP1xrLWb3uF5mI+MWBXba2IQ6aSEa2roOn1xcyNUrMzEDGz8xqSBexw6tssBBuKitiI9ZWsZhe0t7L9kC9/HCz7RKglgKMTGxJs+2/wDPDLBS1A+FAwUoRv3dQcAM7opFimM8ZRUJdSpuB5HFxAflgzEqf1spIg4VLaFC6yF+EeAtb8sRFLhy7XsL3HX64gpnEg167kDkN6YnknaRJLDa1r9f8Yzec3CmBqDrp+//ABDGY57VfD8BjMBg/Z7EkyxWqEQBTsouxO2LhoEctfbuIP0tjWVMhowB8BQAkrfcYuwSKqOokILHhTa5xG1hBnIIly10kPDKOvGKnurRVcbiR4ijArIp+zhkjieSE9qrBlNmVRdgON/0ccVGWTKrM6Wt43uPPBV+QoYZgsrEQhQ+1tZliKMxpzOwBCyPGSjDvuBzgB7Q5pW5zBKBIPdU+IKEK33uBfr6WxappK6h+Gjq5YVH+2wcegYHGqp5qxg9dM1Q67LqAAHoLC/pjUPnUEEhdyEeO4I3BcFAQi/atfje/nbFh4WjQ2dmHeScFI4AYWSQgEC66v8Ad4Dx88V5VBBUtqtfpjKFudSsZEX/AJX3v++MxJdu9fwOMwzmYfIwlSsI6WANfcdBwehGJKOWTtNMcnZMNhcbN68HEGXSOaVLuxta1z+7gggDRxlgCSdyeuEECUcZJVS1LPGxk1PezW+EjxPT124xPdo5AQxZrAsgIZWPjgVRu1ojqO5sd+RYYuttJJbaw2t0ws1DO4JB/ktiNVZ3Vd5Bsg+K2/TFUq5drKyi9hcG+JYmJckkk6Qd+/Fihdm06mJ+YRucNUKB1FvW3eZWQsvDbcG45xHUCyMx+IEEKANx5YjgZhmbqCQL3sD447qiRUzqDYWvb1x4jB1B9e+4v/H3jGYL6V+6PwxmOc/yUegfZ//Z"/>
          <p:cNvSpPr>
            <a:spLocks noChangeAspect="1" noChangeArrowheads="1"/>
          </p:cNvSpPr>
          <p:nvPr/>
        </p:nvSpPr>
        <p:spPr bwMode="auto">
          <a:xfrm>
            <a:off x="155575" y="-471488"/>
            <a:ext cx="609600" cy="990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313352" name="AutoShape 8" descr="data:image/jpeg;base64,/9j/4AAQSkZJRgABAQAAAQABAAD/2wCEAAkGBwgHBgkIBwgKCgkLDRYPDQwMDRsUFRAWIB0iIiAdHx8kKDQsJCYxJx8fLT0tMTU3Ojo6Iys/RD84QzQ5OjcBCgoKDQwNGg8PGjclHyU3Nzc3Nzc3Nzc3Nzc3Nzc3Nzc3Nzc3Nzc3Nzc3Nzc3Nzc3Nzc3Nzc3Nzc3Nzc3Nzc3N//AABEIAGoAQQMBIgACEQEDEQH/xAAbAAACAgMBAAAAAAAAAAAAAAAFBgMEAAECB//EADsQAAIBAgUBBQUFBwQDAAAAAAECAwQRAAUSITFBE1FhcYEGFCIjoTJSkdHwFWKSscHh8QdCU6IWJJP/xAAZAQADAQEBAAAAAAAAAAAAAAACAwQFAQD/xAAiEQACAgICAwEBAQEAAAAAAAABAgADESESMQQTUWFBsSL/2gAMAwEAAhEDEQA/AIcqyyjrJYlaABWCjUFuQPLrghUZFAlSYo6eGRBsJVWwbix8tx+OOaEAxqyWQgD4rbW8jhqoXp6mi7KdjI4UE2J+WegAsBxv18+MPJx1FKOeQTFqX2eVKmKnhpoZzMpsqqb3A32PrvxgTUxZfl7QGoplCudIGjk49D9nKRKadKhJW1higDbhzexNrbcdML/+p+W1Ay2CVFEtMrku8ce6XJ691+necD7SBCWtWYAnUU6nM8mQOOwQqLAaFvq8B4jEiRZfKx0JCz87AbLYfmPxwoPLGqgiMMJCDqFwVAuLEfrgd+NrWVNLXR6rrc7NHfc9Tv1I64BbznYljeDXj/ho8Ll9PILikTvJCjbFary+gFPJ/wCuoMYNmC77/wA8RZTmkghknrWZVtqBcDSFJFrEYuSTJU07TJ82NttS9f1b++KVYMupnujI2DEP9nwf8f8AL88Zgh837g+uMwuHkx8pADRJdftKBcja+DuS1CLU08Jhi5tu9rnpfax8sBIflU66Aslor+u9sb9kKt8zEhqDC8osQqEJptsb79ecKa5M8P7HV+JYUNusCej0cj9nMZoexSMiRAw627/1zhN/1HqapaVD2jRUk8ZYKjEJJpN2JAPNjf0HJxPJXZ7DXvJRillABjkWaQ2PFj53BHH874WPbNszq5FzPMaqOOl7J1kpgbKvdo35OkE9+2EF1B4k7nFVjtYk+7tXzwplPzXlDXjdgpuLk/ReDglTZY4ikjcP2xHZmME3YA84AUgWnzqGWKfSJAx3FtLcE/18sMVW9XDGaqYnSDpL30iwIs3jfc4k8lmUhVPc1KmJyGHUhq1eOjEJ0qpPxWFjcCw1d9rY3kr1agxRBQrXubi6i1gPXEtXX000YRoTGiAsOCSd+b84GSVPZyxikJR9OpWK31Eb6beV9z4d+D8e6zmMwPJSta2XEt9if+Rv4cZih+0W+8P/AJtjeNb31zG9dnyehNFNNlzQU7Kpkjte1xby8sc5Vla5fTQvEzRzo+mUxNpQt335238LeeKtJKJIVINyEHBJ56YlkqJ0klpuyDGJSSqE836/T8MIUKxBbuOa960KIdGWMgQwV+Zmpqpagu4ZmjUBRYD8xtfHOeZf77SPFXJ2VPLJrMg3CaTwLn08cQQy1VBSztA8PG7SPxtwo5PWx8OmJqdqqqpqilCzFpbBSwF4msfhtf7NuvAJN/AfRRyLv3/kQt1owFix/wCPUDpRVUPbpICLFRxZgbt3XsevBvgr7S1HvmYT01NTyvTabBQQAqHjVve5B/xfDXRwtSU8EcktNdJPmy6QO2HBI6C/9t8I+ezTZxX5jJkut1RwCqBl7S97nc2vuR04278RUWq9pZxlR18lrsyqN7PcGx0woJPeYoTOqhvlzNewF73seNuvjixRSRR2puyKiT5oYLfTvsL22G3fbcDzDZTNWZfWBII+xOsh4lFh1G4v5HpzhlhqqeRJEjuj6RcBSLgf4xYa0D/sAu4Bz0ZQtH3j6fljMb7L9xvrjMVZk3GGMndaajiDkK7W5PI6+nji8KplM4judakMLAnjv9frgZl1MstOsc7jpa2x/G2O1QRksjn4rWBBF9+l/LxxOv7KWQGWMr7Kpk7Oecozto0SufiI4HG47v6YKkSZU8FTBTTz0c0ywSxgFihYnhrWI62PFxubjC1ULC5DXbiwGkEfrjB/9vxtlceXdjIl5Iwhv9kg8AdCOnlfwwnyfY+FUZB7gpUqZY9yt7eU+ZJ7PU7QZckFLHIGlHahpIdzY7H7O/IP9cWMgoaGkoIUyatB94j1M5iuz7ka7cgA2+Hu7ibkvUVnvNJNTGkcpUQ9kxlYMmk87d5F8UpswTJoqZaeGKKJ3CtGi6duuw87+h78Tr413pxxxg9fZxrKzbps6i1JT1E9VK9agjZ0LSydnZkkFrAb2JseeuOFpkpYioB6nUzfEfPDfmYoWpZXikLSyMZFZNzwBbywrVUyJTmN2ub/AHb7+p8cVeOwsHLGDCwyjjnMDdtJ3L/F/bGY47H94/gcZiqe4wxTK8lLEVNiRYEAnpbjE8gp4UvIzEoSECggH++I8vqI1o4dR0pYNvdRfzxSrainefWsisd9SrcXufK3diQkCPXR3NPKfmAAvoBOxNwPP1xrLWb3uF5mI+MWBXba2IQ6aSEa2roOn1xcyNUrMzEDGz8xqSBexw6tssBBuKitiI9ZWsZhe0t7L9kC9/HCz7RKglgKMTGxJs+2/wDPDLBS1A+FAwUoRv3dQcAM7opFimM8ZRUJdSpuB5HFxAflgzEqf1spIg4VLaFC6yF+EeAtb8sRFLhy7XsL3HX64gpnEg167kDkN6YnknaRJLDa1r9f8Yzec3CmBqDrp+//ABDGY57VfD8BjMBg/Z7EkyxWqEQBTsouxO2LhoEctfbuIP0tjWVMhowB8BQAkrfcYuwSKqOokILHhTa5xG1hBnIIly10kPDKOvGKnurRVcbiR4ijArIp+zhkjieSE9qrBlNmVRdgON/0ccVGWTKrM6Wt43uPPBV+QoYZgsrEQhQ+1tZliKMxpzOwBCyPGSjDvuBzgB7Q5pW5zBKBIPdU+IKEK33uBfr6WxappK6h+Gjq5YVH+2wcegYHGqp5qxg9dM1Q67LqAAHoLC/pjUPnUEEhdyEeO4I3BcFAQi/atfje/nbFh4WjQ2dmHeScFI4AYWSQgEC66v8Ad4Dx88V5VBBUtqtfpjKFudSsZEX/AJX3v++MxJdu9fwOMwzmYfIwlSsI6WANfcdBwehGJKOWTtNMcnZMNhcbN68HEGXSOaVLuxta1z+7gggDRxlgCSdyeuEECUcZJVS1LPGxk1PezW+EjxPT124xPdo5AQxZrAsgIZWPjgVRu1ojqO5sd+RYYuttJJbaw2t0ws1DO4JB/ktiNVZ3Vd5Bsg+K2/TFUq5drKyi9hcG+JYmJckkk6Qd+/Fihdm06mJ+YRucNUKB1FvW3eZWQsvDbcG45xHUCyMx+IEEKANx5YjgZhmbqCQL3sD447qiRUzqDYWvb1x4jB1B9e+4v/H3jGYL6V+6PwxmOc/yUegfZ//Z"/>
          <p:cNvSpPr>
            <a:spLocks noChangeAspect="1" noChangeArrowheads="1"/>
          </p:cNvSpPr>
          <p:nvPr/>
        </p:nvSpPr>
        <p:spPr bwMode="auto">
          <a:xfrm>
            <a:off x="155575" y="-471488"/>
            <a:ext cx="609600" cy="990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313354" name="Picture 10" descr="http://upload.wikimedia.org/wikipedia/commons/b/b4/Vincent_Willem_van_Gogh_12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3356992"/>
            <a:ext cx="1875266" cy="2346824"/>
          </a:xfrm>
          <a:prstGeom prst="rect">
            <a:avLst/>
          </a:prstGeom>
          <a:noFill/>
        </p:spPr>
      </p:pic>
      <p:pic>
        <p:nvPicPr>
          <p:cNvPr id="313356" name="Picture 12" descr="http://upload.wikimedia.org/wikipedia/commons/b/b4/Van_Gogh_-_Flowers_in_a_blue_vase_-_June_188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3888" y="2924944"/>
            <a:ext cx="1803942" cy="29245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0768"/>
            <a:ext cx="8568952" cy="5184576"/>
          </a:xfrm>
        </p:spPr>
        <p:txBody>
          <a:bodyPr/>
          <a:lstStyle/>
          <a:p>
            <a:pPr eaLnBrk="1" hangingPunct="1"/>
            <a:r>
              <a:rPr lang="en-US" sz="2800" b="1" dirty="0" smtClean="0"/>
              <a:t>What is a narrative?</a:t>
            </a:r>
          </a:p>
          <a:p>
            <a:pPr eaLnBrk="1" hangingPunct="1"/>
            <a:r>
              <a:rPr lang="en-US" sz="2800" b="1" dirty="0" smtClean="0"/>
              <a:t>Narrate this program </a:t>
            </a:r>
          </a:p>
          <a:p>
            <a:pPr eaLnBrk="1" hangingPunct="1"/>
            <a:endParaRPr lang="en-US" sz="2800" b="1" dirty="0" smtClean="0"/>
          </a:p>
          <a:p>
            <a:pPr lvl="1" eaLnBrk="1" hangingPunct="1"/>
            <a:endParaRPr lang="en-US" sz="2400" b="1" dirty="0" smtClean="0"/>
          </a:p>
        </p:txBody>
      </p:sp>
      <p:sp>
        <p:nvSpPr>
          <p:cNvPr id="119812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 smtClean="0"/>
              <a:t>Writing a Report</a:t>
            </a:r>
            <a:endParaRPr lang="en-GB" b="1" dirty="0" smtClean="0"/>
          </a:p>
        </p:txBody>
      </p:sp>
      <p:pic>
        <p:nvPicPr>
          <p:cNvPr id="3389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564904"/>
            <a:ext cx="644842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0768"/>
            <a:ext cx="8568952" cy="5184576"/>
          </a:xfrm>
        </p:spPr>
        <p:txBody>
          <a:bodyPr/>
          <a:lstStyle/>
          <a:p>
            <a:pPr eaLnBrk="1" hangingPunct="1"/>
            <a:r>
              <a:rPr lang="en-US" sz="2800" b="1" dirty="0" smtClean="0"/>
              <a:t>What is a narrative?</a:t>
            </a:r>
          </a:p>
          <a:p>
            <a:pPr eaLnBrk="1" hangingPunct="1"/>
            <a:r>
              <a:rPr lang="en-US" sz="2800" b="1" dirty="0" smtClean="0"/>
              <a:t>Narrate what this program does</a:t>
            </a:r>
          </a:p>
          <a:p>
            <a:pPr eaLnBrk="1" hangingPunct="1"/>
            <a:endParaRPr lang="en-US" sz="2800" b="1" dirty="0" smtClean="0"/>
          </a:p>
          <a:p>
            <a:pPr lvl="1" eaLnBrk="1" hangingPunct="1"/>
            <a:endParaRPr lang="en-US" sz="2400" b="1" dirty="0" smtClean="0"/>
          </a:p>
        </p:txBody>
      </p:sp>
      <p:sp>
        <p:nvSpPr>
          <p:cNvPr id="119812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 smtClean="0"/>
              <a:t>Writing a Report</a:t>
            </a:r>
            <a:endParaRPr lang="en-GB" b="1" dirty="0" smtClean="0"/>
          </a:p>
        </p:txBody>
      </p:sp>
      <p:pic>
        <p:nvPicPr>
          <p:cNvPr id="3389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564904"/>
            <a:ext cx="644842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600" b="1" dirty="0" smtClean="0"/>
              <a:t>GHOTI</a:t>
            </a:r>
          </a:p>
          <a:p>
            <a:pPr lvl="1"/>
            <a:r>
              <a:rPr lang="en-IE" sz="3200" i="1" dirty="0" err="1" smtClean="0"/>
              <a:t>gh</a:t>
            </a:r>
            <a:r>
              <a:rPr lang="en-IE" sz="3200" i="1" dirty="0" smtClean="0"/>
              <a:t>,</a:t>
            </a:r>
            <a:r>
              <a:rPr lang="en-IE" sz="3200" dirty="0" smtClean="0"/>
              <a:t> pronounced /f/ as in </a:t>
            </a:r>
            <a:r>
              <a:rPr lang="en-IE" sz="3200" i="1" dirty="0" smtClean="0"/>
              <a:t>tough</a:t>
            </a:r>
            <a:r>
              <a:rPr lang="en-IE" sz="3200" dirty="0" smtClean="0"/>
              <a:t> /</a:t>
            </a:r>
            <a:r>
              <a:rPr lang="en-IE" sz="3200" dirty="0" err="1" smtClean="0"/>
              <a:t>tʌf</a:t>
            </a:r>
            <a:r>
              <a:rPr lang="en-IE" sz="3200" dirty="0" smtClean="0"/>
              <a:t>/;</a:t>
            </a:r>
          </a:p>
          <a:p>
            <a:pPr lvl="1"/>
            <a:r>
              <a:rPr lang="en-IE" sz="3200" i="1" dirty="0" smtClean="0"/>
              <a:t>o,</a:t>
            </a:r>
            <a:r>
              <a:rPr lang="en-IE" sz="3200" dirty="0" smtClean="0"/>
              <a:t> pronounced /ɪ/ as in </a:t>
            </a:r>
            <a:r>
              <a:rPr lang="en-IE" sz="3200" i="1" dirty="0" smtClean="0"/>
              <a:t>women</a:t>
            </a:r>
            <a:r>
              <a:rPr lang="en-IE" sz="3200" dirty="0" smtClean="0"/>
              <a:t> /ˈ</a:t>
            </a:r>
            <a:r>
              <a:rPr lang="en-IE" sz="3200" dirty="0" err="1" smtClean="0"/>
              <a:t>wɪmɪn</a:t>
            </a:r>
            <a:r>
              <a:rPr lang="en-IE" sz="3200" dirty="0" smtClean="0"/>
              <a:t>/; and</a:t>
            </a:r>
          </a:p>
          <a:p>
            <a:pPr lvl="1"/>
            <a:r>
              <a:rPr lang="en-IE" sz="3200" i="1" dirty="0" err="1" smtClean="0"/>
              <a:t>ti</a:t>
            </a:r>
            <a:r>
              <a:rPr lang="en-IE" sz="3200" i="1" dirty="0" smtClean="0"/>
              <a:t>,</a:t>
            </a:r>
            <a:r>
              <a:rPr lang="en-IE" sz="3200" dirty="0" smtClean="0"/>
              <a:t> pronounced /ʃ/ as in </a:t>
            </a:r>
            <a:r>
              <a:rPr lang="en-IE" sz="3200" i="1" dirty="0" smtClean="0"/>
              <a:t>nation</a:t>
            </a:r>
            <a:r>
              <a:rPr lang="en-IE" sz="3200" dirty="0" smtClean="0"/>
              <a:t> /ˈ</a:t>
            </a:r>
            <a:r>
              <a:rPr lang="en-IE" sz="3200" dirty="0" err="1" smtClean="0"/>
              <a:t>neɪʃən</a:t>
            </a:r>
            <a:r>
              <a:rPr lang="en-IE" sz="3200" dirty="0" smtClean="0"/>
              <a:t>/.</a:t>
            </a:r>
          </a:p>
          <a:p>
            <a:r>
              <a:rPr lang="en-IE" sz="3600" dirty="0" smtClean="0"/>
              <a:t>GHOTI </a:t>
            </a:r>
            <a:r>
              <a:rPr lang="en-IE" sz="3600" dirty="0" smtClean="0">
                <a:sym typeface="Wingdings" pitchFamily="2" charset="2"/>
              </a:rPr>
              <a:t> FISH</a:t>
            </a:r>
            <a:endParaRPr lang="en-IE" sz="3600" dirty="0" smtClean="0"/>
          </a:p>
        </p:txBody>
      </p:sp>
      <p:sp>
        <p:nvSpPr>
          <p:cNvPr id="119812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 smtClean="0"/>
              <a:t>Writing a Report</a:t>
            </a:r>
            <a:endParaRPr lang="en-GB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eorgia"/>
        <a:ea typeface=""/>
        <a:cs typeface="Arial"/>
      </a:majorFont>
      <a:minorFont>
        <a:latin typeface="Georgi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2494</TotalTime>
  <Words>906</Words>
  <Application>Microsoft Office PowerPoint</Application>
  <PresentationFormat>On-screen Show (4:3)</PresentationFormat>
  <Paragraphs>206</Paragraphs>
  <Slides>22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Edge</vt:lpstr>
      <vt:lpstr>Bitmap Image</vt:lpstr>
      <vt:lpstr> Writing a Report! To report or not to report?</vt:lpstr>
      <vt:lpstr>Writing a Report</vt:lpstr>
      <vt:lpstr>Writing a Report</vt:lpstr>
      <vt:lpstr>Writing a Report</vt:lpstr>
      <vt:lpstr>Writing a Report</vt:lpstr>
      <vt:lpstr>Writing a Report</vt:lpstr>
      <vt:lpstr>Writing a Report</vt:lpstr>
      <vt:lpstr>Writing a Report</vt:lpstr>
      <vt:lpstr>Writing a Report</vt:lpstr>
      <vt:lpstr>Writing a Report</vt:lpstr>
      <vt:lpstr>Writing a Report</vt:lpstr>
      <vt:lpstr>Writing a Report</vt:lpstr>
      <vt:lpstr>Writing a Report</vt:lpstr>
      <vt:lpstr>Writing a Report</vt:lpstr>
      <vt:lpstr>Writing a Report</vt:lpstr>
      <vt:lpstr>Writing a Report</vt:lpstr>
      <vt:lpstr>Doing Science?</vt:lpstr>
      <vt:lpstr>The purpose of your research proposal is not...</vt:lpstr>
      <vt:lpstr>Contributions should be refutable</vt:lpstr>
      <vt:lpstr>The truth: credit is not like money</vt:lpstr>
      <vt:lpstr>Credit is not like money</vt:lpstr>
      <vt:lpstr>Plagiarism: THE SCHÖN SAGA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Chaoxin</dc:creator>
  <cp:lastModifiedBy>khurshid</cp:lastModifiedBy>
  <cp:revision>149</cp:revision>
  <dcterms:created xsi:type="dcterms:W3CDTF">2007-02-16T14:34:00Z</dcterms:created>
  <dcterms:modified xsi:type="dcterms:W3CDTF">2013-11-29T13:01:42Z</dcterms:modified>
</cp:coreProperties>
</file>