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6" r:id="rId4"/>
    <p:sldId id="258" r:id="rId5"/>
    <p:sldId id="259" r:id="rId6"/>
    <p:sldId id="260" r:id="rId7"/>
    <p:sldId id="267" r:id="rId8"/>
    <p:sldId id="268" r:id="rId9"/>
    <p:sldId id="269" r:id="rId10"/>
    <p:sldId id="270" r:id="rId11"/>
    <p:sldId id="265" r:id="rId12"/>
    <p:sldId id="261" r:id="rId13"/>
    <p:sldId id="262" r:id="rId14"/>
    <p:sldId id="264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k\Documents\GitHub\FYP\Data%20Structures\linked_list\MPMC_AL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k\Documents\GitHub\FYP\Data%20Structures\linked_list\Linked_List_Test_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k\Documents\GitHub\FYP\Data%20Structures\linked_list\MPMC_Buffer_Test_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k\Documents\GitHub\FYP\Data%20Structures\linked_list\MPMC_Buffer_Test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Single Link Linked List Buffer </a:t>
            </a:r>
            <a:r>
              <a:rPr lang="en-US" dirty="0"/>
              <a:t>All Machines Lockless All Key Ranges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Sheet1!$A$51</c:f>
              <c:strCache>
                <c:ptCount val="1"/>
                <c:pt idx="0">
                  <c:v>Stoker 128</c:v>
                </c:pt>
              </c:strCache>
            </c:strRef>
          </c:tx>
          <c:cat>
            <c:numRef>
              <c:f>Sheet1!$B$50:$I$50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Sheet1!$B$51:$I$51</c:f>
              <c:numCache>
                <c:formatCode>_(* #,##0.00_);_(* \(#,##0.00\);_(* "-"??_);_(@_)</c:formatCode>
                <c:ptCount val="8"/>
                <c:pt idx="0">
                  <c:v>2903255</c:v>
                </c:pt>
                <c:pt idx="1">
                  <c:v>2302230</c:v>
                </c:pt>
                <c:pt idx="2">
                  <c:v>1643140</c:v>
                </c:pt>
                <c:pt idx="3">
                  <c:v>1661205</c:v>
                </c:pt>
                <c:pt idx="4">
                  <c:v>1646202</c:v>
                </c:pt>
                <c:pt idx="5">
                  <c:v>1609534</c:v>
                </c:pt>
                <c:pt idx="6">
                  <c:v>1659569</c:v>
                </c:pt>
                <c:pt idx="7">
                  <c:v>2013186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Sheet1!$A$52</c:f>
              <c:strCache>
                <c:ptCount val="1"/>
                <c:pt idx="0">
                  <c:v>Local 128</c:v>
                </c:pt>
              </c:strCache>
            </c:strRef>
          </c:tx>
          <c:cat>
            <c:numRef>
              <c:f>Sheet1!$B$50:$I$50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Sheet1!$B$52:$I$52</c:f>
              <c:numCache>
                <c:formatCode>_(* #,##0.00_);_(* \(#,##0.00\);_(* "-"??_);_(@_)</c:formatCode>
                <c:ptCount val="8"/>
                <c:pt idx="0">
                  <c:v>5705844</c:v>
                </c:pt>
                <c:pt idx="1">
                  <c:v>8696890</c:v>
                </c:pt>
                <c:pt idx="2">
                  <c:v>11042185</c:v>
                </c:pt>
                <c:pt idx="3">
                  <c:v>13860795</c:v>
                </c:pt>
                <c:pt idx="4">
                  <c:v>13008780</c:v>
                </c:pt>
                <c:pt idx="5">
                  <c:v>13963041</c:v>
                </c:pt>
                <c:pt idx="6">
                  <c:v>13891453</c:v>
                </c:pt>
                <c:pt idx="7">
                  <c:v>13866634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Sheet1!$A$53</c:f>
              <c:strCache>
                <c:ptCount val="1"/>
                <c:pt idx="0">
                  <c:v>Cube 128</c:v>
                </c:pt>
              </c:strCache>
            </c:strRef>
          </c:tx>
          <c:cat>
            <c:numRef>
              <c:f>Sheet1!$B$50:$I$50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Sheet1!$B$53:$I$53</c:f>
              <c:numCache>
                <c:formatCode>_(* #,##0.00_);_(* \(#,##0.00\);_(* "-"??_);_(@_)</c:formatCode>
                <c:ptCount val="8"/>
                <c:pt idx="0">
                  <c:v>3676761</c:v>
                </c:pt>
                <c:pt idx="1">
                  <c:v>6399825</c:v>
                </c:pt>
                <c:pt idx="2">
                  <c:v>4956513</c:v>
                </c:pt>
                <c:pt idx="3">
                  <c:v>5942809</c:v>
                </c:pt>
                <c:pt idx="4">
                  <c:v>5193797</c:v>
                </c:pt>
                <c:pt idx="5">
                  <c:v>6876868</c:v>
                </c:pt>
                <c:pt idx="6">
                  <c:v>5572043</c:v>
                </c:pt>
                <c:pt idx="7">
                  <c:v>7276298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Sheet1!$A$59</c:f>
              <c:strCache>
                <c:ptCount val="1"/>
                <c:pt idx="0">
                  <c:v>Stoker 131072</c:v>
                </c:pt>
              </c:strCache>
            </c:strRef>
          </c:tx>
          <c:cat>
            <c:numRef>
              <c:f>Sheet1!$B$50:$I$50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Sheet1!$B$59:$I$59</c:f>
              <c:numCache>
                <c:formatCode>_(* #,##0.00_);_(* \(#,##0.00\);_(* "-"??_);_(@_)</c:formatCode>
                <c:ptCount val="8"/>
                <c:pt idx="0">
                  <c:v>3085326</c:v>
                </c:pt>
                <c:pt idx="1">
                  <c:v>2294553</c:v>
                </c:pt>
                <c:pt idx="2">
                  <c:v>2313742</c:v>
                </c:pt>
                <c:pt idx="3">
                  <c:v>1593021</c:v>
                </c:pt>
                <c:pt idx="4">
                  <c:v>1621292</c:v>
                </c:pt>
                <c:pt idx="5">
                  <c:v>1607634</c:v>
                </c:pt>
                <c:pt idx="6">
                  <c:v>1651884</c:v>
                </c:pt>
                <c:pt idx="7">
                  <c:v>1696833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Sheet1!$A$60</c:f>
              <c:strCache>
                <c:ptCount val="1"/>
                <c:pt idx="0">
                  <c:v>Local 131072</c:v>
                </c:pt>
              </c:strCache>
            </c:strRef>
          </c:tx>
          <c:cat>
            <c:numRef>
              <c:f>Sheet1!$B$50:$I$50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Sheet1!$B$60:$I$60</c:f>
              <c:numCache>
                <c:formatCode>_(* #,##0.00_);_(* \(#,##0.00\);_(* "-"??_);_(@_)</c:formatCode>
                <c:ptCount val="8"/>
                <c:pt idx="0">
                  <c:v>5703600</c:v>
                </c:pt>
                <c:pt idx="1">
                  <c:v>8588528</c:v>
                </c:pt>
                <c:pt idx="2">
                  <c:v>11111591</c:v>
                </c:pt>
                <c:pt idx="3">
                  <c:v>13892636</c:v>
                </c:pt>
                <c:pt idx="4">
                  <c:v>13637538</c:v>
                </c:pt>
                <c:pt idx="5">
                  <c:v>12640811</c:v>
                </c:pt>
                <c:pt idx="6">
                  <c:v>13632672</c:v>
                </c:pt>
                <c:pt idx="7">
                  <c:v>13754293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Sheet1!$A$61</c:f>
              <c:strCache>
                <c:ptCount val="1"/>
                <c:pt idx="0">
                  <c:v>Cube 131072</c:v>
                </c:pt>
              </c:strCache>
            </c:strRef>
          </c:tx>
          <c:cat>
            <c:numRef>
              <c:f>Sheet1!$B$50:$I$50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Sheet1!$B$61:$I$61</c:f>
              <c:numCache>
                <c:formatCode>_(* #,##0.00_);_(* \(#,##0.00\);_(* "-"??_);_(@_)</c:formatCode>
                <c:ptCount val="8"/>
                <c:pt idx="0">
                  <c:v>3695638</c:v>
                </c:pt>
                <c:pt idx="1">
                  <c:v>3662236</c:v>
                </c:pt>
                <c:pt idx="2">
                  <c:v>10397162</c:v>
                </c:pt>
                <c:pt idx="3">
                  <c:v>5022700</c:v>
                </c:pt>
                <c:pt idx="4">
                  <c:v>6268867</c:v>
                </c:pt>
                <c:pt idx="5">
                  <c:v>3888263</c:v>
                </c:pt>
                <c:pt idx="6">
                  <c:v>7292982</c:v>
                </c:pt>
                <c:pt idx="7">
                  <c:v>10656371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Sheet1!$A$67</c:f>
              <c:strCache>
                <c:ptCount val="1"/>
                <c:pt idx="0">
                  <c:v>Stoker 134217728</c:v>
                </c:pt>
              </c:strCache>
            </c:strRef>
          </c:tx>
          <c:cat>
            <c:numRef>
              <c:f>Sheet1!$B$50:$I$50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Sheet1!$B$67:$I$67</c:f>
              <c:numCache>
                <c:formatCode>_(* #,##0.00_);_(* \(#,##0.00\);_(* "-"??_);_(@_)</c:formatCode>
                <c:ptCount val="8"/>
                <c:pt idx="0">
                  <c:v>3757737</c:v>
                </c:pt>
                <c:pt idx="1">
                  <c:v>2442497</c:v>
                </c:pt>
                <c:pt idx="2">
                  <c:v>2536779</c:v>
                </c:pt>
                <c:pt idx="3">
                  <c:v>1731615</c:v>
                </c:pt>
                <c:pt idx="4">
                  <c:v>1634806</c:v>
                </c:pt>
                <c:pt idx="5">
                  <c:v>1635979</c:v>
                </c:pt>
                <c:pt idx="6">
                  <c:v>1680443</c:v>
                </c:pt>
                <c:pt idx="7">
                  <c:v>1725530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Sheet1!$A$68</c:f>
              <c:strCache>
                <c:ptCount val="1"/>
                <c:pt idx="0">
                  <c:v>Local 134217728</c:v>
                </c:pt>
              </c:strCache>
            </c:strRef>
          </c:tx>
          <c:cat>
            <c:numRef>
              <c:f>Sheet1!$B$50:$I$50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Sheet1!$B$68:$I$68</c:f>
              <c:numCache>
                <c:formatCode>_(* #,##0.00_);_(* \(#,##0.00\);_(* "-"??_);_(@_)</c:formatCode>
                <c:ptCount val="8"/>
                <c:pt idx="0">
                  <c:v>5720444</c:v>
                </c:pt>
                <c:pt idx="1">
                  <c:v>8759991</c:v>
                </c:pt>
                <c:pt idx="2">
                  <c:v>11213554</c:v>
                </c:pt>
                <c:pt idx="3">
                  <c:v>13756219</c:v>
                </c:pt>
                <c:pt idx="4">
                  <c:v>13462318</c:v>
                </c:pt>
                <c:pt idx="5">
                  <c:v>13664092</c:v>
                </c:pt>
                <c:pt idx="6">
                  <c:v>12967883</c:v>
                </c:pt>
                <c:pt idx="7">
                  <c:v>13421220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Sheet1!$A$69</c:f>
              <c:strCache>
                <c:ptCount val="1"/>
                <c:pt idx="0">
                  <c:v>Cube 134217728</c:v>
                </c:pt>
              </c:strCache>
            </c:strRef>
          </c:tx>
          <c:cat>
            <c:numRef>
              <c:f>Sheet1!$B$50:$I$50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Sheet1!$B$69:$I$69</c:f>
              <c:numCache>
                <c:formatCode>_(* #,##0.00_);_(* \(#,##0.00\);_(* "-"??_);_(@_)</c:formatCode>
                <c:ptCount val="8"/>
                <c:pt idx="0">
                  <c:v>3735679</c:v>
                </c:pt>
                <c:pt idx="1">
                  <c:v>4207470</c:v>
                </c:pt>
                <c:pt idx="2">
                  <c:v>5332245</c:v>
                </c:pt>
                <c:pt idx="3">
                  <c:v>3837889</c:v>
                </c:pt>
                <c:pt idx="4">
                  <c:v>4331372</c:v>
                </c:pt>
                <c:pt idx="5">
                  <c:v>4878603</c:v>
                </c:pt>
                <c:pt idx="6">
                  <c:v>6225616</c:v>
                </c:pt>
                <c:pt idx="7">
                  <c:v>6335318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246656"/>
        <c:axId val="80265216"/>
      </c:lineChart>
      <c:catAx>
        <c:axId val="802466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threads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0265216"/>
        <c:crosses val="autoZero"/>
        <c:auto val="1"/>
        <c:lblAlgn val="ctr"/>
        <c:lblOffset val="100"/>
        <c:noMultiLvlLbl val="0"/>
      </c:catAx>
      <c:valAx>
        <c:axId val="802652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Iterations per second</a:t>
                </a:r>
              </a:p>
            </c:rich>
          </c:tx>
          <c:layout/>
          <c:overlay val="0"/>
        </c:title>
        <c:numFmt formatCode="_(* #,##0.00_);_(* \(#,##0.00\);_(* &quot;-&quot;??_);_(@_)" sourceLinked="1"/>
        <c:majorTickMark val="out"/>
        <c:minorTickMark val="none"/>
        <c:tickLblPos val="nextTo"/>
        <c:crossAx val="802466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Single Link Linked </a:t>
            </a:r>
            <a:r>
              <a:rPr lang="en-US" dirty="0"/>
              <a:t>List All Machines Lockless All Key Ranges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Sheet1!$A$92</c:f>
              <c:strCache>
                <c:ptCount val="1"/>
                <c:pt idx="0">
                  <c:v>Stoker 128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Sheet1!$B$92:$I$92</c:f>
              <c:numCache>
                <c:formatCode>_(* #,##0.00_);_(* \(#,##0.00\);_(* "-"??_);_(@_)</c:formatCode>
                <c:ptCount val="8"/>
                <c:pt idx="0">
                  <c:v>991484</c:v>
                </c:pt>
                <c:pt idx="1">
                  <c:v>1685199</c:v>
                </c:pt>
                <c:pt idx="2">
                  <c:v>1166779</c:v>
                </c:pt>
                <c:pt idx="3">
                  <c:v>719258</c:v>
                </c:pt>
                <c:pt idx="4">
                  <c:v>690663</c:v>
                </c:pt>
                <c:pt idx="5">
                  <c:v>627234</c:v>
                </c:pt>
                <c:pt idx="6">
                  <c:v>666569</c:v>
                </c:pt>
                <c:pt idx="7">
                  <c:v>671182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Sheet1!$A$93</c:f>
              <c:strCache>
                <c:ptCount val="1"/>
                <c:pt idx="0">
                  <c:v>Local 128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Sheet1!$B$93:$I$93</c:f>
              <c:numCache>
                <c:formatCode>_(* #,##0.00_);_(* \(#,##0.00\);_(* "-"??_);_(@_)</c:formatCode>
                <c:ptCount val="8"/>
                <c:pt idx="0">
                  <c:v>2597972</c:v>
                </c:pt>
                <c:pt idx="1">
                  <c:v>5933138</c:v>
                </c:pt>
                <c:pt idx="2">
                  <c:v>11066666</c:v>
                </c:pt>
                <c:pt idx="3">
                  <c:v>14458128</c:v>
                </c:pt>
                <c:pt idx="4">
                  <c:v>16338123</c:v>
                </c:pt>
                <c:pt idx="5">
                  <c:v>16222973</c:v>
                </c:pt>
                <c:pt idx="6">
                  <c:v>15641009</c:v>
                </c:pt>
                <c:pt idx="7">
                  <c:v>15761452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Sheet1!$A$94</c:f>
              <c:strCache>
                <c:ptCount val="1"/>
                <c:pt idx="0">
                  <c:v>Cube 128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Sheet1!$B$94:$I$94</c:f>
              <c:numCache>
                <c:formatCode>_(* #,##0.00_);_(* \(#,##0.00\);_(* "-"??_);_(@_)</c:formatCode>
                <c:ptCount val="8"/>
                <c:pt idx="0">
                  <c:v>1337861</c:v>
                </c:pt>
                <c:pt idx="1">
                  <c:v>1950493</c:v>
                </c:pt>
                <c:pt idx="2">
                  <c:v>3238299</c:v>
                </c:pt>
                <c:pt idx="3">
                  <c:v>1860926</c:v>
                </c:pt>
                <c:pt idx="4">
                  <c:v>6532522</c:v>
                </c:pt>
                <c:pt idx="5">
                  <c:v>1376020</c:v>
                </c:pt>
                <c:pt idx="6">
                  <c:v>7412770</c:v>
                </c:pt>
                <c:pt idx="7">
                  <c:v>1469781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Sheet1!$A$100</c:f>
              <c:strCache>
                <c:ptCount val="1"/>
                <c:pt idx="0">
                  <c:v>Stoker 131072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Sheet1!$B$100:$I$100</c:f>
              <c:numCache>
                <c:formatCode>_(* #,##0.00_);_(* \(#,##0.00\);_(* "-"??_);_(@_)</c:formatCode>
                <c:ptCount val="8"/>
                <c:pt idx="0">
                  <c:v>14256</c:v>
                </c:pt>
                <c:pt idx="1">
                  <c:v>8201</c:v>
                </c:pt>
                <c:pt idx="2">
                  <c:v>10464</c:v>
                </c:pt>
                <c:pt idx="3">
                  <c:v>17762</c:v>
                </c:pt>
                <c:pt idx="4">
                  <c:v>25309</c:v>
                </c:pt>
                <c:pt idx="5">
                  <c:v>39116</c:v>
                </c:pt>
                <c:pt idx="6">
                  <c:v>52297</c:v>
                </c:pt>
                <c:pt idx="7">
                  <c:v>46693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Sheet1!$A$101</c:f>
              <c:strCache>
                <c:ptCount val="1"/>
                <c:pt idx="0">
                  <c:v>Local 131072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Sheet1!$B$101:$I$101</c:f>
              <c:numCache>
                <c:formatCode>_(* #,##0.00_);_(* \(#,##0.00\);_(* "-"??_);_(@_)</c:formatCode>
                <c:ptCount val="8"/>
                <c:pt idx="0">
                  <c:v>21890</c:v>
                </c:pt>
                <c:pt idx="1">
                  <c:v>19239</c:v>
                </c:pt>
                <c:pt idx="2">
                  <c:v>171464</c:v>
                </c:pt>
                <c:pt idx="3">
                  <c:v>150932</c:v>
                </c:pt>
                <c:pt idx="4">
                  <c:v>109933</c:v>
                </c:pt>
                <c:pt idx="5">
                  <c:v>64956</c:v>
                </c:pt>
                <c:pt idx="6">
                  <c:v>51922</c:v>
                </c:pt>
                <c:pt idx="7">
                  <c:v>50133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Sheet1!$A$102</c:f>
              <c:strCache>
                <c:ptCount val="1"/>
                <c:pt idx="0">
                  <c:v>Cube 131072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Sheet1!$B$102:$I$102</c:f>
              <c:numCache>
                <c:formatCode>_(* #,##0.00_);_(* \(#,##0.00\);_(* "-"??_);_(@_)</c:formatCode>
                <c:ptCount val="8"/>
                <c:pt idx="0">
                  <c:v>15643</c:v>
                </c:pt>
                <c:pt idx="1">
                  <c:v>8792</c:v>
                </c:pt>
                <c:pt idx="2">
                  <c:v>13651</c:v>
                </c:pt>
                <c:pt idx="3">
                  <c:v>19751</c:v>
                </c:pt>
                <c:pt idx="4">
                  <c:v>25451</c:v>
                </c:pt>
                <c:pt idx="5">
                  <c:v>21236</c:v>
                </c:pt>
                <c:pt idx="6">
                  <c:v>19033</c:v>
                </c:pt>
                <c:pt idx="7">
                  <c:v>17365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Sheet1!$A$108</c:f>
              <c:strCache>
                <c:ptCount val="1"/>
                <c:pt idx="0">
                  <c:v>Stoker 134217728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Sheet1!$B$108:$I$108</c:f>
              <c:numCache>
                <c:formatCode>_(* #,##0.00_);_(* \(#,##0.00\);_(* "-"??_);_(@_)</c:formatCode>
                <c:ptCount val="8"/>
                <c:pt idx="0">
                  <c:v>13710</c:v>
                </c:pt>
                <c:pt idx="1">
                  <c:v>7755</c:v>
                </c:pt>
                <c:pt idx="2">
                  <c:v>9559</c:v>
                </c:pt>
                <c:pt idx="3">
                  <c:v>15295</c:v>
                </c:pt>
                <c:pt idx="4">
                  <c:v>20391</c:v>
                </c:pt>
                <c:pt idx="5">
                  <c:v>28856</c:v>
                </c:pt>
                <c:pt idx="6">
                  <c:v>33696</c:v>
                </c:pt>
                <c:pt idx="7">
                  <c:v>26351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Sheet1!$A$109</c:f>
              <c:strCache>
                <c:ptCount val="1"/>
                <c:pt idx="0">
                  <c:v>Local 134217728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Sheet1!$B$109:$I$109</c:f>
              <c:numCache>
                <c:formatCode>_(* #,##0.00_);_(* \(#,##0.00\);_(* "-"??_);_(@_)</c:formatCode>
                <c:ptCount val="8"/>
                <c:pt idx="0">
                  <c:v>21364</c:v>
                </c:pt>
                <c:pt idx="1">
                  <c:v>17943</c:v>
                </c:pt>
                <c:pt idx="2">
                  <c:v>59351</c:v>
                </c:pt>
                <c:pt idx="3">
                  <c:v>80595</c:v>
                </c:pt>
                <c:pt idx="4">
                  <c:v>93777</c:v>
                </c:pt>
                <c:pt idx="5">
                  <c:v>109158</c:v>
                </c:pt>
                <c:pt idx="6">
                  <c:v>71404</c:v>
                </c:pt>
                <c:pt idx="7">
                  <c:v>42142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Sheet1!$A$110</c:f>
              <c:strCache>
                <c:ptCount val="1"/>
                <c:pt idx="0">
                  <c:v>Cube 134217728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Sheet1!$B$110:$I$110</c:f>
              <c:numCache>
                <c:formatCode>_(* #,##0.00_);_(* \(#,##0.00\);_(* "-"??_);_(@_)</c:formatCode>
                <c:ptCount val="8"/>
                <c:pt idx="0">
                  <c:v>15380</c:v>
                </c:pt>
                <c:pt idx="1">
                  <c:v>7759</c:v>
                </c:pt>
                <c:pt idx="2">
                  <c:v>11644</c:v>
                </c:pt>
                <c:pt idx="3">
                  <c:v>16313</c:v>
                </c:pt>
                <c:pt idx="4">
                  <c:v>20051</c:v>
                </c:pt>
                <c:pt idx="5">
                  <c:v>15379</c:v>
                </c:pt>
                <c:pt idx="6">
                  <c:v>13292</c:v>
                </c:pt>
                <c:pt idx="7">
                  <c:v>11875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063680"/>
        <c:axId val="79078144"/>
      </c:lineChart>
      <c:catAx>
        <c:axId val="790636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threads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9078144"/>
        <c:crosses val="autoZero"/>
        <c:auto val="1"/>
        <c:lblAlgn val="ctr"/>
        <c:lblOffset val="100"/>
        <c:noMultiLvlLbl val="0"/>
      </c:catAx>
      <c:valAx>
        <c:axId val="790781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Iterations per second</a:t>
                </a:r>
              </a:p>
            </c:rich>
          </c:tx>
          <c:layout/>
          <c:overlay val="0"/>
        </c:title>
        <c:numFmt formatCode="_(* #,##0.00_);_(* \(#,##0.00\);_(* &quot;-&quot;??_);_(@_)" sourceLinked="1"/>
        <c:majorTickMark val="out"/>
        <c:minorTickMark val="none"/>
        <c:tickLblPos val="nextTo"/>
        <c:crossAx val="790636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Single Linked Buffer Stoker </a:t>
            </a:r>
            <a:r>
              <a:rPr lang="en-US" dirty="0"/>
              <a:t>TAS &amp; TTAS</a:t>
            </a:r>
            <a:r>
              <a:rPr lang="en-US" baseline="0" dirty="0"/>
              <a:t> Lock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Sheet1!$A$15</c:f>
              <c:strCache>
                <c:ptCount val="1"/>
                <c:pt idx="0">
                  <c:v>32 Core Intel Xeon CPU E7-4820 @ 2.00GHz (A) TAS</c:v>
                </c:pt>
              </c:strCache>
            </c:strRef>
          </c:tx>
          <c:val>
            <c:numRef>
              <c:f>Sheet1!$B$15:$I$15</c:f>
              <c:numCache>
                <c:formatCode>_(* #,##0.00_);_(* \(#,##0.00\);_(* "-"??_);_(@_)</c:formatCode>
                <c:ptCount val="8"/>
                <c:pt idx="0">
                  <c:v>2693284</c:v>
                </c:pt>
                <c:pt idx="1">
                  <c:v>4090659</c:v>
                </c:pt>
                <c:pt idx="2">
                  <c:v>8003021</c:v>
                </c:pt>
                <c:pt idx="3">
                  <c:v>8213234</c:v>
                </c:pt>
                <c:pt idx="4">
                  <c:v>3974885</c:v>
                </c:pt>
                <c:pt idx="5">
                  <c:v>4104354</c:v>
                </c:pt>
                <c:pt idx="6">
                  <c:v>4128211</c:v>
                </c:pt>
                <c:pt idx="7">
                  <c:v>2854521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Sheet1!$A$16</c:f>
              <c:strCache>
                <c:ptCount val="1"/>
                <c:pt idx="0">
                  <c:v>32 Core Intel Xeon CPU E7-4820 @ 2.00GHz (A) TAS No Pause</c:v>
                </c:pt>
              </c:strCache>
            </c:strRef>
          </c:tx>
          <c:val>
            <c:numRef>
              <c:f>Sheet1!$B$16:$I$16</c:f>
              <c:numCache>
                <c:formatCode>_(* #,##0.00_);_(* \(#,##0.00\);_(* "-"??_);_(@_)</c:formatCode>
                <c:ptCount val="8"/>
                <c:pt idx="0">
                  <c:v>3376347</c:v>
                </c:pt>
                <c:pt idx="1">
                  <c:v>5828774</c:v>
                </c:pt>
                <c:pt idx="2">
                  <c:v>545138</c:v>
                </c:pt>
                <c:pt idx="3">
                  <c:v>243309</c:v>
                </c:pt>
                <c:pt idx="4">
                  <c:v>143229</c:v>
                </c:pt>
                <c:pt idx="5">
                  <c:v>74350</c:v>
                </c:pt>
                <c:pt idx="6">
                  <c:v>64753</c:v>
                </c:pt>
                <c:pt idx="7">
                  <c:v>35340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Sheet1!$A$17</c:f>
              <c:strCache>
                <c:ptCount val="1"/>
                <c:pt idx="0">
                  <c:v>32 Core Intel Xeon CPU E7-4820 @ 2.00GHz (A) TTAS No Pause</c:v>
                </c:pt>
              </c:strCache>
            </c:strRef>
          </c:tx>
          <c:val>
            <c:numRef>
              <c:f>Sheet1!$B$17:$I$17</c:f>
              <c:numCache>
                <c:formatCode>_(* #,##0.00_);_(* \(#,##0.00\);_(* "-"??_);_(@_)</c:formatCode>
                <c:ptCount val="8"/>
                <c:pt idx="0">
                  <c:v>3572599</c:v>
                </c:pt>
                <c:pt idx="1">
                  <c:v>5475654</c:v>
                </c:pt>
                <c:pt idx="2">
                  <c:v>649864</c:v>
                </c:pt>
                <c:pt idx="3">
                  <c:v>609197</c:v>
                </c:pt>
                <c:pt idx="4">
                  <c:v>386728</c:v>
                </c:pt>
                <c:pt idx="5">
                  <c:v>386132</c:v>
                </c:pt>
                <c:pt idx="6">
                  <c:v>462506</c:v>
                </c:pt>
                <c:pt idx="7">
                  <c:v>435036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Sheet1!$A$18</c:f>
              <c:strCache>
                <c:ptCount val="1"/>
                <c:pt idx="0">
                  <c:v>32 Core Intel Xeon CPU E7-4820 @ 2.00GHz (A) TTAS</c:v>
                </c:pt>
              </c:strCache>
            </c:strRef>
          </c:tx>
          <c:val>
            <c:numRef>
              <c:f>Sheet1!$B$18:$I$18</c:f>
              <c:numCache>
                <c:formatCode>_(* #,##0.00_);_(* \(#,##0.00\);_(* "-"??_);_(@_)</c:formatCode>
                <c:ptCount val="8"/>
                <c:pt idx="0">
                  <c:v>2671790</c:v>
                </c:pt>
                <c:pt idx="1">
                  <c:v>3235749</c:v>
                </c:pt>
                <c:pt idx="2">
                  <c:v>3212408</c:v>
                </c:pt>
                <c:pt idx="3">
                  <c:v>3113570</c:v>
                </c:pt>
                <c:pt idx="4">
                  <c:v>3255566</c:v>
                </c:pt>
                <c:pt idx="5">
                  <c:v>3245981</c:v>
                </c:pt>
                <c:pt idx="6">
                  <c:v>5981039</c:v>
                </c:pt>
                <c:pt idx="7">
                  <c:v>3266572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Sheet1!$A$19</c:f>
              <c:strCache>
                <c:ptCount val="1"/>
                <c:pt idx="0">
                  <c:v>32 Core Intel Xeon CPU E7-4820 @ 2.00GHz (A) TTAS_RELAX</c:v>
                </c:pt>
              </c:strCache>
            </c:strRef>
          </c:tx>
          <c:val>
            <c:numRef>
              <c:f>Sheet1!$B$19:$I$19</c:f>
              <c:numCache>
                <c:formatCode>_(* #,##0.00_);_(* \(#,##0.00\);_(* "-"??_);_(@_)</c:formatCode>
                <c:ptCount val="8"/>
                <c:pt idx="0">
                  <c:v>2795023</c:v>
                </c:pt>
                <c:pt idx="1">
                  <c:v>2024175</c:v>
                </c:pt>
                <c:pt idx="2">
                  <c:v>277753</c:v>
                </c:pt>
                <c:pt idx="3">
                  <c:v>249662</c:v>
                </c:pt>
                <c:pt idx="4">
                  <c:v>218531</c:v>
                </c:pt>
                <c:pt idx="5">
                  <c:v>150643</c:v>
                </c:pt>
                <c:pt idx="6">
                  <c:v>354367</c:v>
                </c:pt>
                <c:pt idx="7">
                  <c:v>262502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Sheet1!$A$22</c:f>
              <c:strCache>
                <c:ptCount val="1"/>
                <c:pt idx="0">
                  <c:v>32 Core Intel Xeon CPU E7-4820 @ 2.00GHz (A) TAS_RELAX</c:v>
                </c:pt>
              </c:strCache>
            </c:strRef>
          </c:tx>
          <c:val>
            <c:numRef>
              <c:f>Sheet1!$B$22:$I$22</c:f>
              <c:numCache>
                <c:formatCode>_(* #,##0.00_);_(* \(#,##0.00\);_(* "-"??_);_(@_)</c:formatCode>
                <c:ptCount val="8"/>
                <c:pt idx="0">
                  <c:v>3787767</c:v>
                </c:pt>
                <c:pt idx="1">
                  <c:v>5576289</c:v>
                </c:pt>
                <c:pt idx="2">
                  <c:v>384809</c:v>
                </c:pt>
                <c:pt idx="3">
                  <c:v>262593</c:v>
                </c:pt>
                <c:pt idx="4">
                  <c:v>118683</c:v>
                </c:pt>
                <c:pt idx="5">
                  <c:v>60922</c:v>
                </c:pt>
                <c:pt idx="6">
                  <c:v>57235</c:v>
                </c:pt>
                <c:pt idx="7">
                  <c:v>33330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113216"/>
        <c:axId val="79119488"/>
      </c:lineChart>
      <c:catAx>
        <c:axId val="791132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threads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9119488"/>
        <c:crosses val="autoZero"/>
        <c:auto val="1"/>
        <c:lblAlgn val="ctr"/>
        <c:lblOffset val="100"/>
        <c:noMultiLvlLbl val="0"/>
      </c:catAx>
      <c:valAx>
        <c:axId val="791194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Iterations per second</a:t>
                </a:r>
              </a:p>
            </c:rich>
          </c:tx>
          <c:layout/>
          <c:overlay val="0"/>
        </c:title>
        <c:numFmt formatCode="_(* #,##0.00_);_(* \(#,##0.00\);_(* &quot;-&quot;??_);_(@_)" sourceLinked="1"/>
        <c:majorTickMark val="out"/>
        <c:minorTickMark val="none"/>
        <c:tickLblPos val="nextTo"/>
        <c:crossAx val="791132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Single Linked Buffer Stoker All </a:t>
            </a:r>
            <a:r>
              <a:rPr lang="en-US" dirty="0"/>
              <a:t>CAS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Sheet1!$A$12</c:f>
              <c:strCache>
                <c:ptCount val="1"/>
                <c:pt idx="0">
                  <c:v>32 Core Intel Xeon CPU E7-4820 @ 2.00GHz (A) CAS lock</c:v>
                </c:pt>
              </c:strCache>
            </c:strRef>
          </c:tx>
          <c:val>
            <c:numRef>
              <c:f>Sheet1!$B$12:$I$12</c:f>
              <c:numCache>
                <c:formatCode>_(* #,##0.00_);_(* \(#,##0.00\);_(* "-"??_);_(@_)</c:formatCode>
                <c:ptCount val="8"/>
                <c:pt idx="0">
                  <c:v>2534484</c:v>
                </c:pt>
                <c:pt idx="1">
                  <c:v>3036616</c:v>
                </c:pt>
                <c:pt idx="2">
                  <c:v>3013501</c:v>
                </c:pt>
                <c:pt idx="3">
                  <c:v>5034945</c:v>
                </c:pt>
                <c:pt idx="4">
                  <c:v>3178399</c:v>
                </c:pt>
                <c:pt idx="5">
                  <c:v>3008498</c:v>
                </c:pt>
                <c:pt idx="6">
                  <c:v>2505219</c:v>
                </c:pt>
                <c:pt idx="7">
                  <c:v>2931459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Sheet1!$A$13</c:f>
              <c:strCache>
                <c:ptCount val="1"/>
                <c:pt idx="0">
                  <c:v>32 Core Intel Xeon CPU E7-4820 @ 2.00GHz (A) CAS lock No Delay</c:v>
                </c:pt>
              </c:strCache>
            </c:strRef>
          </c:tx>
          <c:val>
            <c:numRef>
              <c:f>Sheet1!$B$13:$I$13</c:f>
              <c:numCache>
                <c:formatCode>_(* #,##0.00_);_(* \(#,##0.00\);_(* "-"??_);_(@_)</c:formatCode>
                <c:ptCount val="8"/>
                <c:pt idx="0">
                  <c:v>3876267</c:v>
                </c:pt>
                <c:pt idx="1">
                  <c:v>5269426</c:v>
                </c:pt>
                <c:pt idx="2">
                  <c:v>5029597</c:v>
                </c:pt>
                <c:pt idx="3">
                  <c:v>4095378</c:v>
                </c:pt>
                <c:pt idx="4">
                  <c:v>744178</c:v>
                </c:pt>
                <c:pt idx="5">
                  <c:v>293748</c:v>
                </c:pt>
                <c:pt idx="6">
                  <c:v>321689</c:v>
                </c:pt>
                <c:pt idx="7">
                  <c:v>485116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Sheet1!$A$20</c:f>
              <c:strCache>
                <c:ptCount val="1"/>
                <c:pt idx="0">
                  <c:v>32 Core Intel Xeon CPU E7-4820 @ 2.00GHz (A) CASLOCK_RELAX</c:v>
                </c:pt>
              </c:strCache>
            </c:strRef>
          </c:tx>
          <c:val>
            <c:numRef>
              <c:f>Sheet1!$B$20:$I$20</c:f>
              <c:numCache>
                <c:formatCode>_(* #,##0.00_);_(* \(#,##0.00\);_(* "-"??_);_(@_)</c:formatCode>
                <c:ptCount val="8"/>
                <c:pt idx="0">
                  <c:v>3719776</c:v>
                </c:pt>
                <c:pt idx="1">
                  <c:v>5286160</c:v>
                </c:pt>
                <c:pt idx="2">
                  <c:v>7088858</c:v>
                </c:pt>
                <c:pt idx="3">
                  <c:v>3104034</c:v>
                </c:pt>
                <c:pt idx="4">
                  <c:v>1207727</c:v>
                </c:pt>
                <c:pt idx="5">
                  <c:v>579905</c:v>
                </c:pt>
                <c:pt idx="6">
                  <c:v>503468</c:v>
                </c:pt>
                <c:pt idx="7">
                  <c:v>433447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158272"/>
        <c:axId val="79164544"/>
      </c:lineChart>
      <c:catAx>
        <c:axId val="791582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threads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9164544"/>
        <c:crosses val="autoZero"/>
        <c:auto val="1"/>
        <c:lblAlgn val="ctr"/>
        <c:lblOffset val="100"/>
        <c:noMultiLvlLbl val="0"/>
      </c:catAx>
      <c:valAx>
        <c:axId val="791645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Iterations per second</a:t>
                </a:r>
              </a:p>
            </c:rich>
          </c:tx>
          <c:layout/>
          <c:overlay val="0"/>
        </c:title>
        <c:numFmt formatCode="_(* #,##0.00_);_(* \(#,##0.00\);_(* &quot;-&quot;??_);_(@_)" sourceLinked="1"/>
        <c:majorTickMark val="out"/>
        <c:minorTickMark val="none"/>
        <c:tickLblPos val="nextTo"/>
        <c:crossAx val="791582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F7A16-14FD-4EB5-B1E6-1AFC570F7645}" type="datetimeFigureOut">
              <a:rPr lang="en-IE" smtClean="0"/>
              <a:t>29/03/2014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002D5-AFB6-45A7-9C98-D628785C3F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6650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002D5-AFB6-45A7-9C98-D628785C3F80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4762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An Experimental Comparison of Concurrent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Mark Gibson - 10308693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93125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Hash Table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Closed Addressing – Collisions are added onto a linked list</a:t>
            </a:r>
          </a:p>
          <a:p>
            <a:r>
              <a:rPr lang="en-IE" smtClean="0"/>
              <a:t>Contains/Add/Remove/Resize</a:t>
            </a:r>
            <a:endParaRPr lang="en-IE" dirty="0" smtClean="0"/>
          </a:p>
          <a:p>
            <a:r>
              <a:rPr lang="en-IE" dirty="0" smtClean="0"/>
              <a:t>Globally Locked Hash Table </a:t>
            </a:r>
          </a:p>
          <a:p>
            <a:r>
              <a:rPr lang="en-IE" dirty="0" smtClean="0"/>
              <a:t>Lock Per List </a:t>
            </a:r>
          </a:p>
          <a:p>
            <a:r>
              <a:rPr lang="en-IE" dirty="0" smtClean="0"/>
              <a:t>Lockless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7156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Structure Variations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IE" dirty="0" smtClean="0"/>
          </a:p>
          <a:p>
            <a:r>
              <a:rPr lang="en-IE" dirty="0" smtClean="0"/>
              <a:t>MPMC Hash Table Closed Addressing</a:t>
            </a:r>
          </a:p>
          <a:p>
            <a:pPr lvl="1"/>
            <a:r>
              <a:rPr lang="en-IE" dirty="0" smtClean="0"/>
              <a:t>Locked Table</a:t>
            </a:r>
          </a:p>
          <a:p>
            <a:pPr lvl="1"/>
            <a:r>
              <a:rPr lang="en-IE" dirty="0" smtClean="0"/>
              <a:t>Lock per Bucket</a:t>
            </a:r>
          </a:p>
          <a:p>
            <a:pPr lvl="1"/>
            <a:r>
              <a:rPr lang="en-IE" dirty="0" smtClean="0"/>
              <a:t>Lockless</a:t>
            </a:r>
          </a:p>
          <a:p>
            <a:r>
              <a:rPr lang="en-IE" dirty="0" smtClean="0"/>
              <a:t>MPMC Linked List</a:t>
            </a:r>
          </a:p>
          <a:p>
            <a:pPr lvl="1"/>
            <a:r>
              <a:rPr lang="en-IE" dirty="0" smtClean="0"/>
              <a:t>Single Link Regular Locked/Lockless</a:t>
            </a:r>
          </a:p>
          <a:p>
            <a:pPr lvl="1"/>
            <a:r>
              <a:rPr lang="en-IE" dirty="0" smtClean="0"/>
              <a:t>Double Link Buffer Locked/Lockless</a:t>
            </a:r>
          </a:p>
          <a:p>
            <a:pPr lvl="1"/>
            <a:r>
              <a:rPr lang="en-IE" dirty="0" smtClean="0"/>
              <a:t>Single Link Buffer Locked/Lockless</a:t>
            </a:r>
          </a:p>
          <a:p>
            <a:r>
              <a:rPr lang="en-IE" dirty="0" smtClean="0"/>
              <a:t>Ring Buffer</a:t>
            </a:r>
          </a:p>
          <a:p>
            <a:pPr lvl="1"/>
            <a:r>
              <a:rPr lang="en-IE" dirty="0" smtClean="0"/>
              <a:t>MPMC Locked</a:t>
            </a:r>
          </a:p>
          <a:p>
            <a:pPr lvl="1"/>
            <a:r>
              <a:rPr lang="en-IE" dirty="0" smtClean="0"/>
              <a:t>SPSC Lockless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46634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Evaluation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Ran each variation on each machine for multiple thread counts</a:t>
            </a:r>
          </a:p>
          <a:p>
            <a:r>
              <a:rPr lang="en-IE" dirty="0" smtClean="0"/>
              <a:t>Thread count went from 1-128</a:t>
            </a:r>
          </a:p>
          <a:p>
            <a:r>
              <a:rPr lang="en-IE" dirty="0" smtClean="0"/>
              <a:t>Recorded iterations per second against number of threads  </a:t>
            </a:r>
          </a:p>
          <a:p>
            <a:r>
              <a:rPr lang="en-IE" dirty="0" smtClean="0"/>
              <a:t>Used </a:t>
            </a:r>
            <a:r>
              <a:rPr lang="en-IE" dirty="0" err="1" smtClean="0"/>
              <a:t>Perf</a:t>
            </a:r>
            <a:r>
              <a:rPr lang="en-IE" dirty="0" smtClean="0"/>
              <a:t> to record cache misses, </a:t>
            </a:r>
            <a:r>
              <a:rPr lang="en-IE" dirty="0" err="1" smtClean="0"/>
              <a:t>cpu</a:t>
            </a:r>
            <a:r>
              <a:rPr lang="en-IE" dirty="0" smtClean="0"/>
              <a:t> cycles etc…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9229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Results &amp; Analysis</a:t>
            </a:r>
            <a:endParaRPr lang="en-IE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0187400"/>
              </p:ext>
            </p:extLst>
          </p:nvPr>
        </p:nvGraphicFramePr>
        <p:xfrm>
          <a:off x="4495800" y="1600200"/>
          <a:ext cx="4191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368994"/>
              </p:ext>
            </p:extLst>
          </p:nvPr>
        </p:nvGraphicFramePr>
        <p:xfrm>
          <a:off x="457200" y="1600200"/>
          <a:ext cx="43434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3255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Results &amp; Analysis</a:t>
            </a:r>
            <a:endParaRPr lang="en-IE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748911"/>
              </p:ext>
            </p:extLst>
          </p:nvPr>
        </p:nvGraphicFramePr>
        <p:xfrm>
          <a:off x="457200" y="1600200"/>
          <a:ext cx="35052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1141773"/>
              </p:ext>
            </p:extLst>
          </p:nvPr>
        </p:nvGraphicFramePr>
        <p:xfrm>
          <a:off x="4191000" y="1676400"/>
          <a:ext cx="49530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69012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have </a:t>
            </a:r>
            <a:r>
              <a:rPr lang="en-IE" smtClean="0"/>
              <a:t>I learned?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Never assume results</a:t>
            </a:r>
          </a:p>
          <a:p>
            <a:r>
              <a:rPr lang="en-IE" dirty="0" smtClean="0"/>
              <a:t>Lockless algorithms do not guarantee better speeds</a:t>
            </a:r>
          </a:p>
          <a:p>
            <a:r>
              <a:rPr lang="en-IE" dirty="0" smtClean="0"/>
              <a:t>The C++11 atomic library makes it easier to implement lockless algorithms</a:t>
            </a:r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3922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the Problem?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Concurrent Data Structure – Designed for access by multiple threads</a:t>
            </a:r>
          </a:p>
          <a:p>
            <a:r>
              <a:rPr lang="en-IE" dirty="0" smtClean="0"/>
              <a:t>Plenty </a:t>
            </a:r>
            <a:r>
              <a:rPr lang="en-IE" dirty="0" smtClean="0"/>
              <a:t>of work done on how to implement concurrent </a:t>
            </a:r>
            <a:r>
              <a:rPr lang="en-IE" dirty="0" smtClean="0"/>
              <a:t>data structures</a:t>
            </a:r>
            <a:endParaRPr lang="en-IE" dirty="0" smtClean="0"/>
          </a:p>
          <a:p>
            <a:r>
              <a:rPr lang="en-IE" dirty="0" smtClean="0"/>
              <a:t>Not much data on comparing the different types of concurrent data </a:t>
            </a:r>
            <a:r>
              <a:rPr lang="en-IE" dirty="0" smtClean="0"/>
              <a:t>structure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74045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Locking Algorithms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Locked – Uses mutexes, semaphores to acquire a lock, blocks threads that do not have the lock</a:t>
            </a:r>
          </a:p>
          <a:p>
            <a:r>
              <a:rPr lang="en-IE" dirty="0" smtClean="0"/>
              <a:t>Lock Free – Uses atomic instructions such as compare-and-swap. Guarantees system-wide throughput with the chance of starvation</a:t>
            </a:r>
          </a:p>
          <a:p>
            <a:r>
              <a:rPr lang="en-IE" dirty="0" smtClean="0"/>
              <a:t>Wait Free – Similar to lock free but is also starvation free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63304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Why </a:t>
            </a:r>
            <a:r>
              <a:rPr lang="en-IE" dirty="0" smtClean="0"/>
              <a:t>are Concurrent Data </a:t>
            </a:r>
            <a:br>
              <a:rPr lang="en-IE" dirty="0" smtClean="0"/>
            </a:br>
            <a:r>
              <a:rPr lang="en-IE" dirty="0" smtClean="0"/>
              <a:t>Structures Important</a:t>
            </a:r>
            <a:r>
              <a:rPr lang="en-IE" dirty="0" smtClean="0"/>
              <a:t>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Potential for high scalability</a:t>
            </a:r>
          </a:p>
          <a:p>
            <a:r>
              <a:rPr lang="en-IE" dirty="0" smtClean="0"/>
              <a:t>Better performance than serial implementations of the same data structure</a:t>
            </a:r>
            <a:endParaRPr lang="en-IE" dirty="0" smtClean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5858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Background Work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Some of my r</a:t>
            </a:r>
            <a:r>
              <a:rPr lang="en-IE" dirty="0" smtClean="0"/>
              <a:t>eferences:</a:t>
            </a:r>
          </a:p>
          <a:p>
            <a:r>
              <a:rPr lang="en-IE" dirty="0" smtClean="0"/>
              <a:t>“</a:t>
            </a:r>
            <a:r>
              <a:rPr lang="en-IE" dirty="0" smtClean="0"/>
              <a:t>The Art of Multiprocessor Programming”- Herlihy &amp; </a:t>
            </a:r>
            <a:r>
              <a:rPr lang="en-IE" dirty="0" err="1" smtClean="0"/>
              <a:t>Shavit</a:t>
            </a:r>
            <a:r>
              <a:rPr lang="en-IE" dirty="0" smtClean="0"/>
              <a:t> - 2008</a:t>
            </a:r>
          </a:p>
          <a:p>
            <a:r>
              <a:rPr lang="en-IE" dirty="0" smtClean="0"/>
              <a:t>“Designing Concurrent Data Structures” – </a:t>
            </a:r>
            <a:r>
              <a:rPr lang="en-IE" dirty="0" err="1" smtClean="0"/>
              <a:t>Moir</a:t>
            </a:r>
            <a:r>
              <a:rPr lang="en-IE" dirty="0" smtClean="0"/>
              <a:t> &amp; </a:t>
            </a:r>
            <a:r>
              <a:rPr lang="en-IE" dirty="0" err="1" smtClean="0"/>
              <a:t>Shavit</a:t>
            </a:r>
            <a:r>
              <a:rPr lang="en-IE" dirty="0" smtClean="0"/>
              <a:t> - 2001</a:t>
            </a:r>
          </a:p>
          <a:p>
            <a:r>
              <a:rPr lang="en-IE" dirty="0" smtClean="0"/>
              <a:t>“Implementing Concurrent Data Objects” – Herlihy - 1993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087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 have Done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 smtClean="0"/>
              <a:t>Implemented 3 concurrent data </a:t>
            </a:r>
            <a:r>
              <a:rPr lang="en-IE" dirty="0" smtClean="0"/>
              <a:t>structures</a:t>
            </a:r>
          </a:p>
          <a:p>
            <a:pPr lvl="1"/>
            <a:r>
              <a:rPr lang="en-IE" dirty="0" smtClean="0"/>
              <a:t>Ring Buffer</a:t>
            </a:r>
          </a:p>
          <a:p>
            <a:pPr lvl="1"/>
            <a:r>
              <a:rPr lang="en-IE" dirty="0" smtClean="0"/>
              <a:t>Linked List</a:t>
            </a:r>
          </a:p>
          <a:p>
            <a:pPr lvl="1"/>
            <a:r>
              <a:rPr lang="en-IE" dirty="0" smtClean="0"/>
              <a:t>Hash Table</a:t>
            </a:r>
            <a:endParaRPr lang="en-IE" dirty="0" smtClean="0"/>
          </a:p>
          <a:p>
            <a:r>
              <a:rPr lang="en-IE" dirty="0" smtClean="0"/>
              <a:t>Implemented both locked and </a:t>
            </a:r>
            <a:r>
              <a:rPr lang="en-IE" dirty="0" smtClean="0"/>
              <a:t>lockless variations</a:t>
            </a:r>
            <a:endParaRPr lang="en-IE" dirty="0" smtClean="0"/>
          </a:p>
          <a:p>
            <a:r>
              <a:rPr lang="en-IE" dirty="0" smtClean="0"/>
              <a:t>Tested &amp; compared them on 3 different </a:t>
            </a:r>
            <a:r>
              <a:rPr lang="en-IE" dirty="0" smtClean="0"/>
              <a:t>systems</a:t>
            </a:r>
          </a:p>
          <a:p>
            <a:pPr lvl="1"/>
            <a:r>
              <a:rPr lang="en-IE" dirty="0" smtClean="0"/>
              <a:t>My Local Machine (Intel i5)</a:t>
            </a:r>
          </a:p>
          <a:p>
            <a:pPr lvl="1"/>
            <a:r>
              <a:rPr lang="en-IE" dirty="0" smtClean="0"/>
              <a:t>Stoker</a:t>
            </a:r>
          </a:p>
          <a:p>
            <a:pPr lvl="1"/>
            <a:r>
              <a:rPr lang="en-IE" dirty="0" smtClean="0"/>
              <a:t>Cube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1189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Structure Implementation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Locked Variations – mutex, test-and-set, compare-and-swap</a:t>
            </a:r>
          </a:p>
          <a:p>
            <a:r>
              <a:rPr lang="en-IE" dirty="0" smtClean="0"/>
              <a:t>Lockless Variations – C++11 atomic library operations</a:t>
            </a:r>
          </a:p>
          <a:p>
            <a:r>
              <a:rPr lang="en-IE" dirty="0" smtClean="0"/>
              <a:t>Mostly Multi Producer Multi Consumer (MPMC) with one Single Producer – Single Consumer (SPSC)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0362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Ring Buffer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Used to get to grips with the C++11 library</a:t>
            </a:r>
          </a:p>
          <a:p>
            <a:r>
              <a:rPr lang="en-IE" dirty="0" smtClean="0"/>
              <a:t>MPMC Locked Variation</a:t>
            </a:r>
          </a:p>
          <a:p>
            <a:r>
              <a:rPr lang="en-IE" dirty="0" smtClean="0"/>
              <a:t>SPSC Lockless Variation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4753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Linked List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MPMC Singly </a:t>
            </a:r>
            <a:r>
              <a:rPr lang="en-IE" dirty="0"/>
              <a:t>L</a:t>
            </a:r>
            <a:r>
              <a:rPr lang="en-IE" dirty="0" smtClean="0"/>
              <a:t>inked List – Locked/Lockless</a:t>
            </a:r>
          </a:p>
          <a:p>
            <a:pPr marL="0" indent="0">
              <a:buNone/>
            </a:pPr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MPMC Doubly Linked Buffer – Locked/Lockless</a:t>
            </a:r>
          </a:p>
          <a:p>
            <a:pPr marL="0" indent="0">
              <a:buNone/>
            </a:pPr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MPMC Singly Linked Buffer – Locked/Lockless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914400" y="23622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6030" y="23622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4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23622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5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14800" y="2375586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7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1447800" y="2552700"/>
            <a:ext cx="4582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2439430" y="2552700"/>
            <a:ext cx="6085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</p:cNvCxnSpPr>
          <p:nvPr/>
        </p:nvCxnSpPr>
        <p:spPr>
          <a:xfrm>
            <a:off x="3581400" y="25527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48200" y="25527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33400" y="3048000"/>
            <a:ext cx="7620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Head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/>
          <p:cNvCxnSpPr>
            <a:stCxn id="18" idx="0"/>
            <a:endCxn id="4" idx="2"/>
          </p:cNvCxnSpPr>
          <p:nvPr/>
        </p:nvCxnSpPr>
        <p:spPr>
          <a:xfrm flipV="1">
            <a:off x="914400" y="2743200"/>
            <a:ext cx="2667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48200" y="4713072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Tail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1500" y="4724400"/>
            <a:ext cx="7239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Head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63314" y="41148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3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71800" y="41148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4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905000" y="41148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2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38200" y="41148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2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Straight Arrow Connector 28"/>
          <p:cNvCxnSpPr>
            <a:stCxn id="22" idx="0"/>
            <a:endCxn id="26" idx="2"/>
          </p:cNvCxnSpPr>
          <p:nvPr/>
        </p:nvCxnSpPr>
        <p:spPr>
          <a:xfrm flipV="1">
            <a:off x="933450" y="4495800"/>
            <a:ext cx="17145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3"/>
            <a:endCxn id="25" idx="1"/>
          </p:cNvCxnSpPr>
          <p:nvPr/>
        </p:nvCxnSpPr>
        <p:spPr>
          <a:xfrm>
            <a:off x="1371600" y="43053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4" idx="1"/>
          </p:cNvCxnSpPr>
          <p:nvPr/>
        </p:nvCxnSpPr>
        <p:spPr>
          <a:xfrm>
            <a:off x="2439430" y="4305300"/>
            <a:ext cx="5323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3"/>
            <a:endCxn id="23" idx="1"/>
          </p:cNvCxnSpPr>
          <p:nvPr/>
        </p:nvCxnSpPr>
        <p:spPr>
          <a:xfrm>
            <a:off x="3505200" y="4305300"/>
            <a:ext cx="5581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0"/>
          </p:cNvCxnSpPr>
          <p:nvPr/>
        </p:nvCxnSpPr>
        <p:spPr>
          <a:xfrm flipH="1" flipV="1">
            <a:off x="4381500" y="4495800"/>
            <a:ext cx="533400" cy="217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</p:cNvCxnSpPr>
          <p:nvPr/>
        </p:nvCxnSpPr>
        <p:spPr>
          <a:xfrm>
            <a:off x="4596714" y="4305300"/>
            <a:ext cx="4324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505200" y="4495800"/>
            <a:ext cx="5581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438400" y="4495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295400" y="4495800"/>
            <a:ext cx="6106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914900" y="6377116"/>
            <a:ext cx="7239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Head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6700" y="64008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Tail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114800" y="57912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5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971800" y="579223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4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905000" y="57912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2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38200" y="57912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2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Straight Arrow Connector 52"/>
          <p:cNvCxnSpPr>
            <a:stCxn id="51" idx="3"/>
            <a:endCxn id="50" idx="1"/>
          </p:cNvCxnSpPr>
          <p:nvPr/>
        </p:nvCxnSpPr>
        <p:spPr>
          <a:xfrm>
            <a:off x="1371600" y="59817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3"/>
            <a:endCxn id="49" idx="1"/>
          </p:cNvCxnSpPr>
          <p:nvPr/>
        </p:nvCxnSpPr>
        <p:spPr>
          <a:xfrm>
            <a:off x="2438400" y="5981700"/>
            <a:ext cx="533400" cy="1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9" idx="3"/>
            <a:endCxn id="48" idx="1"/>
          </p:cNvCxnSpPr>
          <p:nvPr/>
        </p:nvCxnSpPr>
        <p:spPr>
          <a:xfrm flipV="1">
            <a:off x="3505200" y="5981700"/>
            <a:ext cx="609600" cy="1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648200" y="59817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7" idx="0"/>
          </p:cNvCxnSpPr>
          <p:nvPr/>
        </p:nvCxnSpPr>
        <p:spPr>
          <a:xfrm flipV="1">
            <a:off x="533400" y="5982730"/>
            <a:ext cx="266700" cy="418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6" idx="1"/>
            <a:endCxn id="48" idx="2"/>
          </p:cNvCxnSpPr>
          <p:nvPr/>
        </p:nvCxnSpPr>
        <p:spPr>
          <a:xfrm flipH="1" flipV="1">
            <a:off x="4381500" y="6172200"/>
            <a:ext cx="533400" cy="395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147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476</Words>
  <Application>Microsoft Office PowerPoint</Application>
  <PresentationFormat>On-screen Show (4:3)</PresentationFormat>
  <Paragraphs>104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An Experimental Comparison of Concurrent Data Structures</vt:lpstr>
      <vt:lpstr>What is the Problem?</vt:lpstr>
      <vt:lpstr>Locking Algorithms</vt:lpstr>
      <vt:lpstr>Why are Concurrent Data  Structures Important?</vt:lpstr>
      <vt:lpstr>Background Work</vt:lpstr>
      <vt:lpstr>What I have Done</vt:lpstr>
      <vt:lpstr>Data Structure Implementation</vt:lpstr>
      <vt:lpstr>Ring Buffer</vt:lpstr>
      <vt:lpstr>Linked List</vt:lpstr>
      <vt:lpstr>Hash Table</vt:lpstr>
      <vt:lpstr>Data Structure Variations</vt:lpstr>
      <vt:lpstr>Evaluation</vt:lpstr>
      <vt:lpstr>Results &amp; Analysis</vt:lpstr>
      <vt:lpstr>Results &amp; Analysis</vt:lpstr>
      <vt:lpstr>What have I learned?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Experimental Comparison of Concurrent Data Structures</dc:title>
  <dc:creator>Mark</dc:creator>
  <cp:lastModifiedBy>Mark</cp:lastModifiedBy>
  <cp:revision>37</cp:revision>
  <dcterms:created xsi:type="dcterms:W3CDTF">2006-08-16T00:00:00Z</dcterms:created>
  <dcterms:modified xsi:type="dcterms:W3CDTF">2014-03-29T21:04:38Z</dcterms:modified>
</cp:coreProperties>
</file>