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318" r:id="rId4"/>
    <p:sldId id="321" r:id="rId5"/>
    <p:sldId id="323" r:id="rId6"/>
    <p:sldId id="275" r:id="rId7"/>
    <p:sldId id="329" r:id="rId8"/>
    <p:sldId id="322" r:id="rId9"/>
    <p:sldId id="340" r:id="rId10"/>
    <p:sldId id="330" r:id="rId11"/>
    <p:sldId id="325" r:id="rId12"/>
    <p:sldId id="326" r:id="rId13"/>
    <p:sldId id="338" r:id="rId14"/>
    <p:sldId id="332" r:id="rId15"/>
    <p:sldId id="335" r:id="rId16"/>
    <p:sldId id="341" r:id="rId17"/>
    <p:sldId id="334" r:id="rId18"/>
    <p:sldId id="333" r:id="rId19"/>
    <p:sldId id="337" r:id="rId20"/>
    <p:sldId id="342" r:id="rId21"/>
    <p:sldId id="343" r:id="rId22"/>
    <p:sldId id="315" r:id="rId2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varScale="1">
        <p:scale>
          <a:sx n="105" d="100"/>
          <a:sy n="105"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D85D6C-9D0A-4EF1-8434-35F7984F3DF2}" type="datetimeFigureOut">
              <a:rPr lang="pt-BR" smtClean="0"/>
              <a:t>25/09/2017</a:t>
            </a:fld>
            <a:endParaRPr lang="pt-BR" dirty="0"/>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57A3A-A198-4E60-9AEC-ECC64499EBE7}" type="slidenum">
              <a:rPr lang="pt-BR" smtClean="0"/>
              <a:t>‹nº›</a:t>
            </a:fld>
            <a:endParaRPr lang="pt-BR" dirty="0"/>
          </a:p>
        </p:txBody>
      </p:sp>
    </p:spTree>
    <p:extLst>
      <p:ext uri="{BB962C8B-B14F-4D97-AF65-F5344CB8AC3E}">
        <p14:creationId xmlns:p14="http://schemas.microsoft.com/office/powerpoint/2010/main" val="41891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6</a:t>
            </a:fld>
            <a:endParaRPr lang="pt-BR" dirty="0"/>
          </a:p>
        </p:txBody>
      </p:sp>
    </p:spTree>
    <p:extLst>
      <p:ext uri="{BB962C8B-B14F-4D97-AF65-F5344CB8AC3E}">
        <p14:creationId xmlns:p14="http://schemas.microsoft.com/office/powerpoint/2010/main" val="2892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7</a:t>
            </a:fld>
            <a:endParaRPr lang="pt-BR" dirty="0"/>
          </a:p>
        </p:txBody>
      </p:sp>
    </p:spTree>
    <p:extLst>
      <p:ext uri="{BB962C8B-B14F-4D97-AF65-F5344CB8AC3E}">
        <p14:creationId xmlns:p14="http://schemas.microsoft.com/office/powerpoint/2010/main" val="382730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8</a:t>
            </a:fld>
            <a:endParaRPr lang="pt-BR" dirty="0"/>
          </a:p>
        </p:txBody>
      </p:sp>
    </p:spTree>
    <p:extLst>
      <p:ext uri="{BB962C8B-B14F-4D97-AF65-F5344CB8AC3E}">
        <p14:creationId xmlns:p14="http://schemas.microsoft.com/office/powerpoint/2010/main" val="109024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9</a:t>
            </a:fld>
            <a:endParaRPr lang="pt-BR" dirty="0"/>
          </a:p>
        </p:txBody>
      </p:sp>
    </p:spTree>
    <p:extLst>
      <p:ext uri="{BB962C8B-B14F-4D97-AF65-F5344CB8AC3E}">
        <p14:creationId xmlns:p14="http://schemas.microsoft.com/office/powerpoint/2010/main" val="87491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13</a:t>
            </a:fld>
            <a:endParaRPr lang="pt-BR" dirty="0"/>
          </a:p>
        </p:txBody>
      </p:sp>
    </p:spTree>
    <p:extLst>
      <p:ext uri="{BB962C8B-B14F-4D97-AF65-F5344CB8AC3E}">
        <p14:creationId xmlns:p14="http://schemas.microsoft.com/office/powerpoint/2010/main" val="35522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14</a:t>
            </a:fld>
            <a:endParaRPr lang="pt-BR" dirty="0"/>
          </a:p>
        </p:txBody>
      </p:sp>
    </p:spTree>
    <p:extLst>
      <p:ext uri="{BB962C8B-B14F-4D97-AF65-F5344CB8AC3E}">
        <p14:creationId xmlns:p14="http://schemas.microsoft.com/office/powerpoint/2010/main" val="184262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3B357A3A-A198-4E60-9AEC-ECC64499EBE7}" type="slidenum">
              <a:rPr lang="pt-BR" smtClean="0"/>
              <a:t>22</a:t>
            </a:fld>
            <a:endParaRPr lang="pt-BR" dirty="0"/>
          </a:p>
        </p:txBody>
      </p:sp>
    </p:spTree>
    <p:extLst>
      <p:ext uri="{BB962C8B-B14F-4D97-AF65-F5344CB8AC3E}">
        <p14:creationId xmlns:p14="http://schemas.microsoft.com/office/powerpoint/2010/main" val="3753938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4355976" y="5705822"/>
            <a:ext cx="4606280" cy="459482"/>
          </a:xfrm>
        </p:spPr>
        <p:txBody>
          <a:bodyPr>
            <a:normAutofit/>
          </a:bodyPr>
          <a:lstStyle>
            <a:lvl1pPr algn="l">
              <a:defRPr sz="2200">
                <a:solidFill>
                  <a:schemeClr val="bg1"/>
                </a:solidFill>
                <a:latin typeface="Arial" pitchFamily="34" charset="0"/>
                <a:cs typeface="Arial" pitchFamily="34" charset="0"/>
              </a:defRPr>
            </a:lvl1pPr>
          </a:lstStyle>
          <a:p>
            <a:r>
              <a:rPr lang="pt-BR"/>
              <a:t>Clique para editar o título mestre</a:t>
            </a:r>
            <a:endParaRPr lang="pt-BR" dirty="0"/>
          </a:p>
        </p:txBody>
      </p:sp>
      <p:sp>
        <p:nvSpPr>
          <p:cNvPr id="3" name="Subtítulo 2"/>
          <p:cNvSpPr>
            <a:spLocks noGrp="1"/>
          </p:cNvSpPr>
          <p:nvPr>
            <p:ph type="subTitle" idx="1" hasCustomPrompt="1"/>
          </p:nvPr>
        </p:nvSpPr>
        <p:spPr>
          <a:xfrm>
            <a:off x="4355976" y="6331768"/>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
        <p:nvSpPr>
          <p:cNvPr id="4" name="Espaço Reservado para Data 3"/>
          <p:cNvSpPr>
            <a:spLocks noGrp="1"/>
          </p:cNvSpPr>
          <p:nvPr>
            <p:ph type="dt" sz="half" idx="10"/>
          </p:nvPr>
        </p:nvSpPr>
        <p:spPr>
          <a:xfrm>
            <a:off x="251520" y="6381328"/>
            <a:ext cx="864096" cy="268139"/>
          </a:xfrm>
          <a:prstGeom prst="rect">
            <a:avLst/>
          </a:prstGeom>
        </p:spPr>
        <p:txBody>
          <a:bodyPr anchor="ctr"/>
          <a:lstStyle>
            <a:lvl1pPr>
              <a:defRPr sz="800">
                <a:solidFill>
                  <a:schemeClr val="tx1">
                    <a:lumMod val="50000"/>
                    <a:lumOff val="50000"/>
                  </a:schemeClr>
                </a:solidFill>
                <a:latin typeface="Arial" pitchFamily="34" charset="0"/>
                <a:cs typeface="Arial" pitchFamily="34" charset="0"/>
              </a:defRPr>
            </a:lvl1pPr>
          </a:lstStyle>
          <a:p>
            <a:fld id="{6119FA13-5849-4DBB-9971-27E30DB11CED}" type="datetimeFigureOut">
              <a:rPr lang="pt-BR" smtClean="0"/>
              <a:pPr/>
              <a:t>25/09/2017</a:t>
            </a:fld>
            <a:endParaRPr lang="pt-BR" dirty="0"/>
          </a:p>
        </p:txBody>
      </p:sp>
    </p:spTree>
    <p:extLst>
      <p:ext uri="{BB962C8B-B14F-4D97-AF65-F5344CB8AC3E}">
        <p14:creationId xmlns:p14="http://schemas.microsoft.com/office/powerpoint/2010/main" val="272400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BR" dirty="0"/>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p:cNvSpPr>
            <a:spLocks noGrp="1"/>
          </p:cNvSpPr>
          <p:nvPr>
            <p:ph type="sldNum" sz="quarter" idx="12"/>
          </p:nvPr>
        </p:nvSpPr>
        <p:spPr/>
        <p:txBody>
          <a:bodyPr/>
          <a:lstStyle/>
          <a:p>
            <a:fld id="{BB2629D5-7AF2-45B4-9609-CB64B7E73E26}" type="slidenum">
              <a:rPr lang="pt-BR" smtClean="0"/>
              <a:t>‹nº›</a:t>
            </a:fld>
            <a:endParaRPr lang="pt-BR" dirty="0"/>
          </a:p>
        </p:txBody>
      </p:sp>
      <p:sp>
        <p:nvSpPr>
          <p:cNvPr id="7"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Tree>
    <p:extLst>
      <p:ext uri="{BB962C8B-B14F-4D97-AF65-F5344CB8AC3E}">
        <p14:creationId xmlns:p14="http://schemas.microsoft.com/office/powerpoint/2010/main" val="33211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35130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351309"/>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p:cNvSpPr>
            <a:spLocks noGrp="1"/>
          </p:cNvSpPr>
          <p:nvPr>
            <p:ph type="sldNum" sz="quarter" idx="12"/>
          </p:nvPr>
        </p:nvSpPr>
        <p:spPr/>
        <p:txBody>
          <a:bodyPr/>
          <a:lstStyle/>
          <a:p>
            <a:fld id="{BB2629D5-7AF2-45B4-9609-CB64B7E73E26}" type="slidenum">
              <a:rPr lang="pt-BR" smtClean="0"/>
              <a:t>‹nº›</a:t>
            </a:fld>
            <a:endParaRPr lang="pt-BR" dirty="0"/>
          </a:p>
        </p:txBody>
      </p:sp>
      <p:sp>
        <p:nvSpPr>
          <p:cNvPr id="8"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Tree>
    <p:extLst>
      <p:ext uri="{BB962C8B-B14F-4D97-AF65-F5344CB8AC3E}">
        <p14:creationId xmlns:p14="http://schemas.microsoft.com/office/powerpoint/2010/main" val="15024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340768"/>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01967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340768"/>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019671"/>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9" name="Espaço Reservado para Número de Slide 8"/>
          <p:cNvSpPr>
            <a:spLocks noGrp="1"/>
          </p:cNvSpPr>
          <p:nvPr>
            <p:ph type="sldNum" sz="quarter" idx="12"/>
          </p:nvPr>
        </p:nvSpPr>
        <p:spPr/>
        <p:txBody>
          <a:bodyPr/>
          <a:lstStyle/>
          <a:p>
            <a:fld id="{BB2629D5-7AF2-45B4-9609-CB64B7E73E26}" type="slidenum">
              <a:rPr lang="pt-BR" smtClean="0"/>
              <a:t>‹nº›</a:t>
            </a:fld>
            <a:endParaRPr lang="pt-BR" dirty="0"/>
          </a:p>
        </p:txBody>
      </p:sp>
      <p:sp>
        <p:nvSpPr>
          <p:cNvPr id="10"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Tree>
    <p:extLst>
      <p:ext uri="{BB962C8B-B14F-4D97-AF65-F5344CB8AC3E}">
        <p14:creationId xmlns:p14="http://schemas.microsoft.com/office/powerpoint/2010/main" val="421266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pt-BR" dirty="0"/>
          </a:p>
        </p:txBody>
      </p:sp>
      <p:sp>
        <p:nvSpPr>
          <p:cNvPr id="5" name="Espaço Reservado para Número de Slide 4"/>
          <p:cNvSpPr>
            <a:spLocks noGrp="1"/>
          </p:cNvSpPr>
          <p:nvPr>
            <p:ph type="sldNum" sz="quarter" idx="12"/>
          </p:nvPr>
        </p:nvSpPr>
        <p:spPr/>
        <p:txBody>
          <a:bodyPr/>
          <a:lstStyle/>
          <a:p>
            <a:fld id="{BB2629D5-7AF2-45B4-9609-CB64B7E73E26}" type="slidenum">
              <a:rPr lang="pt-BR" smtClean="0"/>
              <a:t>‹nº›</a:t>
            </a:fld>
            <a:endParaRPr lang="pt-BR" dirty="0"/>
          </a:p>
        </p:txBody>
      </p:sp>
      <p:sp>
        <p:nvSpPr>
          <p:cNvPr id="6"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Tree>
    <p:extLst>
      <p:ext uri="{BB962C8B-B14F-4D97-AF65-F5344CB8AC3E}">
        <p14:creationId xmlns:p14="http://schemas.microsoft.com/office/powerpoint/2010/main" val="3818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575050" y="1268760"/>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275347"/>
            <a:ext cx="3008313" cy="4716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7" name="Espaço Reservado para Número de Slide 6"/>
          <p:cNvSpPr>
            <a:spLocks noGrp="1"/>
          </p:cNvSpPr>
          <p:nvPr>
            <p:ph type="sldNum" sz="quarter" idx="12"/>
          </p:nvPr>
        </p:nvSpPr>
        <p:spPr/>
        <p:txBody>
          <a:bodyPr/>
          <a:lstStyle/>
          <a:p>
            <a:fld id="{BB2629D5-7AF2-45B4-9609-CB64B7E73E26}" type="slidenum">
              <a:rPr lang="pt-BR" smtClean="0"/>
              <a:t>‹nº›</a:t>
            </a:fld>
            <a:endParaRPr lang="pt-BR" dirty="0"/>
          </a:p>
        </p:txBody>
      </p:sp>
      <p:sp>
        <p:nvSpPr>
          <p:cNvPr id="9"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
        <p:nvSpPr>
          <p:cNvPr id="15" name="Título 14"/>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02031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sp>
        <p:nvSpPr>
          <p:cNvPr id="3" name="Espaço Reservado para Imagem 2"/>
          <p:cNvSpPr>
            <a:spLocks noGrp="1"/>
          </p:cNvSpPr>
          <p:nvPr>
            <p:ph type="pic" idx="1"/>
          </p:nvPr>
        </p:nvSpPr>
        <p:spPr>
          <a:xfrm>
            <a:off x="1792288" y="1410345"/>
            <a:ext cx="5486400" cy="37468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p>
        </p:txBody>
      </p:sp>
      <p:sp>
        <p:nvSpPr>
          <p:cNvPr id="4" name="Espaço Reservado para Texto 3"/>
          <p:cNvSpPr>
            <a:spLocks noGrp="1"/>
          </p:cNvSpPr>
          <p:nvPr>
            <p:ph type="body" sz="half" idx="2"/>
          </p:nvPr>
        </p:nvSpPr>
        <p:spPr>
          <a:xfrm>
            <a:off x="1792288" y="530120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7" name="Espaço Reservado para Número de Slide 6"/>
          <p:cNvSpPr>
            <a:spLocks noGrp="1"/>
          </p:cNvSpPr>
          <p:nvPr>
            <p:ph type="sldNum" sz="quarter" idx="12"/>
          </p:nvPr>
        </p:nvSpPr>
        <p:spPr/>
        <p:txBody>
          <a:bodyPr/>
          <a:lstStyle/>
          <a:p>
            <a:fld id="{BB2629D5-7AF2-45B4-9609-CB64B7E73E26}" type="slidenum">
              <a:rPr lang="pt-BR" smtClean="0"/>
              <a:t>‹nº›</a:t>
            </a:fld>
            <a:endParaRPr lang="pt-BR" dirty="0"/>
          </a:p>
        </p:txBody>
      </p:sp>
      <p:sp>
        <p:nvSpPr>
          <p:cNvPr id="9" name="Subtítulo 2"/>
          <p:cNvSpPr>
            <a:spLocks noGrp="1"/>
          </p:cNvSpPr>
          <p:nvPr>
            <p:ph type="subTitle" idx="13" hasCustomPrompt="1"/>
          </p:nvPr>
        </p:nvSpPr>
        <p:spPr>
          <a:xfrm>
            <a:off x="235659" y="668633"/>
            <a:ext cx="4608512" cy="337592"/>
          </a:xfrm>
        </p:spPr>
        <p:txBody>
          <a:bodyPr anchor="ctr">
            <a:normAutofit/>
          </a:bodyPr>
          <a:lstStyle>
            <a:lvl1pPr marL="0" indent="0" algn="l">
              <a:buNone/>
              <a:defRPr sz="14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subtítulo mestre</a:t>
            </a:r>
          </a:p>
        </p:txBody>
      </p:sp>
      <p:sp>
        <p:nvSpPr>
          <p:cNvPr id="14" name="Título 13"/>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162686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34389" y="162762"/>
            <a:ext cx="4049579" cy="508918"/>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351309"/>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p:cNvSpPr>
            <a:spLocks noGrp="1"/>
          </p:cNvSpPr>
          <p:nvPr>
            <p:ph type="sldNum" sz="quarter" idx="4"/>
          </p:nvPr>
        </p:nvSpPr>
        <p:spPr>
          <a:xfrm>
            <a:off x="8028384" y="116632"/>
            <a:ext cx="946448"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BB2629D5-7AF2-45B4-9609-CB64B7E73E26}" type="slidenum">
              <a:rPr lang="pt-BR" smtClean="0"/>
              <a:pPr/>
              <a:t>‹nº›</a:t>
            </a:fld>
            <a:endParaRPr lang="pt-BR" dirty="0"/>
          </a:p>
        </p:txBody>
      </p:sp>
    </p:spTree>
    <p:extLst>
      <p:ext uri="{BB962C8B-B14F-4D97-AF65-F5344CB8AC3E}">
        <p14:creationId xmlns:p14="http://schemas.microsoft.com/office/powerpoint/2010/main" val="250924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Lst>
  <p:txStyles>
    <p:titleStyle>
      <a:lvl1pPr algn="l" defTabSz="914400" rtl="0" eaLnBrk="1" latinLnBrk="0" hangingPunct="1">
        <a:spcBef>
          <a:spcPct val="0"/>
        </a:spcBef>
        <a:buNone/>
        <a:defRPr sz="2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3200" dirty="0">
                <a:latin typeface="UniSansBook" panose="00000500000000000000" pitchFamily="2" charset="0"/>
              </a:rPr>
              <a:t>Health </a:t>
            </a:r>
            <a:r>
              <a:rPr lang="pt-BR" sz="3200" dirty="0" err="1">
                <a:latin typeface="UniSansBook" panose="00000500000000000000" pitchFamily="2" charset="0"/>
              </a:rPr>
              <a:t>Check</a:t>
            </a:r>
            <a:r>
              <a:rPr lang="pt-BR" sz="3200" dirty="0">
                <a:latin typeface="UniSansBook" panose="00000500000000000000" pitchFamily="2" charset="0"/>
              </a:rPr>
              <a:t> </a:t>
            </a:r>
          </a:p>
        </p:txBody>
      </p:sp>
      <p:sp>
        <p:nvSpPr>
          <p:cNvPr id="3" name="Subtítulo 2"/>
          <p:cNvSpPr>
            <a:spLocks noGrp="1"/>
          </p:cNvSpPr>
          <p:nvPr>
            <p:ph type="subTitle" idx="1"/>
          </p:nvPr>
        </p:nvSpPr>
        <p:spPr>
          <a:xfrm>
            <a:off x="4355976" y="6381328"/>
            <a:ext cx="4608512" cy="337592"/>
          </a:xfrm>
        </p:spPr>
        <p:txBody>
          <a:bodyPr>
            <a:normAutofit fontScale="92500" lnSpcReduction="10000"/>
          </a:bodyPr>
          <a:lstStyle/>
          <a:p>
            <a:r>
              <a:rPr lang="pt-BR" sz="1800" dirty="0">
                <a:latin typeface="UniSansBook" panose="00000500000000000000" pitchFamily="2" charset="0"/>
              </a:rPr>
              <a:t>Ambiente Novo SASC</a:t>
            </a:r>
          </a:p>
        </p:txBody>
      </p:sp>
      <p:pic>
        <p:nvPicPr>
          <p:cNvPr id="1026" name="Picture 2" descr="http://www.fencom.com.br/images/marca_fencom.png">
            <a:extLst>
              <a:ext uri="{FF2B5EF4-FFF2-40B4-BE49-F238E27FC236}">
                <a16:creationId xmlns:a16="http://schemas.microsoft.com/office/drawing/2014/main" id="{89AA9C05-D8BA-429D-9762-9D7898FC8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57501"/>
            <a:ext cx="3331258" cy="95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04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3877985"/>
          </a:xfrm>
          <a:prstGeom prst="rect">
            <a:avLst/>
          </a:prstGeom>
        </p:spPr>
        <p:txBody>
          <a:bodyPr wrap="square">
            <a:spAutoFit/>
          </a:bodyPr>
          <a:lstStyle/>
          <a:p>
            <a:r>
              <a:rPr lang="pt-BR" b="1" dirty="0">
                <a:solidFill>
                  <a:srgbClr val="FF0000"/>
                </a:solidFill>
                <a:latin typeface="UniSansBook" panose="00000500000000000000" pitchFamily="2" charset="0"/>
              </a:rPr>
              <a:t>AMBIENTE ESTAR SUPERDIMENSIONADO </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O recursos disponibilizados para o ambiente, vão além da real necessidade da aplicação;</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Por se tratar de servidores físicos, e não servidores virtuais, existe o baixo aproveitamento do hardware, aumentando a ociosidade do equipamento;</a:t>
            </a: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É fortemente recomendando se pensar na virtualização deste ambiente, pois desta forma seria possível aproveitar melhor o hardware, além de obter outros ganhos como a redução de custos com energia/refrigeração e disponibilização de novos servidores com uma maior facilidade.</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7" name="Fluxograma: Conector 6">
            <a:extLst>
              <a:ext uri="{FF2B5EF4-FFF2-40B4-BE49-F238E27FC236}">
                <a16:creationId xmlns:a16="http://schemas.microsoft.com/office/drawing/2014/main" id="{CDA39D1D-9C60-4B3C-9884-1737BCE30EF0}"/>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135350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3323987"/>
          </a:xfrm>
          <a:prstGeom prst="rect">
            <a:avLst/>
          </a:prstGeom>
        </p:spPr>
        <p:txBody>
          <a:bodyPr wrap="square">
            <a:spAutoFit/>
          </a:bodyPr>
          <a:lstStyle/>
          <a:p>
            <a:r>
              <a:rPr lang="pt-BR" b="1" dirty="0">
                <a:solidFill>
                  <a:srgbClr val="FF0000"/>
                </a:solidFill>
                <a:latin typeface="UniSansBook" panose="00000500000000000000" pitchFamily="2" charset="0"/>
              </a:rPr>
              <a:t>SISTEMA OPERACIONAL EM VERSÃO DESATUALIZADA</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Atualmente o servidor se encontra com o </a:t>
            </a:r>
            <a:r>
              <a:rPr lang="pt-BR" sz="1600" dirty="0" err="1">
                <a:latin typeface="UniSansBook" panose="00000500000000000000" pitchFamily="2" charset="0"/>
              </a:rPr>
              <a:t>CentOS</a:t>
            </a:r>
            <a:r>
              <a:rPr lang="pt-BR" sz="1600" dirty="0">
                <a:latin typeface="UniSansBook" panose="00000500000000000000" pitchFamily="2" charset="0"/>
              </a:rPr>
              <a:t> Linux na release 7.0.1406;</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Por estar em uma versão desatualizada do </a:t>
            </a:r>
            <a:r>
              <a:rPr lang="pt-BR" sz="1600" dirty="0" err="1">
                <a:latin typeface="UniSansBook" panose="00000500000000000000" pitchFamily="2" charset="0"/>
              </a:rPr>
              <a:t>CentOS</a:t>
            </a:r>
            <a:r>
              <a:rPr lang="pt-BR" sz="1600" dirty="0">
                <a:latin typeface="UniSansBook" panose="00000500000000000000" pitchFamily="2" charset="0"/>
              </a:rPr>
              <a:t>, o ambiente pode estar exposto a erros, bugs e falhas de segurança que já podem terem sido solucionados em versões mais recentes;</a:t>
            </a: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Realizar o upgrade da versão do </a:t>
            </a:r>
            <a:r>
              <a:rPr lang="pt-BR" sz="1600" dirty="0" err="1">
                <a:latin typeface="UniSansBook" panose="00000500000000000000" pitchFamily="2" charset="0"/>
              </a:rPr>
              <a:t>CentOS</a:t>
            </a:r>
            <a:r>
              <a:rPr lang="pt-BR" sz="1600" dirty="0">
                <a:latin typeface="UniSansBook" panose="00000500000000000000" pitchFamily="2" charset="0"/>
              </a:rPr>
              <a:t>, para a última versão disponível e compatível com a aplicação.</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7" name="Fluxograma: Conector 6">
            <a:extLst>
              <a:ext uri="{FF2B5EF4-FFF2-40B4-BE49-F238E27FC236}">
                <a16:creationId xmlns:a16="http://schemas.microsoft.com/office/drawing/2014/main" id="{881192B2-A265-46BB-A519-F0774B582A77}"/>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175701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3570208"/>
          </a:xfrm>
          <a:prstGeom prst="rect">
            <a:avLst/>
          </a:prstGeom>
        </p:spPr>
        <p:txBody>
          <a:bodyPr wrap="square">
            <a:spAutoFit/>
          </a:bodyPr>
          <a:lstStyle/>
          <a:p>
            <a:r>
              <a:rPr lang="pt-BR" b="1" dirty="0">
                <a:solidFill>
                  <a:srgbClr val="FF0000"/>
                </a:solidFill>
                <a:latin typeface="UniSansBook" panose="00000500000000000000" pitchFamily="2" charset="0"/>
              </a:rPr>
              <a:t>VERSÃO DE JAVA DESATUALIZADA</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Atualmente o servidor se encontra com a versão do JAVA  </a:t>
            </a:r>
            <a:r>
              <a:rPr lang="pt-BR" sz="1600" dirty="0">
                <a:solidFill>
                  <a:srgbClr val="000000"/>
                </a:solidFill>
                <a:latin typeface="UniSansBook" panose="00000500000000000000" pitchFamily="2" charset="0"/>
              </a:rPr>
              <a:t>1.7.0_79;</a:t>
            </a:r>
            <a:endParaRPr lang="pt-BR" sz="1600" dirty="0">
              <a:latin typeface="UniSansBook" panose="00000500000000000000" pitchFamily="2" charset="0"/>
            </a:endParaRP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Por estar em uma versão desatualizada do JAVA, o ambiente pode estar exposto a erros, bugs e falhas de segurança que já podem terem sido solucionados em versões mais recentes;</a:t>
            </a:r>
            <a:endParaRPr lang="pt-BR" sz="1600" b="1" dirty="0">
              <a:latin typeface="UniSansBook" panose="00000500000000000000" pitchFamily="2" charset="0"/>
            </a:endParaRP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Realizar o upgrade da versão do JAVA, para a última versão disponível e compatível com a aplicação.</a:t>
            </a:r>
          </a:p>
          <a:p>
            <a:pPr marL="285750" indent="-285750">
              <a:buFont typeface="Wingdings" panose="05000000000000000000" pitchFamily="2" charset="2"/>
              <a:buChar char="q"/>
            </a:pPr>
            <a:endParaRPr lang="pt-BR" sz="1600" dirty="0">
              <a:latin typeface="UniSansBook" panose="00000500000000000000" pitchFamily="2" charset="0"/>
            </a:endParaRP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7" name="Fluxograma: Conector 6">
            <a:extLst>
              <a:ext uri="{FF2B5EF4-FFF2-40B4-BE49-F238E27FC236}">
                <a16:creationId xmlns:a16="http://schemas.microsoft.com/office/drawing/2014/main" id="{578AF53A-5E94-4DC7-8247-A5D04A59E354}"/>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234221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587686" y="1268760"/>
            <a:ext cx="7448810" cy="4308872"/>
          </a:xfrm>
          <a:prstGeom prst="rect">
            <a:avLst/>
          </a:prstGeom>
        </p:spPr>
        <p:txBody>
          <a:bodyPr wrap="square">
            <a:spAutoFit/>
          </a:bodyPr>
          <a:lstStyle/>
          <a:p>
            <a:r>
              <a:rPr lang="pt-BR" b="1" dirty="0">
                <a:solidFill>
                  <a:srgbClr val="FF0000"/>
                </a:solidFill>
                <a:latin typeface="UniSansBook" panose="00000500000000000000" pitchFamily="2" charset="0"/>
              </a:rPr>
              <a:t>NÚMERO EXCESSIVO DE ERROS NOS LOGS</a:t>
            </a:r>
          </a:p>
          <a:p>
            <a:endParaRPr lang="pt-BR" sz="1600" b="1" dirty="0">
              <a:latin typeface="UniSansBook" panose="00000500000000000000" pitchFamily="2" charset="0"/>
            </a:endParaRPr>
          </a:p>
          <a:p>
            <a:r>
              <a:rPr lang="pt-BR" sz="1600" b="1" dirty="0">
                <a:latin typeface="UniSansBook" panose="00000500000000000000" pitchFamily="2" charset="0"/>
              </a:rPr>
              <a:t>Constatação:</a:t>
            </a:r>
            <a:r>
              <a:rPr lang="pt-BR" sz="1600" dirty="0">
                <a:latin typeface="UniSansBook" panose="00000500000000000000" pitchFamily="2" charset="0"/>
              </a:rPr>
              <a:t> </a:t>
            </a:r>
          </a:p>
          <a:p>
            <a:pPr marL="285750" indent="-285750">
              <a:buFont typeface="Wingdings" panose="05000000000000000000" pitchFamily="2" charset="2"/>
              <a:buChar char="q"/>
            </a:pPr>
            <a:r>
              <a:rPr lang="pt-BR" sz="1600" dirty="0">
                <a:latin typeface="UniSansBook" panose="00000500000000000000" pitchFamily="2" charset="0"/>
              </a:rPr>
              <a:t>Hoje o arquivo de log encontra se muito poluído, devido a quantidade de erros presentes. Foi encontrado nos logs coletados, referente a uma semana, certa de </a:t>
            </a:r>
            <a:r>
              <a:rPr lang="pt-BR" sz="1600" b="1" dirty="0">
                <a:solidFill>
                  <a:srgbClr val="FF0000"/>
                </a:solidFill>
                <a:latin typeface="UniSansBook" panose="00000500000000000000" pitchFamily="2" charset="0"/>
              </a:rPr>
              <a:t>8863</a:t>
            </a:r>
            <a:r>
              <a:rPr lang="pt-BR" sz="1600" dirty="0">
                <a:latin typeface="UniSansBook" panose="00000500000000000000" pitchFamily="2" charset="0"/>
              </a:rPr>
              <a:t> entradas de ERROR;</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Não foi possível aprofundar a investigação sobre os erros encontrados, devido a quantidade de erros existentes nos arquivos de logs. Desta forma não pôde ser constatado qual a criticidade destes erros para o ambiente e o quanto os mesmos vem onerando, de forma desnecessária, o JBoss;</a:t>
            </a:r>
          </a:p>
          <a:p>
            <a:pPr marL="285750" indent="-285750">
              <a:buFont typeface="Wingdings" panose="05000000000000000000" pitchFamily="2" charset="2"/>
              <a:buChar char="q"/>
            </a:pPr>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Deve ser analisado todos os erros que veem sendo gravados no arquivo de log, deixando-o mais “limpo”. Desta forma em momentos de crise, analisando os logs a investigação de um problema poderá ser mais objetiva. </a:t>
            </a:r>
          </a:p>
        </p:txBody>
      </p:sp>
      <p:pic>
        <p:nvPicPr>
          <p:cNvPr id="7" name="Picture 5">
            <a:extLst>
              <a:ext uri="{FF2B5EF4-FFF2-40B4-BE49-F238E27FC236}">
                <a16:creationId xmlns:a16="http://schemas.microsoft.com/office/drawing/2014/main" id="{3368C53B-742A-48A2-A023-2D6CF58C7F18}"/>
              </a:ext>
            </a:extLst>
          </p:cNvPr>
          <p:cNvPicPr>
            <a:picLocks noChangeAspect="1"/>
          </p:cNvPicPr>
          <p:nvPr/>
        </p:nvPicPr>
        <p:blipFill>
          <a:blip r:embed="rId3"/>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04430543-B61E-4E49-8A47-E6A5E680DB92}"/>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80417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587686" y="1268760"/>
            <a:ext cx="7448810" cy="3570208"/>
          </a:xfrm>
          <a:prstGeom prst="rect">
            <a:avLst/>
          </a:prstGeom>
        </p:spPr>
        <p:txBody>
          <a:bodyPr wrap="square">
            <a:spAutoFit/>
          </a:bodyPr>
          <a:lstStyle/>
          <a:p>
            <a:r>
              <a:rPr lang="pt-BR" b="1" dirty="0">
                <a:solidFill>
                  <a:srgbClr val="FF0000"/>
                </a:solidFill>
                <a:latin typeface="UniSansBook" panose="00000500000000000000" pitchFamily="2" charset="0"/>
              </a:rPr>
              <a:t>NÃO É REALIZADO TESTE DE RESTORE DO AMBIENTE</a:t>
            </a:r>
          </a:p>
          <a:p>
            <a:endParaRPr lang="pt-BR" sz="1600" b="1" dirty="0">
              <a:latin typeface="UniSansBook" panose="00000500000000000000" pitchFamily="2" charset="0"/>
            </a:endParaRPr>
          </a:p>
          <a:p>
            <a:r>
              <a:rPr lang="pt-BR" sz="1600" b="1" dirty="0">
                <a:latin typeface="UniSansBook" panose="00000500000000000000" pitchFamily="2" charset="0"/>
              </a:rPr>
              <a:t>Constatação:</a:t>
            </a:r>
            <a:r>
              <a:rPr lang="pt-BR" sz="1600" dirty="0">
                <a:latin typeface="UniSansBook" panose="00000500000000000000" pitchFamily="2" charset="0"/>
              </a:rPr>
              <a:t> </a:t>
            </a:r>
          </a:p>
          <a:p>
            <a:pPr marL="285750" indent="-285750">
              <a:buFont typeface="Wingdings" panose="05000000000000000000" pitchFamily="2" charset="2"/>
              <a:buChar char="q"/>
            </a:pPr>
            <a:r>
              <a:rPr lang="pt-BR" sz="1600" dirty="0">
                <a:latin typeface="UniSansBook" panose="00000500000000000000" pitchFamily="2" charset="0"/>
              </a:rPr>
              <a:t>Hoje é realizado apenas o backup do ambiente, não existindo a realização de testes periódicos de </a:t>
            </a:r>
            <a:r>
              <a:rPr lang="pt-BR" sz="1600" dirty="0" err="1">
                <a:latin typeface="UniSansBook" panose="00000500000000000000" pitchFamily="2" charset="0"/>
              </a:rPr>
              <a:t>restore</a:t>
            </a:r>
            <a:r>
              <a:rPr lang="pt-BR" sz="1600" dirty="0">
                <a:latin typeface="UniSansBook" panose="00000500000000000000" pitchFamily="2" charset="0"/>
              </a:rPr>
              <a:t>;</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A validação das informações salvas, assim como a realização do backup, é de grande importância. Pois somente assim, será possível garantir a integridade dos dados salvos no backup, evitando surpresas em momentos de real necessidade;</a:t>
            </a:r>
          </a:p>
          <a:p>
            <a:pPr marL="285750" indent="-285750">
              <a:buFont typeface="Wingdings" panose="05000000000000000000" pitchFamily="2" charset="2"/>
              <a:buChar char="q"/>
            </a:pPr>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Implementar testes de </a:t>
            </a:r>
            <a:r>
              <a:rPr lang="pt-BR" sz="1600" dirty="0" err="1">
                <a:latin typeface="UniSansBook" panose="00000500000000000000" pitchFamily="2" charset="0"/>
              </a:rPr>
              <a:t>restore</a:t>
            </a:r>
            <a:r>
              <a:rPr lang="pt-BR" sz="1600" dirty="0">
                <a:latin typeface="UniSansBook" panose="00000500000000000000" pitchFamily="2" charset="0"/>
              </a:rPr>
              <a:t> </a:t>
            </a:r>
            <a:r>
              <a:rPr lang="pt-BR" sz="1600" dirty="0" err="1">
                <a:latin typeface="UniSansBook" panose="00000500000000000000" pitchFamily="2" charset="0"/>
              </a:rPr>
              <a:t>periócos</a:t>
            </a:r>
            <a:r>
              <a:rPr lang="pt-BR" sz="1600" dirty="0">
                <a:latin typeface="UniSansBook" panose="00000500000000000000" pitchFamily="2" charset="0"/>
              </a:rPr>
              <a:t>, mensais ou bimestrais, objetivando a certificação do backup realizado.</a:t>
            </a:r>
          </a:p>
        </p:txBody>
      </p:sp>
      <p:pic>
        <p:nvPicPr>
          <p:cNvPr id="7" name="Picture 5">
            <a:extLst>
              <a:ext uri="{FF2B5EF4-FFF2-40B4-BE49-F238E27FC236}">
                <a16:creationId xmlns:a16="http://schemas.microsoft.com/office/drawing/2014/main" id="{3368C53B-742A-48A2-A023-2D6CF58C7F18}"/>
              </a:ext>
            </a:extLst>
          </p:cNvPr>
          <p:cNvPicPr>
            <a:picLocks noChangeAspect="1"/>
          </p:cNvPicPr>
          <p:nvPr/>
        </p:nvPicPr>
        <p:blipFill>
          <a:blip r:embed="rId3"/>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04430543-B61E-4E49-8A47-E6A5E680DB92}"/>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32345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4308872"/>
          </a:xfrm>
          <a:prstGeom prst="rect">
            <a:avLst/>
          </a:prstGeom>
        </p:spPr>
        <p:txBody>
          <a:bodyPr wrap="square">
            <a:spAutoFit/>
          </a:bodyPr>
          <a:lstStyle/>
          <a:p>
            <a:r>
              <a:rPr lang="pt-BR" b="1" dirty="0">
                <a:solidFill>
                  <a:srgbClr val="FF0000"/>
                </a:solidFill>
                <a:latin typeface="UniSansBook" panose="00000500000000000000" pitchFamily="2" charset="0"/>
              </a:rPr>
              <a:t>REALIZAR TUNING DO JBOSS  E SISTEMA OPERACIONAL</a:t>
            </a:r>
          </a:p>
          <a:p>
            <a:endParaRPr lang="pt-BR" sz="1600" b="1" dirty="0">
              <a:solidFill>
                <a:srgbClr val="FF0000"/>
              </a:solidFill>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Foi observado que existem parâmetros no ambiente que podem ser ajustados;</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Analisando o ambiente pôde ser constatado que alguns ajustes foram realizados de acordo com as necessidade que foram surgindo, porém existem alguns outros parâmetros que podem ser acertados, visando uma melhor performance do ambiente;</a:t>
            </a:r>
          </a:p>
          <a:p>
            <a:pPr marL="285750" indent="-285750">
              <a:buFont typeface="Wingdings" panose="05000000000000000000" pitchFamily="2" charset="2"/>
              <a:buChar char="q"/>
            </a:pPr>
            <a:endParaRPr lang="pt-BR" sz="1600" b="1" dirty="0">
              <a:latin typeface="UniSansBook" panose="00000500000000000000" pitchFamily="2" charset="0"/>
            </a:endParaRP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Realizar algumas ações como: alterar o parâmetro de </a:t>
            </a:r>
            <a:r>
              <a:rPr lang="pt-BR" sz="1600" dirty="0" err="1">
                <a:latin typeface="UniSansBook" panose="00000500000000000000" pitchFamily="2" charset="0"/>
              </a:rPr>
              <a:t>Openfiles</a:t>
            </a:r>
            <a:r>
              <a:rPr lang="pt-BR" sz="1600" dirty="0">
                <a:latin typeface="UniSansBook" panose="00000500000000000000" pitchFamily="2" charset="0"/>
              </a:rPr>
              <a:t>, Ativa  o GC paralelo para memória New e </a:t>
            </a:r>
            <a:r>
              <a:rPr lang="pt-BR" sz="1600" dirty="0" err="1">
                <a:latin typeface="UniSansBook" panose="00000500000000000000" pitchFamily="2" charset="0"/>
              </a:rPr>
              <a:t>Old</a:t>
            </a:r>
            <a:r>
              <a:rPr lang="pt-BR" sz="1600" dirty="0">
                <a:latin typeface="UniSansBook" panose="00000500000000000000" pitchFamily="2" charset="0"/>
              </a:rPr>
              <a:t>, igualar o </a:t>
            </a:r>
            <a:r>
              <a:rPr lang="pt-BR" sz="1600" dirty="0" err="1">
                <a:latin typeface="UniSansBook" panose="00000500000000000000" pitchFamily="2" charset="0"/>
              </a:rPr>
              <a:t>PermSize</a:t>
            </a:r>
            <a:r>
              <a:rPr lang="pt-BR" sz="1600" dirty="0">
                <a:latin typeface="UniSansBook" panose="00000500000000000000" pitchFamily="2" charset="0"/>
              </a:rPr>
              <a:t> ao </a:t>
            </a:r>
            <a:r>
              <a:rPr lang="pt-BR" sz="1600" dirty="0" err="1">
                <a:latin typeface="UniSansBook" panose="00000500000000000000" pitchFamily="2" charset="0"/>
              </a:rPr>
              <a:t>MaxPermSize</a:t>
            </a:r>
            <a:r>
              <a:rPr lang="pt-BR" sz="1600" dirty="0">
                <a:latin typeface="UniSansBook" panose="00000500000000000000" pitchFamily="2" charset="0"/>
              </a:rPr>
              <a:t>, incluir a geração automática de </a:t>
            </a:r>
            <a:r>
              <a:rPr lang="pt-BR" sz="1600" dirty="0" err="1">
                <a:latin typeface="UniSansBook" panose="00000500000000000000" pitchFamily="2" charset="0"/>
              </a:rPr>
              <a:t>HeapDump</a:t>
            </a:r>
            <a:r>
              <a:rPr lang="pt-BR" sz="1600" dirty="0">
                <a:latin typeface="UniSansBook" panose="00000500000000000000" pitchFamily="2" charset="0"/>
              </a:rPr>
              <a:t> em caso de </a:t>
            </a:r>
            <a:r>
              <a:rPr lang="pt-BR" sz="1600" dirty="0" err="1">
                <a:latin typeface="UniSansBook" panose="00000500000000000000" pitchFamily="2" charset="0"/>
              </a:rPr>
              <a:t>OutOfMemory</a:t>
            </a:r>
            <a:r>
              <a:rPr lang="pt-BR" sz="1600" dirty="0">
                <a:latin typeface="UniSansBook" panose="00000500000000000000" pitchFamily="2" charset="0"/>
              </a:rPr>
              <a:t>, Configurar o tamanho </a:t>
            </a:r>
            <a:r>
              <a:rPr lang="pt-BR" sz="1600" dirty="0" err="1">
                <a:latin typeface="UniSansBook" panose="00000500000000000000" pitchFamily="2" charset="0"/>
              </a:rPr>
              <a:t>maximo</a:t>
            </a:r>
            <a:r>
              <a:rPr lang="pt-BR" sz="1600" dirty="0">
                <a:latin typeface="UniSansBook" panose="00000500000000000000" pitchFamily="2" charset="0"/>
              </a:rPr>
              <a:t> de </a:t>
            </a:r>
            <a:r>
              <a:rPr lang="pt-BR" sz="1600" dirty="0" err="1">
                <a:latin typeface="UniSansBook" panose="00000500000000000000" pitchFamily="2" charset="0"/>
              </a:rPr>
              <a:t>segnmentos</a:t>
            </a:r>
            <a:r>
              <a:rPr lang="pt-BR" sz="1600" dirty="0">
                <a:latin typeface="UniSansBook" panose="00000500000000000000" pitchFamily="2" charset="0"/>
              </a:rPr>
              <a:t> de memoria para ser igual ao tamanho da memoria, etc.</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2233886F-2A20-4E1F-AD82-46F6EEE34A7E}"/>
              </a:ext>
            </a:extLst>
          </p:cNvPr>
          <p:cNvSpPr/>
          <p:nvPr/>
        </p:nvSpPr>
        <p:spPr>
          <a:xfrm>
            <a:off x="705233" y="2088996"/>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900068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3323987"/>
          </a:xfrm>
          <a:prstGeom prst="rect">
            <a:avLst/>
          </a:prstGeom>
        </p:spPr>
        <p:txBody>
          <a:bodyPr wrap="square">
            <a:spAutoFit/>
          </a:bodyPr>
          <a:lstStyle/>
          <a:p>
            <a:r>
              <a:rPr lang="pt-BR" b="1" dirty="0">
                <a:solidFill>
                  <a:srgbClr val="FF0000"/>
                </a:solidFill>
                <a:latin typeface="UniSansBook" panose="00000500000000000000" pitchFamily="2" charset="0"/>
              </a:rPr>
              <a:t>REALIZAR AJUSTE DE SEGURANÇA NO AMBIENTE</a:t>
            </a:r>
          </a:p>
          <a:p>
            <a:endParaRPr lang="pt-BR" sz="1600" b="1" dirty="0">
              <a:solidFill>
                <a:srgbClr val="FF0000"/>
              </a:solidFill>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Foi observado permissões excessivas nos diretórios do JBoss;</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Permissões excessivas podem acarretar em alterações não controladas ou planejadas pelos administradores do ambiente;</a:t>
            </a:r>
          </a:p>
          <a:p>
            <a:pPr marL="285750" indent="-285750">
              <a:buFont typeface="Wingdings" panose="05000000000000000000" pitchFamily="2" charset="2"/>
              <a:buChar char="q"/>
            </a:pPr>
            <a:endParaRPr lang="pt-BR" sz="1600" b="1" dirty="0">
              <a:latin typeface="UniSansBook" panose="00000500000000000000" pitchFamily="2" charset="0"/>
            </a:endParaRP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Restringir ao acesso ao ambiente, visando um maior controle das ações e segurança do mesmo.</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7" name="Fluxograma: Conector 6">
            <a:extLst>
              <a:ext uri="{FF2B5EF4-FFF2-40B4-BE49-F238E27FC236}">
                <a16:creationId xmlns:a16="http://schemas.microsoft.com/office/drawing/2014/main" id="{AD3FCFFB-0303-4331-AA6F-011425E1BD1E}"/>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71407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4555093"/>
          </a:xfrm>
          <a:prstGeom prst="rect">
            <a:avLst/>
          </a:prstGeom>
        </p:spPr>
        <p:txBody>
          <a:bodyPr wrap="square">
            <a:spAutoFit/>
          </a:bodyPr>
          <a:lstStyle/>
          <a:p>
            <a:r>
              <a:rPr lang="pt-BR" b="1" dirty="0">
                <a:solidFill>
                  <a:srgbClr val="FF0000"/>
                </a:solidFill>
                <a:latin typeface="UniSansBook" panose="00000500000000000000" pitchFamily="2" charset="0"/>
              </a:rPr>
              <a:t>NÃO FOI REALIZADO NENHUM TESTE DE DESEMPENHO DA APLICAÇÃO</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A aplicação estar sendo desenvolvida e colocada em produção sem a realização de teste de desempenho;</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Testes de desempenho são utilizados para verificar se projetos de aplicações Web que tem o acesso de muitos usuários simultâneos, estão com tempo de resposta constante. É importante realizar testes de desempenho para garantir que o software continue funcionando dentro da normalidade e que o seu design continue atendendo as necessidades da empresa;</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Recomenda-se a realização de testes de desempenho para verificar a qualidade da aplicação. Após os testes é possível determinar se o sistema suporta uma grande quantidade de acessos ao mesmo tempo e se há possíveis erros quando esse volume ou estresse de acessos é realizado.</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2233886F-2A20-4E1F-AD82-46F6EEE34A7E}"/>
              </a:ext>
            </a:extLst>
          </p:cNvPr>
          <p:cNvSpPr/>
          <p:nvPr/>
        </p:nvSpPr>
        <p:spPr>
          <a:xfrm>
            <a:off x="705233" y="2088996"/>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929317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4308872"/>
          </a:xfrm>
          <a:prstGeom prst="rect">
            <a:avLst/>
          </a:prstGeom>
        </p:spPr>
        <p:txBody>
          <a:bodyPr wrap="square">
            <a:spAutoFit/>
          </a:bodyPr>
          <a:lstStyle/>
          <a:p>
            <a:r>
              <a:rPr lang="pt-BR" b="1" dirty="0">
                <a:solidFill>
                  <a:srgbClr val="FF0000"/>
                </a:solidFill>
                <a:latin typeface="UniSansBook" panose="00000500000000000000" pitchFamily="2" charset="0"/>
              </a:rPr>
              <a:t>FALTA DE MONITORAMENTO DO AMBIENTE</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Foi constatado que não existe, hoje,  uma ferramenta de Monitoramento, que dê um maior visibilidade da saúde do ambiente;</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Quando há um monitoramento da sua infraestrutura, todos os responsáveis pela TI são informados sobre possíveis falhas através de alertas pré-programados. Além de conseguirem obter dados suficientes para projetarem uma tendência de demanda, ou seja, é possível prever que em 3, 4, 5 meses a demanda por recursos (memória, </a:t>
            </a:r>
            <a:r>
              <a:rPr lang="pt-BR" sz="1600" dirty="0" err="1">
                <a:latin typeface="UniSansBook" panose="00000500000000000000" pitchFamily="2" charset="0"/>
              </a:rPr>
              <a:t>cpu</a:t>
            </a:r>
            <a:r>
              <a:rPr lang="pt-BR" sz="1600" dirty="0">
                <a:latin typeface="UniSansBook" panose="00000500000000000000" pitchFamily="2" charset="0"/>
              </a:rPr>
              <a:t>, network, discos, </a:t>
            </a:r>
            <a:r>
              <a:rPr lang="pt-BR" sz="1600" dirty="0" err="1">
                <a:latin typeface="UniSansBook" panose="00000500000000000000" pitchFamily="2" charset="0"/>
              </a:rPr>
              <a:t>etc</a:t>
            </a:r>
            <a:r>
              <a:rPr lang="pt-BR" sz="1600" dirty="0">
                <a:latin typeface="UniSansBook" panose="00000500000000000000" pitchFamily="2" charset="0"/>
              </a:rPr>
              <a:t>) poderá ser maior, garantindo que o orçamento seja aplicado no que realmente é necessário;</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Instalar no ambiente da FENCOM uma ferramenta que seja capaz de trazer esta visibilidade descrita no item acima. </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2233886F-2A20-4E1F-AD82-46F6EEE34A7E}"/>
              </a:ext>
            </a:extLst>
          </p:cNvPr>
          <p:cNvSpPr/>
          <p:nvPr/>
        </p:nvSpPr>
        <p:spPr>
          <a:xfrm>
            <a:off x="705233" y="2088996"/>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667164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4062651"/>
          </a:xfrm>
          <a:prstGeom prst="rect">
            <a:avLst/>
          </a:prstGeom>
        </p:spPr>
        <p:txBody>
          <a:bodyPr wrap="square">
            <a:spAutoFit/>
          </a:bodyPr>
          <a:lstStyle/>
          <a:p>
            <a:r>
              <a:rPr lang="pt-BR" b="1" dirty="0">
                <a:solidFill>
                  <a:srgbClr val="FF0000"/>
                </a:solidFill>
                <a:latin typeface="UniSansBook" panose="00000500000000000000" pitchFamily="2" charset="0"/>
              </a:rPr>
              <a:t>PRODUTO OPEN SOURCE, VERSÃO COMUNIDADE</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No ambiente da aplicação do Novo SASC é utilizado as versões da comunidade para prover o suporte para a aplicação;</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Os produtos de versão da comunidade funcionam perfeitamente, estando bem configurados e administrados , assim como os produtos de versão Enterprise. A grande diferença estar, no momento que em se necessita de um suporte especializado a fim de garantir a disponibilidade do ambiente e um rápido retorno na resolução de problemas;</a:t>
            </a:r>
          </a:p>
          <a:p>
            <a:pPr marL="285750" indent="-285750">
              <a:buFont typeface="Wingdings" panose="05000000000000000000" pitchFamily="2" charset="2"/>
              <a:buChar char="q"/>
            </a:pPr>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Recomenda-se a avaliação da possibilidade de migração do ambiente para produtos de versão Enterprise. </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2233886F-2A20-4E1F-AD82-46F6EEE34A7E}"/>
              </a:ext>
            </a:extLst>
          </p:cNvPr>
          <p:cNvSpPr/>
          <p:nvPr/>
        </p:nvSpPr>
        <p:spPr>
          <a:xfrm>
            <a:off x="705233" y="2088996"/>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666857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Sinalizadores</a:t>
            </a:r>
          </a:p>
        </p:txBody>
      </p:sp>
      <p:sp>
        <p:nvSpPr>
          <p:cNvPr id="24" name="TextBox 23"/>
          <p:cNvSpPr txBox="1"/>
          <p:nvPr/>
        </p:nvSpPr>
        <p:spPr>
          <a:xfrm>
            <a:off x="6546457" y="5445224"/>
            <a:ext cx="2634055" cy="646331"/>
          </a:xfrm>
          <a:prstGeom prst="rect">
            <a:avLst/>
          </a:prstGeom>
          <a:noFill/>
        </p:spPr>
        <p:txBody>
          <a:bodyPr wrap="square" rtlCol="0">
            <a:spAutoFit/>
          </a:bodyPr>
          <a:lstStyle>
            <a:defPPr>
              <a:defRPr lang="pt-BR"/>
            </a:defPPr>
            <a:lvl1pPr algn="ctr">
              <a:defRPr sz="1050">
                <a:latin typeface="Century Gothic" panose="020B0502020202020204" pitchFamily="34" charset="0"/>
              </a:defRPr>
            </a:lvl1pPr>
          </a:lstStyle>
          <a:p>
            <a:r>
              <a:rPr lang="pt-BR" sz="1200" dirty="0">
                <a:latin typeface="UniSansBook" panose="00000500000000000000" pitchFamily="2" charset="0"/>
              </a:rPr>
              <a:t>Configuração incorreta/faltante que </a:t>
            </a:r>
          </a:p>
          <a:p>
            <a:r>
              <a:rPr lang="pt-BR" sz="1200" dirty="0">
                <a:latin typeface="UniSansBook" panose="00000500000000000000" pitchFamily="2" charset="0"/>
              </a:rPr>
              <a:t>oferece grande risco iminente </a:t>
            </a:r>
          </a:p>
          <a:p>
            <a:r>
              <a:rPr lang="pt-BR" sz="1200" dirty="0">
                <a:latin typeface="UniSansBook" panose="00000500000000000000" pitchFamily="2" charset="0"/>
              </a:rPr>
              <a:t>ao ambiente.</a:t>
            </a:r>
          </a:p>
        </p:txBody>
      </p:sp>
      <p:sp>
        <p:nvSpPr>
          <p:cNvPr id="25" name="TextBox 24"/>
          <p:cNvSpPr txBox="1"/>
          <p:nvPr/>
        </p:nvSpPr>
        <p:spPr>
          <a:xfrm>
            <a:off x="2860860" y="5445224"/>
            <a:ext cx="3338746" cy="646331"/>
          </a:xfrm>
          <a:prstGeom prst="rect">
            <a:avLst/>
          </a:prstGeom>
          <a:noFill/>
        </p:spPr>
        <p:txBody>
          <a:bodyPr wrap="square" rtlCol="0">
            <a:spAutoFit/>
          </a:bodyPr>
          <a:lstStyle>
            <a:defPPr>
              <a:defRPr lang="pt-BR"/>
            </a:defPPr>
            <a:lvl1pPr algn="ctr">
              <a:defRPr sz="1050">
                <a:latin typeface="Century Gothic" panose="020B0502020202020204" pitchFamily="34" charset="0"/>
              </a:defRPr>
            </a:lvl1pPr>
          </a:lstStyle>
          <a:p>
            <a:r>
              <a:rPr lang="pt-BR" sz="1200" dirty="0">
                <a:latin typeface="UniSansBook" panose="00000500000000000000" pitchFamily="2" charset="0"/>
              </a:rPr>
              <a:t>Configuração incorreta/faltante ou</a:t>
            </a:r>
          </a:p>
          <a:p>
            <a:r>
              <a:rPr lang="pt-BR" sz="1200" dirty="0">
                <a:latin typeface="UniSansBook" panose="00000500000000000000" pitchFamily="2" charset="0"/>
              </a:rPr>
              <a:t>fora de melhor prática.</a:t>
            </a:r>
          </a:p>
          <a:p>
            <a:r>
              <a:rPr lang="pt-BR" sz="1200" dirty="0">
                <a:latin typeface="UniSansBook" panose="00000500000000000000" pitchFamily="2" charset="0"/>
              </a:rPr>
              <a:t>Não oferece grandes riscos ao ambiente.</a:t>
            </a:r>
          </a:p>
        </p:txBody>
      </p:sp>
      <p:sp>
        <p:nvSpPr>
          <p:cNvPr id="4" name="CaixaDeTexto 3">
            <a:extLst>
              <a:ext uri="{FF2B5EF4-FFF2-40B4-BE49-F238E27FC236}">
                <a16:creationId xmlns:a16="http://schemas.microsoft.com/office/drawing/2014/main" id="{D4BCE788-EC8F-4D18-BA55-91B3B7A4A8AA}"/>
              </a:ext>
            </a:extLst>
          </p:cNvPr>
          <p:cNvSpPr txBox="1"/>
          <p:nvPr/>
        </p:nvSpPr>
        <p:spPr>
          <a:xfrm>
            <a:off x="234389" y="686166"/>
            <a:ext cx="4355976" cy="338554"/>
          </a:xfrm>
          <a:prstGeom prst="rect">
            <a:avLst/>
          </a:prstGeom>
          <a:noFill/>
        </p:spPr>
        <p:txBody>
          <a:bodyPr wrap="square" rtlCol="0">
            <a:spAutoFit/>
          </a:bodyPr>
          <a:lstStyle/>
          <a:p>
            <a:pPr>
              <a:spcBef>
                <a:spcPct val="20000"/>
              </a:spcBef>
            </a:pPr>
            <a:r>
              <a:rPr lang="pt-BR" sz="1600" dirty="0">
                <a:solidFill>
                  <a:schemeClr val="bg1"/>
                </a:solidFill>
                <a:latin typeface="UniSansBook" panose="00000500000000000000" pitchFamily="2" charset="0"/>
                <a:cs typeface="Arial" pitchFamily="34" charset="0"/>
              </a:rPr>
              <a:t>Componente </a:t>
            </a:r>
          </a:p>
        </p:txBody>
      </p:sp>
      <p:pic>
        <p:nvPicPr>
          <p:cNvPr id="13" name="Picture 5">
            <a:extLst>
              <a:ext uri="{FF2B5EF4-FFF2-40B4-BE49-F238E27FC236}">
                <a16:creationId xmlns:a16="http://schemas.microsoft.com/office/drawing/2014/main" id="{E3273EE2-E0D3-4D9D-9796-2D846925850B}"/>
              </a:ext>
            </a:extLst>
          </p:cNvPr>
          <p:cNvPicPr>
            <a:picLocks noChangeAspect="1"/>
          </p:cNvPicPr>
          <p:nvPr/>
        </p:nvPicPr>
        <p:blipFill>
          <a:blip r:embed="rId2"/>
          <a:stretch>
            <a:fillRect/>
          </a:stretch>
        </p:blipFill>
        <p:spPr>
          <a:xfrm>
            <a:off x="764087" y="1174978"/>
            <a:ext cx="885825" cy="4267200"/>
          </a:xfrm>
          <a:prstGeom prst="rect">
            <a:avLst/>
          </a:prstGeom>
        </p:spPr>
      </p:pic>
      <p:sp>
        <p:nvSpPr>
          <p:cNvPr id="14" name="Fluxograma: Conector 13">
            <a:extLst>
              <a:ext uri="{FF2B5EF4-FFF2-40B4-BE49-F238E27FC236}">
                <a16:creationId xmlns:a16="http://schemas.microsoft.com/office/drawing/2014/main" id="{A50302C7-4429-43F6-A3F8-E5A16724A55D}"/>
              </a:ext>
            </a:extLst>
          </p:cNvPr>
          <p:cNvSpPr/>
          <p:nvPr/>
        </p:nvSpPr>
        <p:spPr>
          <a:xfrm>
            <a:off x="929768" y="2564583"/>
            <a:ext cx="554462" cy="554462"/>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5" name="Picture 5">
            <a:extLst>
              <a:ext uri="{FF2B5EF4-FFF2-40B4-BE49-F238E27FC236}">
                <a16:creationId xmlns:a16="http://schemas.microsoft.com/office/drawing/2014/main" id="{C4F6FC89-BC4F-44C8-924B-E444C395C60A}"/>
              </a:ext>
            </a:extLst>
          </p:cNvPr>
          <p:cNvPicPr>
            <a:picLocks noChangeAspect="1"/>
          </p:cNvPicPr>
          <p:nvPr/>
        </p:nvPicPr>
        <p:blipFill>
          <a:blip r:embed="rId2"/>
          <a:stretch>
            <a:fillRect/>
          </a:stretch>
        </p:blipFill>
        <p:spPr>
          <a:xfrm>
            <a:off x="7410553" y="1158818"/>
            <a:ext cx="885825" cy="4267200"/>
          </a:xfrm>
          <a:prstGeom prst="rect">
            <a:avLst/>
          </a:prstGeom>
        </p:spPr>
      </p:pic>
      <p:sp>
        <p:nvSpPr>
          <p:cNvPr id="16" name="Fluxograma: Conector 15">
            <a:extLst>
              <a:ext uri="{FF2B5EF4-FFF2-40B4-BE49-F238E27FC236}">
                <a16:creationId xmlns:a16="http://schemas.microsoft.com/office/drawing/2014/main" id="{662A70B7-8F45-45EC-A2E0-0A7F95919188}"/>
              </a:ext>
            </a:extLst>
          </p:cNvPr>
          <p:cNvSpPr/>
          <p:nvPr/>
        </p:nvSpPr>
        <p:spPr>
          <a:xfrm>
            <a:off x="7601437" y="1302834"/>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7" name="Picture 5">
            <a:extLst>
              <a:ext uri="{FF2B5EF4-FFF2-40B4-BE49-F238E27FC236}">
                <a16:creationId xmlns:a16="http://schemas.microsoft.com/office/drawing/2014/main" id="{F334F948-0CFF-4ECC-B08E-BA49219717C6}"/>
              </a:ext>
            </a:extLst>
          </p:cNvPr>
          <p:cNvPicPr>
            <a:picLocks noChangeAspect="1"/>
          </p:cNvPicPr>
          <p:nvPr/>
        </p:nvPicPr>
        <p:blipFill>
          <a:blip r:embed="rId2"/>
          <a:stretch>
            <a:fillRect/>
          </a:stretch>
        </p:blipFill>
        <p:spPr>
          <a:xfrm>
            <a:off x="4087320" y="1158818"/>
            <a:ext cx="885825" cy="4267200"/>
          </a:xfrm>
          <a:prstGeom prst="rect">
            <a:avLst/>
          </a:prstGeom>
        </p:spPr>
      </p:pic>
      <p:sp>
        <p:nvSpPr>
          <p:cNvPr id="18" name="Fluxograma: Conector 17">
            <a:extLst>
              <a:ext uri="{FF2B5EF4-FFF2-40B4-BE49-F238E27FC236}">
                <a16:creationId xmlns:a16="http://schemas.microsoft.com/office/drawing/2014/main" id="{C3F6E8F6-DBDA-474A-B96A-36511A943EB6}"/>
              </a:ext>
            </a:extLst>
          </p:cNvPr>
          <p:cNvSpPr/>
          <p:nvPr/>
        </p:nvSpPr>
        <p:spPr>
          <a:xfrm>
            <a:off x="4253001" y="1979054"/>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TextBox 24">
            <a:extLst>
              <a:ext uri="{FF2B5EF4-FFF2-40B4-BE49-F238E27FC236}">
                <a16:creationId xmlns:a16="http://schemas.microsoft.com/office/drawing/2014/main" id="{94ADD16A-818C-4648-B715-144863073CAD}"/>
              </a:ext>
            </a:extLst>
          </p:cNvPr>
          <p:cNvSpPr txBox="1"/>
          <p:nvPr/>
        </p:nvSpPr>
        <p:spPr>
          <a:xfrm>
            <a:off x="-101715" y="5445224"/>
            <a:ext cx="2615723" cy="646331"/>
          </a:xfrm>
          <a:prstGeom prst="rect">
            <a:avLst/>
          </a:prstGeom>
          <a:noFill/>
        </p:spPr>
        <p:txBody>
          <a:bodyPr wrap="square" rtlCol="0">
            <a:spAutoFit/>
          </a:bodyPr>
          <a:lstStyle>
            <a:defPPr>
              <a:defRPr lang="pt-BR"/>
            </a:defPPr>
            <a:lvl1pPr algn="ctr">
              <a:defRPr sz="1050">
                <a:latin typeface="Century Gothic" panose="020B0502020202020204" pitchFamily="34" charset="0"/>
              </a:defRPr>
            </a:lvl1pPr>
          </a:lstStyle>
          <a:p>
            <a:r>
              <a:rPr lang="pt-BR" sz="1200" dirty="0">
                <a:latin typeface="UniSansBook" panose="00000500000000000000" pitchFamily="2" charset="0"/>
              </a:rPr>
              <a:t>Configuração dentro da melhor prática.</a:t>
            </a:r>
          </a:p>
          <a:p>
            <a:r>
              <a:rPr lang="pt-BR" sz="1200" dirty="0">
                <a:latin typeface="UniSansBook" panose="00000500000000000000" pitchFamily="2" charset="0"/>
              </a:rPr>
              <a:t>Não oferece grandes riscos ao ambiente.</a:t>
            </a:r>
          </a:p>
        </p:txBody>
      </p:sp>
    </p:spTree>
    <p:extLst>
      <p:ext uri="{BB962C8B-B14F-4D97-AF65-F5344CB8AC3E}">
        <p14:creationId xmlns:p14="http://schemas.microsoft.com/office/powerpoint/2010/main" val="238134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4"/>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childTnLst>
                                    <p:anim calcmode="discrete" valueType="str">
                                      <p:cBhvr>
                                        <p:cTn id="8" dur="1000" fill="hold"/>
                                        <p:tgtEl>
                                          <p:spTgt spid="1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childTnLst>
                                    <p:anim calcmode="discrete" valueType="str">
                                      <p:cBhvr>
                                        <p:cTn id="10"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Próximos Passos</a:t>
            </a:r>
          </a:p>
        </p:txBody>
      </p:sp>
      <p:sp>
        <p:nvSpPr>
          <p:cNvPr id="5" name="Rectangle 4"/>
          <p:cNvSpPr/>
          <p:nvPr/>
        </p:nvSpPr>
        <p:spPr>
          <a:xfrm>
            <a:off x="234389" y="1124744"/>
            <a:ext cx="8658091" cy="4801314"/>
          </a:xfrm>
          <a:prstGeom prst="rect">
            <a:avLst/>
          </a:prstGeom>
        </p:spPr>
        <p:txBody>
          <a:bodyPr wrap="square">
            <a:spAutoFit/>
          </a:bodyPr>
          <a:lstStyle/>
          <a:p>
            <a:r>
              <a:rPr lang="pt-BR" b="1" dirty="0">
                <a:solidFill>
                  <a:srgbClr val="FF0000"/>
                </a:solidFill>
                <a:latin typeface="UniSansBook" panose="00000500000000000000" pitchFamily="2" charset="0"/>
              </a:rPr>
              <a:t>MELHORIAS A SEREM REALIZADAS, AMBIENTE ATUAL</a:t>
            </a:r>
          </a:p>
          <a:p>
            <a:pPr>
              <a:lnSpc>
                <a:spcPct val="150000"/>
              </a:lnSpc>
            </a:pPr>
            <a:endParaRPr lang="pt-BR" sz="1600" b="1" dirty="0">
              <a:latin typeface="UniSansBook" panose="00000500000000000000" pitchFamily="2" charset="0"/>
            </a:endParaRPr>
          </a:p>
          <a:p>
            <a:pPr marL="342900" indent="-342900">
              <a:lnSpc>
                <a:spcPct val="150000"/>
              </a:lnSpc>
              <a:buFont typeface="+mj-lt"/>
              <a:buAutoNum type="arabicPeriod"/>
            </a:pPr>
            <a:r>
              <a:rPr lang="pt-BR" sz="1600" dirty="0">
                <a:latin typeface="UniSansBook" panose="00000500000000000000" pitchFamily="2" charset="0"/>
              </a:rPr>
              <a:t>Atualizar versão do Sistema Operacional;</a:t>
            </a:r>
          </a:p>
          <a:p>
            <a:pPr marL="342900" indent="-342900">
              <a:lnSpc>
                <a:spcPct val="150000"/>
              </a:lnSpc>
              <a:buFont typeface="+mj-lt"/>
              <a:buAutoNum type="arabicPeriod"/>
            </a:pPr>
            <a:r>
              <a:rPr lang="pt-BR" sz="1600" dirty="0">
                <a:latin typeface="UniSansBook" panose="00000500000000000000" pitchFamily="2" charset="0"/>
              </a:rPr>
              <a:t>Atualizar a versão do JAVA;</a:t>
            </a:r>
          </a:p>
          <a:p>
            <a:pPr marL="342900" indent="-342900">
              <a:lnSpc>
                <a:spcPct val="150000"/>
              </a:lnSpc>
              <a:buFont typeface="+mj-lt"/>
              <a:buAutoNum type="arabicPeriod"/>
            </a:pPr>
            <a:r>
              <a:rPr lang="pt-BR" sz="1600" dirty="0">
                <a:latin typeface="UniSansBook" panose="00000500000000000000" pitchFamily="2" charset="0"/>
              </a:rPr>
              <a:t>Realizar Tunning do JBoss  e Sistema Operacional;</a:t>
            </a:r>
          </a:p>
          <a:p>
            <a:pPr marL="342900" indent="-342900">
              <a:lnSpc>
                <a:spcPct val="150000"/>
              </a:lnSpc>
              <a:buFont typeface="+mj-lt"/>
              <a:buAutoNum type="arabicPeriod"/>
            </a:pPr>
            <a:r>
              <a:rPr lang="pt-BR" sz="1600" dirty="0">
                <a:latin typeface="UniSansBook" panose="00000500000000000000" pitchFamily="2" charset="0"/>
              </a:rPr>
              <a:t>Encriptar a senha do banco, para que ela não fique exposta no standalone.xml; </a:t>
            </a:r>
          </a:p>
          <a:p>
            <a:pPr marL="342900" indent="-342900">
              <a:lnSpc>
                <a:spcPct val="150000"/>
              </a:lnSpc>
              <a:buFont typeface="+mj-lt"/>
              <a:buAutoNum type="arabicPeriod"/>
            </a:pPr>
            <a:r>
              <a:rPr lang="pt-BR" sz="1600" dirty="0">
                <a:latin typeface="UniSansBook" panose="00000500000000000000" pitchFamily="2" charset="0"/>
              </a:rPr>
              <a:t>Realizar o acerto das permissões no ambiente; </a:t>
            </a:r>
          </a:p>
          <a:p>
            <a:pPr marL="342900" indent="-342900">
              <a:lnSpc>
                <a:spcPct val="150000"/>
              </a:lnSpc>
              <a:buFont typeface="+mj-lt"/>
              <a:buAutoNum type="arabicPeriod"/>
            </a:pPr>
            <a:r>
              <a:rPr lang="pt-BR" sz="1600" dirty="0">
                <a:latin typeface="UniSansBook" panose="00000500000000000000" pitchFamily="2" charset="0"/>
              </a:rPr>
              <a:t>Revisar a forma que os logs hoje são gerados (arquivo único).</a:t>
            </a:r>
          </a:p>
          <a:p>
            <a:pPr>
              <a:lnSpc>
                <a:spcPct val="150000"/>
              </a:lnSpc>
            </a:pPr>
            <a:endParaRPr lang="pt-BR" sz="1600" b="1" dirty="0">
              <a:latin typeface="UniSansBook" panose="00000500000000000000" pitchFamily="2" charset="0"/>
            </a:endParaRPr>
          </a:p>
          <a:p>
            <a:pPr>
              <a:lnSpc>
                <a:spcPct val="150000"/>
              </a:lnSpc>
            </a:pPr>
            <a:r>
              <a:rPr lang="pt-BR" sz="1600" dirty="0">
                <a:latin typeface="UniSansBook" panose="00000500000000000000" pitchFamily="2" charset="0"/>
              </a:rPr>
              <a:t>É recomendado, que as atividades acima, sejam executadas por ambiente na seguinte ordem:</a:t>
            </a:r>
          </a:p>
          <a:p>
            <a:pPr marL="800100" lvl="1" indent="-342900">
              <a:lnSpc>
                <a:spcPct val="150000"/>
              </a:lnSpc>
              <a:buFont typeface="+mj-lt"/>
              <a:buAutoNum type="arabicPeriod"/>
            </a:pPr>
            <a:r>
              <a:rPr lang="pt-BR" sz="1600" b="1" dirty="0">
                <a:latin typeface="UniSansBook" panose="00000500000000000000" pitchFamily="2" charset="0"/>
              </a:rPr>
              <a:t>Ambiente de Homologação;</a:t>
            </a:r>
          </a:p>
          <a:p>
            <a:pPr marL="800100" lvl="1" indent="-342900">
              <a:lnSpc>
                <a:spcPct val="150000"/>
              </a:lnSpc>
              <a:buFont typeface="+mj-lt"/>
              <a:buAutoNum type="arabicPeriod"/>
            </a:pPr>
            <a:r>
              <a:rPr lang="pt-BR" sz="1600" b="1" dirty="0">
                <a:latin typeface="UniSansBook" panose="00000500000000000000" pitchFamily="2" charset="0"/>
              </a:rPr>
              <a:t>Ambiente Rotinas Batch;</a:t>
            </a:r>
          </a:p>
          <a:p>
            <a:pPr marL="800100" lvl="1" indent="-342900">
              <a:lnSpc>
                <a:spcPct val="150000"/>
              </a:lnSpc>
              <a:buFont typeface="+mj-lt"/>
              <a:buAutoNum type="arabicPeriod"/>
            </a:pPr>
            <a:r>
              <a:rPr lang="pt-BR" sz="1600" b="1" dirty="0">
                <a:latin typeface="UniSansBook" panose="00000500000000000000" pitchFamily="2" charset="0"/>
              </a:rPr>
              <a:t>Ambiente de Produção.</a:t>
            </a:r>
          </a:p>
        </p:txBody>
      </p:sp>
    </p:spTree>
    <p:extLst>
      <p:ext uri="{BB962C8B-B14F-4D97-AF65-F5344CB8AC3E}">
        <p14:creationId xmlns:p14="http://schemas.microsoft.com/office/powerpoint/2010/main" val="1565359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Próximos Passos</a:t>
            </a:r>
          </a:p>
        </p:txBody>
      </p:sp>
      <p:sp>
        <p:nvSpPr>
          <p:cNvPr id="5" name="Rectangle 4"/>
          <p:cNvSpPr/>
          <p:nvPr/>
        </p:nvSpPr>
        <p:spPr>
          <a:xfrm>
            <a:off x="234389" y="1268760"/>
            <a:ext cx="8658091" cy="4201150"/>
          </a:xfrm>
          <a:prstGeom prst="rect">
            <a:avLst/>
          </a:prstGeom>
        </p:spPr>
        <p:txBody>
          <a:bodyPr wrap="square">
            <a:spAutoFit/>
          </a:bodyPr>
          <a:lstStyle/>
          <a:p>
            <a:pPr>
              <a:lnSpc>
                <a:spcPct val="150000"/>
              </a:lnSpc>
            </a:pPr>
            <a:r>
              <a:rPr lang="pt-BR" b="1" dirty="0">
                <a:solidFill>
                  <a:srgbClr val="FF0000"/>
                </a:solidFill>
                <a:latin typeface="UniSansBook" panose="00000500000000000000" pitchFamily="2" charset="0"/>
              </a:rPr>
              <a:t>AÇÕES FUTURAS</a:t>
            </a:r>
          </a:p>
          <a:p>
            <a:pPr>
              <a:lnSpc>
                <a:spcPct val="150000"/>
              </a:lnSpc>
            </a:pPr>
            <a:endParaRPr lang="pt-BR" sz="1600" b="1" dirty="0">
              <a:latin typeface="UniSansBook" panose="00000500000000000000" pitchFamily="2" charset="0"/>
            </a:endParaRPr>
          </a:p>
          <a:p>
            <a:pPr marL="285750" indent="-285750">
              <a:lnSpc>
                <a:spcPct val="150000"/>
              </a:lnSpc>
              <a:buFont typeface="Wingdings" panose="05000000000000000000" pitchFamily="2" charset="2"/>
              <a:buChar char="q"/>
            </a:pPr>
            <a:r>
              <a:rPr lang="pt-BR" sz="1600" dirty="0">
                <a:latin typeface="UniSansBook" panose="00000500000000000000" pitchFamily="2" charset="0"/>
              </a:rPr>
              <a:t>Instalar um servidor Apache, para o ambiente de produção;</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Realizar as configurações necessárias as configurações para que este servidor passe a responder as requisições oriundas da internet (Proxy Reverso);</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Adquirir um Certificado Digital, válido, e instalá-lo no ambiente;</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Instalar e configurar ferramenta de monitoramento;</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Instalar e configurar o novo ambiente na versão mais atual do JBoss e JAVA possível;</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Realizar a migração da aplicação para este novo ambiente;</a:t>
            </a:r>
          </a:p>
          <a:p>
            <a:pPr marL="285750" indent="-285750">
              <a:lnSpc>
                <a:spcPct val="150000"/>
              </a:lnSpc>
              <a:buFont typeface="Wingdings" panose="05000000000000000000" pitchFamily="2" charset="2"/>
              <a:buChar char="q"/>
            </a:pPr>
            <a:r>
              <a:rPr lang="pt-BR" sz="1600" dirty="0">
                <a:latin typeface="UniSansBook" panose="00000500000000000000" pitchFamily="2" charset="0"/>
              </a:rPr>
              <a:t>Revisar a arquitetura atual do ambiente e planejamento de melhorias a serem executadas, adequando as melhores práticas.</a:t>
            </a:r>
          </a:p>
        </p:txBody>
      </p:sp>
    </p:spTree>
    <p:extLst>
      <p:ext uri="{BB962C8B-B14F-4D97-AF65-F5344CB8AC3E}">
        <p14:creationId xmlns:p14="http://schemas.microsoft.com/office/powerpoint/2010/main" val="1315576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Obrigado!</a:t>
            </a:r>
          </a:p>
        </p:txBody>
      </p:sp>
      <p:sp>
        <p:nvSpPr>
          <p:cNvPr id="5" name="Rectangle 4"/>
          <p:cNvSpPr/>
          <p:nvPr/>
        </p:nvSpPr>
        <p:spPr>
          <a:xfrm>
            <a:off x="755576" y="3068960"/>
            <a:ext cx="7420235" cy="646331"/>
          </a:xfrm>
          <a:prstGeom prst="rect">
            <a:avLst/>
          </a:prstGeom>
        </p:spPr>
        <p:txBody>
          <a:bodyPr wrap="square">
            <a:spAutoFit/>
          </a:bodyPr>
          <a:lstStyle/>
          <a:p>
            <a:pPr algn="ctr"/>
            <a:r>
              <a:rPr lang="pt-BR" b="1" dirty="0">
                <a:latin typeface="UniSansBook" panose="00000500000000000000" pitchFamily="2" charset="0"/>
              </a:rPr>
              <a:t>Carlos Barroso</a:t>
            </a:r>
          </a:p>
          <a:p>
            <a:pPr algn="ctr"/>
            <a:r>
              <a:rPr lang="pt-BR" dirty="0">
                <a:latin typeface="UniSansBook" panose="00000500000000000000" pitchFamily="2" charset="0"/>
              </a:rPr>
              <a:t>carlos.barroso@itone.com.br</a:t>
            </a:r>
          </a:p>
        </p:txBody>
      </p:sp>
    </p:spTree>
    <p:extLst>
      <p:ext uri="{BB962C8B-B14F-4D97-AF65-F5344CB8AC3E}">
        <p14:creationId xmlns:p14="http://schemas.microsoft.com/office/powerpoint/2010/main" val="1131674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ítulo 7">
            <a:extLst>
              <a:ext uri="{FF2B5EF4-FFF2-40B4-BE49-F238E27FC236}">
                <a16:creationId xmlns:a16="http://schemas.microsoft.com/office/drawing/2014/main" id="{C3FE6844-077D-492E-BF2F-8AD52E5FCE0E}"/>
              </a:ext>
            </a:extLst>
          </p:cNvPr>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Título 4">
            <a:extLst>
              <a:ext uri="{FF2B5EF4-FFF2-40B4-BE49-F238E27FC236}">
                <a16:creationId xmlns:a16="http://schemas.microsoft.com/office/drawing/2014/main" id="{70BDBB5C-E1E6-489B-98A8-9C036B2354D4}"/>
              </a:ext>
            </a:extLst>
          </p:cNvPr>
          <p:cNvSpPr>
            <a:spLocks noGrp="1"/>
          </p:cNvSpPr>
          <p:nvPr>
            <p:ph type="title"/>
          </p:nvPr>
        </p:nvSpPr>
        <p:spPr/>
        <p:txBody>
          <a:bodyPr>
            <a:normAutofit/>
          </a:bodyPr>
          <a:lstStyle/>
          <a:p>
            <a:r>
              <a:rPr lang="pt-BR" sz="2400" dirty="0">
                <a:latin typeface="UniSansBook" panose="00000500000000000000" pitchFamily="2" charset="0"/>
              </a:rPr>
              <a:t>Ambiente Novo SASC</a:t>
            </a:r>
          </a:p>
        </p:txBody>
      </p:sp>
      <p:pic>
        <p:nvPicPr>
          <p:cNvPr id="1026" name="Picture 2" descr="https://media.licdn.com/mpr/mpr/AAEAAQAAAAAAAA0uAAAAJDQ4YzdjMTBiLWViYTItNDJhOC04ZTFjLTRkMjBhNDgxNzhiZQ.png">
            <a:extLst>
              <a:ext uri="{FF2B5EF4-FFF2-40B4-BE49-F238E27FC236}">
                <a16:creationId xmlns:a16="http://schemas.microsoft.com/office/drawing/2014/main" id="{309DCEE0-8A79-4E41-917B-6C3E9EA89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88840"/>
            <a:ext cx="6703838" cy="294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3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BDBB5C-E1E6-489B-98A8-9C036B2354D4}"/>
              </a:ext>
            </a:extLst>
          </p:cNvPr>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8" name="Subtítulo 7">
            <a:extLst>
              <a:ext uri="{FF2B5EF4-FFF2-40B4-BE49-F238E27FC236}">
                <a16:creationId xmlns:a16="http://schemas.microsoft.com/office/drawing/2014/main" id="{C3FE6844-077D-492E-BF2F-8AD52E5FCE0E}"/>
              </a:ext>
            </a:extLst>
          </p:cNvPr>
          <p:cNvSpPr>
            <a:spLocks noGrp="1"/>
          </p:cNvSpPr>
          <p:nvPr>
            <p:ph type="subTitle" idx="13"/>
          </p:nvPr>
        </p:nvSpPr>
        <p:spPr/>
        <p:txBody>
          <a:bodyPr>
            <a:normAutofit/>
          </a:bodyPr>
          <a:lstStyle/>
          <a:p>
            <a:r>
              <a:rPr lang="pt-BR" sz="1600" dirty="0">
                <a:latin typeface="UniSansBook" panose="00000500000000000000" pitchFamily="2" charset="0"/>
              </a:rPr>
              <a:t>Arquitetura Atual </a:t>
            </a:r>
          </a:p>
        </p:txBody>
      </p:sp>
      <p:pic>
        <p:nvPicPr>
          <p:cNvPr id="7" name="Imagem 6">
            <a:extLst>
              <a:ext uri="{FF2B5EF4-FFF2-40B4-BE49-F238E27FC236}">
                <a16:creationId xmlns:a16="http://schemas.microsoft.com/office/drawing/2014/main" id="{E95BD51C-1C43-4498-A827-33C251A73310}"/>
              </a:ext>
            </a:extLst>
          </p:cNvPr>
          <p:cNvPicPr>
            <a:picLocks noChangeAspect="1"/>
          </p:cNvPicPr>
          <p:nvPr/>
        </p:nvPicPr>
        <p:blipFill>
          <a:blip r:embed="rId2"/>
          <a:stretch>
            <a:fillRect/>
          </a:stretch>
        </p:blipFill>
        <p:spPr>
          <a:xfrm>
            <a:off x="1835696" y="1177551"/>
            <a:ext cx="5238750" cy="5553075"/>
          </a:xfrm>
          <a:prstGeom prst="rect">
            <a:avLst/>
          </a:prstGeom>
        </p:spPr>
      </p:pic>
    </p:spTree>
    <p:extLst>
      <p:ext uri="{BB962C8B-B14F-4D97-AF65-F5344CB8AC3E}">
        <p14:creationId xmlns:p14="http://schemas.microsoft.com/office/powerpoint/2010/main" val="15042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616261" y="1268760"/>
            <a:ext cx="7420235" cy="3077766"/>
          </a:xfrm>
          <a:prstGeom prst="rect">
            <a:avLst/>
          </a:prstGeom>
        </p:spPr>
        <p:txBody>
          <a:bodyPr wrap="square">
            <a:spAutoFit/>
          </a:bodyPr>
          <a:lstStyle/>
          <a:p>
            <a:r>
              <a:rPr lang="pt-BR" b="1" dirty="0">
                <a:solidFill>
                  <a:srgbClr val="FF0000"/>
                </a:solidFill>
                <a:latin typeface="UniSansBook" panose="00000500000000000000" pitchFamily="2" charset="0"/>
              </a:rPr>
              <a:t>ACESSO A APLICAÇÃO FEITO POR IP</a:t>
            </a:r>
          </a:p>
          <a:p>
            <a:endParaRPr lang="pt-BR" sz="1600" b="1" dirty="0">
              <a:latin typeface="UniSansBook" panose="00000500000000000000" pitchFamily="2" charset="0"/>
            </a:endParaRPr>
          </a:p>
          <a:p>
            <a:r>
              <a:rPr lang="pt-BR" sz="1600" b="1" dirty="0">
                <a:latin typeface="UniSansBook" panose="00000500000000000000" pitchFamily="2" charset="0"/>
              </a:rPr>
              <a:t>Constatação: </a:t>
            </a:r>
          </a:p>
          <a:p>
            <a:pPr marL="285750" indent="-285750">
              <a:buFont typeface="Wingdings" panose="05000000000000000000" pitchFamily="2" charset="2"/>
              <a:buChar char="q"/>
            </a:pPr>
            <a:r>
              <a:rPr lang="pt-BR" sz="1600" dirty="0">
                <a:latin typeface="UniSansBook" panose="00000500000000000000" pitchFamily="2" charset="0"/>
              </a:rPr>
              <a:t>Hoje o acesso a aplicação é feito pelo IP 200.149.10.77;</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Seguindo as boas práticas, o acesso a aplicações é feito por URL amigáveis, facilitando o acesso e memorização dos usuários;</a:t>
            </a: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Criar uma URL amigável para o acesso da aplicação, que hoje é feito por IP, facilitando mais para o usuário final.</a:t>
            </a:r>
          </a:p>
        </p:txBody>
      </p:sp>
      <p:pic>
        <p:nvPicPr>
          <p:cNvPr id="6" name="Picture 5"/>
          <p:cNvPicPr>
            <a:picLocks noChangeAspect="1"/>
          </p:cNvPicPr>
          <p:nvPr/>
        </p:nvPicPr>
        <p:blipFill>
          <a:blip r:embed="rId2"/>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2233886F-2A20-4E1F-AD82-46F6EEE34A7E}"/>
              </a:ext>
            </a:extLst>
          </p:cNvPr>
          <p:cNvSpPr/>
          <p:nvPr/>
        </p:nvSpPr>
        <p:spPr>
          <a:xfrm>
            <a:off x="705233" y="2088996"/>
            <a:ext cx="554462" cy="554462"/>
          </a:xfrm>
          <a:prstGeom prst="flowChartConnector">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676813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587686" y="1268760"/>
            <a:ext cx="7448810" cy="3816429"/>
          </a:xfrm>
          <a:prstGeom prst="rect">
            <a:avLst/>
          </a:prstGeom>
        </p:spPr>
        <p:txBody>
          <a:bodyPr wrap="square">
            <a:spAutoFit/>
          </a:bodyPr>
          <a:lstStyle/>
          <a:p>
            <a:r>
              <a:rPr lang="pt-BR" b="1" dirty="0">
                <a:solidFill>
                  <a:srgbClr val="FF0000"/>
                </a:solidFill>
                <a:latin typeface="UniSansBook" panose="00000500000000000000" pitchFamily="2" charset="0"/>
              </a:rPr>
              <a:t>ACESSO NÃO SEGURO A APLICAÇÃO</a:t>
            </a:r>
          </a:p>
          <a:p>
            <a:endParaRPr lang="pt-BR" sz="1600" b="1" dirty="0">
              <a:latin typeface="UniSansBook" panose="00000500000000000000" pitchFamily="2" charset="0"/>
            </a:endParaRPr>
          </a:p>
          <a:p>
            <a:r>
              <a:rPr lang="pt-BR" sz="1600" b="1" dirty="0">
                <a:latin typeface="UniSansBook" panose="00000500000000000000" pitchFamily="2" charset="0"/>
              </a:rPr>
              <a:t>Constatação:</a:t>
            </a:r>
            <a:r>
              <a:rPr lang="pt-BR" sz="1600" dirty="0">
                <a:latin typeface="UniSansBook" panose="00000500000000000000" pitchFamily="2" charset="0"/>
              </a:rPr>
              <a:t> </a:t>
            </a:r>
          </a:p>
          <a:p>
            <a:pPr marL="285750" indent="-285750">
              <a:buFont typeface="Wingdings" panose="05000000000000000000" pitchFamily="2" charset="2"/>
              <a:buChar char="q"/>
            </a:pPr>
            <a:r>
              <a:rPr lang="pt-BR" sz="1600" dirty="0">
                <a:latin typeface="UniSansBook" panose="00000500000000000000" pitchFamily="2" charset="0"/>
              </a:rPr>
              <a:t>O acesso a aplicação é feito pela porta 80 (http), não segura;</a:t>
            </a:r>
          </a:p>
          <a:p>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O problema com o HTTP é que, em redes ou conexões propícias a </a:t>
            </a:r>
            <a:r>
              <a:rPr lang="pt-BR" sz="1600" dirty="0" err="1">
                <a:latin typeface="UniSansBook" panose="00000500000000000000" pitchFamily="2" charset="0"/>
              </a:rPr>
              <a:t>phishing</a:t>
            </a:r>
            <a:r>
              <a:rPr lang="pt-BR" sz="1600" dirty="0">
                <a:latin typeface="UniSansBook" panose="00000500000000000000" pitchFamily="2" charset="0"/>
              </a:rPr>
              <a:t> (fraude eletrônica) e hackers, pessoas mal intencionadas podem “atravessar o caminho” e interceptar os dados transmitidos com relativa facilidade. Portanto, uma conexão em HTTP é insegura;</a:t>
            </a:r>
          </a:p>
          <a:p>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Adquirir um certificado digital junto a uma Autoridade Certificadora e instalar o mesmo no ambiente, fazendo com que o acesso a aplicação passe a ser pela porta 443 (https).</a:t>
            </a:r>
          </a:p>
        </p:txBody>
      </p:sp>
      <p:pic>
        <p:nvPicPr>
          <p:cNvPr id="7" name="Picture 5">
            <a:extLst>
              <a:ext uri="{FF2B5EF4-FFF2-40B4-BE49-F238E27FC236}">
                <a16:creationId xmlns:a16="http://schemas.microsoft.com/office/drawing/2014/main" id="{3368C53B-742A-48A2-A023-2D6CF58C7F18}"/>
              </a:ext>
            </a:extLst>
          </p:cNvPr>
          <p:cNvPicPr>
            <a:picLocks noChangeAspect="1"/>
          </p:cNvPicPr>
          <p:nvPr/>
        </p:nvPicPr>
        <p:blipFill>
          <a:blip r:embed="rId3"/>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04430543-B61E-4E49-8A47-E6A5E680DB92}"/>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66791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587686" y="1268760"/>
            <a:ext cx="7448810" cy="3816429"/>
          </a:xfrm>
          <a:prstGeom prst="rect">
            <a:avLst/>
          </a:prstGeom>
        </p:spPr>
        <p:txBody>
          <a:bodyPr wrap="square">
            <a:spAutoFit/>
          </a:bodyPr>
          <a:lstStyle/>
          <a:p>
            <a:r>
              <a:rPr lang="pt-BR" b="1" dirty="0">
                <a:solidFill>
                  <a:srgbClr val="FF0000"/>
                </a:solidFill>
                <a:latin typeface="UniSansBook" panose="00000500000000000000" pitchFamily="2" charset="0"/>
              </a:rPr>
              <a:t>SERVIDOR DO JBOSS RESPONDE DIRETAMENTE PARA A INTERNET</a:t>
            </a:r>
          </a:p>
          <a:p>
            <a:endParaRPr lang="pt-BR" sz="1600" b="1" dirty="0">
              <a:latin typeface="UniSansBook" panose="00000500000000000000" pitchFamily="2" charset="0"/>
            </a:endParaRPr>
          </a:p>
          <a:p>
            <a:r>
              <a:rPr lang="pt-BR" sz="1600" b="1" dirty="0">
                <a:latin typeface="UniSansBook" panose="00000500000000000000" pitchFamily="2" charset="0"/>
              </a:rPr>
              <a:t>Constatação:</a:t>
            </a:r>
            <a:r>
              <a:rPr lang="pt-BR" sz="1600" dirty="0">
                <a:latin typeface="UniSansBook" panose="00000500000000000000" pitchFamily="2" charset="0"/>
              </a:rPr>
              <a:t> </a:t>
            </a:r>
          </a:p>
          <a:p>
            <a:pPr marL="285750" indent="-285750">
              <a:buFont typeface="Wingdings" panose="05000000000000000000" pitchFamily="2" charset="2"/>
              <a:buChar char="q"/>
            </a:pPr>
            <a:r>
              <a:rPr lang="pt-BR" sz="1600" dirty="0">
                <a:latin typeface="UniSansBook" panose="00000500000000000000" pitchFamily="2" charset="0"/>
              </a:rPr>
              <a:t>Atualmente o servidor de </a:t>
            </a:r>
            <a:r>
              <a:rPr lang="pt-BR" sz="1600" dirty="0" err="1">
                <a:latin typeface="UniSansBook" panose="00000500000000000000" pitchFamily="2" charset="0"/>
              </a:rPr>
              <a:t>Application</a:t>
            </a:r>
            <a:r>
              <a:rPr lang="pt-BR" sz="1600" dirty="0">
                <a:latin typeface="UniSansBook" panose="00000500000000000000" pitchFamily="2" charset="0"/>
              </a:rPr>
              <a:t> Server,  JBoss, estar exposto diretamente na internet, sem proteção de uma cama uma camada Web;</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Seguindo regras de segurança e de  boas práticas, servidores de </a:t>
            </a:r>
            <a:r>
              <a:rPr lang="pt-BR" sz="1600" dirty="0" err="1">
                <a:latin typeface="UniSansBook" panose="00000500000000000000" pitchFamily="2" charset="0"/>
              </a:rPr>
              <a:t>Application</a:t>
            </a:r>
            <a:r>
              <a:rPr lang="pt-BR" sz="1600" dirty="0">
                <a:latin typeface="UniSansBook" panose="00000500000000000000" pitchFamily="2" charset="0"/>
              </a:rPr>
              <a:t> Server nunca devem estar expostos diretamente na internet. Sempre devem estar protegidos em uma rede interna, tendo como front-</a:t>
            </a:r>
            <a:r>
              <a:rPr lang="pt-BR" sz="1600" dirty="0" err="1">
                <a:latin typeface="UniSansBook" panose="00000500000000000000" pitchFamily="2" charset="0"/>
              </a:rPr>
              <a:t>end</a:t>
            </a:r>
            <a:r>
              <a:rPr lang="pt-BR" sz="1600" dirty="0">
                <a:latin typeface="UniSansBook" panose="00000500000000000000" pitchFamily="2" charset="0"/>
              </a:rPr>
              <a:t> servidores de Web Server, ex. Apache HTTPD;</a:t>
            </a:r>
          </a:p>
          <a:p>
            <a:pPr marL="285750" indent="-285750">
              <a:buFont typeface="Wingdings" panose="05000000000000000000" pitchFamily="2" charset="2"/>
              <a:buChar char="q"/>
            </a:pPr>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Provisionar novos servidores para que possa ser atendido este requisito e realizar a instalação de um servidor web que responderá as requisições vindas da internet. </a:t>
            </a:r>
          </a:p>
        </p:txBody>
      </p:sp>
      <p:pic>
        <p:nvPicPr>
          <p:cNvPr id="7" name="Picture 5">
            <a:extLst>
              <a:ext uri="{FF2B5EF4-FFF2-40B4-BE49-F238E27FC236}">
                <a16:creationId xmlns:a16="http://schemas.microsoft.com/office/drawing/2014/main" id="{3368C53B-742A-48A2-A023-2D6CF58C7F18}"/>
              </a:ext>
            </a:extLst>
          </p:cNvPr>
          <p:cNvPicPr>
            <a:picLocks noChangeAspect="1"/>
          </p:cNvPicPr>
          <p:nvPr/>
        </p:nvPicPr>
        <p:blipFill>
          <a:blip r:embed="rId3"/>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04430543-B61E-4E49-8A47-E6A5E680DB92}"/>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61611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Health </a:t>
            </a:r>
            <a:r>
              <a:rPr lang="pt-BR" sz="1600" dirty="0" err="1">
                <a:latin typeface="UniSansBook" panose="00000500000000000000" pitchFamily="2" charset="0"/>
              </a:rPr>
              <a:t>Check</a:t>
            </a:r>
            <a:endParaRPr lang="pt-BR" sz="1600" dirty="0">
              <a:latin typeface="UniSansBook" panose="00000500000000000000" pitchFamily="2" charset="0"/>
            </a:endParaRPr>
          </a:p>
        </p:txBody>
      </p:sp>
      <p:sp>
        <p:nvSpPr>
          <p:cNvPr id="5" name="Rectangle 4"/>
          <p:cNvSpPr/>
          <p:nvPr/>
        </p:nvSpPr>
        <p:spPr>
          <a:xfrm>
            <a:off x="1587686" y="1268760"/>
            <a:ext cx="7448810" cy="3570208"/>
          </a:xfrm>
          <a:prstGeom prst="rect">
            <a:avLst/>
          </a:prstGeom>
        </p:spPr>
        <p:txBody>
          <a:bodyPr wrap="square">
            <a:spAutoFit/>
          </a:bodyPr>
          <a:lstStyle/>
          <a:p>
            <a:r>
              <a:rPr lang="pt-BR" b="1" dirty="0">
                <a:solidFill>
                  <a:srgbClr val="FF0000"/>
                </a:solidFill>
                <a:latin typeface="UniSansBook" panose="00000500000000000000" pitchFamily="2" charset="0"/>
              </a:rPr>
              <a:t>AMBIENTE STANDALONE, SEM REDUNDÂNCIA </a:t>
            </a:r>
          </a:p>
          <a:p>
            <a:endParaRPr lang="pt-BR" sz="1600" b="1" dirty="0">
              <a:latin typeface="UniSansBook" panose="00000500000000000000" pitchFamily="2" charset="0"/>
            </a:endParaRPr>
          </a:p>
          <a:p>
            <a:r>
              <a:rPr lang="pt-BR" sz="1600" b="1" dirty="0">
                <a:latin typeface="UniSansBook" panose="00000500000000000000" pitchFamily="2" charset="0"/>
              </a:rPr>
              <a:t>Constatação:</a:t>
            </a:r>
            <a:r>
              <a:rPr lang="pt-BR" sz="1600" dirty="0">
                <a:latin typeface="UniSansBook" panose="00000500000000000000" pitchFamily="2" charset="0"/>
              </a:rPr>
              <a:t> </a:t>
            </a:r>
          </a:p>
          <a:p>
            <a:pPr marL="285750" indent="-285750">
              <a:buFont typeface="Wingdings" panose="05000000000000000000" pitchFamily="2" charset="2"/>
              <a:buChar char="q"/>
            </a:pPr>
            <a:r>
              <a:rPr lang="pt-BR" sz="1600" dirty="0">
                <a:latin typeface="UniSansBook" panose="00000500000000000000" pitchFamily="2" charset="0"/>
              </a:rPr>
              <a:t>O ambiente não possui alta disponibilidade, ficando suscetível a maiores tempos de indisponibilidade e retomada dos serviços;</a:t>
            </a:r>
          </a:p>
          <a:p>
            <a:pPr marL="285750" indent="-285750">
              <a:buFont typeface="Wingdings" panose="05000000000000000000" pitchFamily="2" charset="2"/>
              <a:buChar char="q"/>
            </a:pPr>
            <a:endParaRPr lang="pt-BR" sz="1600" dirty="0">
              <a:latin typeface="UniSansBook" panose="00000500000000000000" pitchFamily="2" charset="0"/>
            </a:endParaRPr>
          </a:p>
          <a:p>
            <a:r>
              <a:rPr lang="pt-BR" sz="1600" b="1" dirty="0">
                <a:latin typeface="UniSansBook" panose="00000500000000000000" pitchFamily="2" charset="0"/>
              </a:rPr>
              <a:t>Explicação: </a:t>
            </a:r>
          </a:p>
          <a:p>
            <a:pPr marL="285750" indent="-285750">
              <a:buFont typeface="Wingdings" panose="05000000000000000000" pitchFamily="2" charset="2"/>
              <a:buChar char="q"/>
            </a:pPr>
            <a:r>
              <a:rPr lang="pt-BR" sz="1600" dirty="0">
                <a:latin typeface="UniSansBook" panose="00000500000000000000" pitchFamily="2" charset="0"/>
              </a:rPr>
              <a:t>Da forma que estar desenhada, hoje, a arquitetura do ambiente do Novo SASC não é possível minimizar o tempo de inatividade e restaurar rapidamente os serviços essenciais quando  sistema, um componente ou um aplicativo falha;</a:t>
            </a:r>
          </a:p>
          <a:p>
            <a:pPr marL="285750" indent="-285750">
              <a:buFont typeface="Wingdings" panose="05000000000000000000" pitchFamily="2" charset="2"/>
              <a:buChar char="q"/>
            </a:pPr>
            <a:endParaRPr lang="pt-BR" sz="1600" b="1" dirty="0">
              <a:latin typeface="UniSansBook" panose="00000500000000000000" pitchFamily="2" charset="0"/>
            </a:endParaRPr>
          </a:p>
          <a:p>
            <a:r>
              <a:rPr lang="pt-BR" sz="1600" b="1" dirty="0">
                <a:latin typeface="UniSansBook" panose="00000500000000000000" pitchFamily="2" charset="0"/>
              </a:rPr>
              <a:t>Recomendação: </a:t>
            </a:r>
          </a:p>
          <a:p>
            <a:pPr marL="285750" indent="-285750">
              <a:buFont typeface="Wingdings" panose="05000000000000000000" pitchFamily="2" charset="2"/>
              <a:buChar char="q"/>
            </a:pPr>
            <a:r>
              <a:rPr lang="pt-BR" sz="1600" dirty="0">
                <a:latin typeface="UniSansBook" panose="00000500000000000000" pitchFamily="2" charset="0"/>
              </a:rPr>
              <a:t>É necessário redesenhar esta arquitetura, buscando recursos técnicos que possam atender as necessidades e premissas da aplicação garantindo a alta disponibilidade.</a:t>
            </a:r>
          </a:p>
        </p:txBody>
      </p:sp>
      <p:pic>
        <p:nvPicPr>
          <p:cNvPr id="7" name="Picture 5">
            <a:extLst>
              <a:ext uri="{FF2B5EF4-FFF2-40B4-BE49-F238E27FC236}">
                <a16:creationId xmlns:a16="http://schemas.microsoft.com/office/drawing/2014/main" id="{3368C53B-742A-48A2-A023-2D6CF58C7F18}"/>
              </a:ext>
            </a:extLst>
          </p:cNvPr>
          <p:cNvPicPr>
            <a:picLocks noChangeAspect="1"/>
          </p:cNvPicPr>
          <p:nvPr/>
        </p:nvPicPr>
        <p:blipFill>
          <a:blip r:embed="rId3"/>
          <a:stretch>
            <a:fillRect/>
          </a:stretch>
        </p:blipFill>
        <p:spPr>
          <a:xfrm>
            <a:off x="539552" y="1268760"/>
            <a:ext cx="885825" cy="4267200"/>
          </a:xfrm>
          <a:prstGeom prst="rect">
            <a:avLst/>
          </a:prstGeom>
        </p:spPr>
      </p:pic>
      <p:sp>
        <p:nvSpPr>
          <p:cNvPr id="9" name="Fluxograma: Conector 8">
            <a:extLst>
              <a:ext uri="{FF2B5EF4-FFF2-40B4-BE49-F238E27FC236}">
                <a16:creationId xmlns:a16="http://schemas.microsoft.com/office/drawing/2014/main" id="{04430543-B61E-4E49-8A47-E6A5E680DB92}"/>
              </a:ext>
            </a:extLst>
          </p:cNvPr>
          <p:cNvSpPr/>
          <p:nvPr/>
        </p:nvSpPr>
        <p:spPr>
          <a:xfrm>
            <a:off x="730436" y="1412776"/>
            <a:ext cx="504056" cy="504056"/>
          </a:xfrm>
          <a:prstGeom prst="flowChartConnector">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77901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latin typeface="UniSansBook" panose="00000500000000000000" pitchFamily="2" charset="0"/>
              </a:rPr>
              <a:t>Ambiente Novo SASC</a:t>
            </a:r>
          </a:p>
        </p:txBody>
      </p:sp>
      <p:sp>
        <p:nvSpPr>
          <p:cNvPr id="4" name="Subtítulo 3"/>
          <p:cNvSpPr>
            <a:spLocks noGrp="1"/>
          </p:cNvSpPr>
          <p:nvPr>
            <p:ph type="subTitle" idx="13"/>
          </p:nvPr>
        </p:nvSpPr>
        <p:spPr/>
        <p:txBody>
          <a:bodyPr>
            <a:normAutofit/>
          </a:bodyPr>
          <a:lstStyle/>
          <a:p>
            <a:r>
              <a:rPr lang="pt-BR" sz="1600" dirty="0">
                <a:latin typeface="UniSansBook" panose="00000500000000000000" pitchFamily="2" charset="0"/>
              </a:rPr>
              <a:t>Ambiente Proposto</a:t>
            </a:r>
          </a:p>
        </p:txBody>
      </p:sp>
      <p:pic>
        <p:nvPicPr>
          <p:cNvPr id="3" name="Imagem 2">
            <a:extLst>
              <a:ext uri="{FF2B5EF4-FFF2-40B4-BE49-F238E27FC236}">
                <a16:creationId xmlns:a16="http://schemas.microsoft.com/office/drawing/2014/main" id="{350F9244-D06C-4181-BA50-F0297E02C068}"/>
              </a:ext>
            </a:extLst>
          </p:cNvPr>
          <p:cNvPicPr>
            <a:picLocks noChangeAspect="1"/>
          </p:cNvPicPr>
          <p:nvPr/>
        </p:nvPicPr>
        <p:blipFill>
          <a:blip r:embed="rId3"/>
          <a:stretch>
            <a:fillRect/>
          </a:stretch>
        </p:blipFill>
        <p:spPr>
          <a:xfrm>
            <a:off x="2066488" y="1006224"/>
            <a:ext cx="5134834" cy="5827073"/>
          </a:xfrm>
          <a:prstGeom prst="rect">
            <a:avLst/>
          </a:prstGeom>
        </p:spPr>
      </p:pic>
    </p:spTree>
    <p:extLst>
      <p:ext uri="{BB962C8B-B14F-4D97-AF65-F5344CB8AC3E}">
        <p14:creationId xmlns:p14="http://schemas.microsoft.com/office/powerpoint/2010/main" val="1118244939"/>
      </p:ext>
    </p:extLst>
  </p:cSld>
  <p:clrMapOvr>
    <a:masterClrMapping/>
  </p:clrMapOvr>
</p:sld>
</file>

<file path=ppt/theme/theme1.xml><?xml version="1.0" encoding="utf-8"?>
<a:theme xmlns:a="http://schemas.openxmlformats.org/drawingml/2006/main" name="Template Power Point IT On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ABBC583ABF48B4FAB6E18D95BA03EAF" ma:contentTypeVersion="10" ma:contentTypeDescription="Crie um novo documento." ma:contentTypeScope="" ma:versionID="7ef21b9a154e437ff81ec743ba7c2170">
  <xsd:schema xmlns:xsd="http://www.w3.org/2001/XMLSchema" xmlns:xs="http://www.w3.org/2001/XMLSchema" xmlns:p="http://schemas.microsoft.com/office/2006/metadata/properties" xmlns:ns2="152fade7-38ba-4bb3-b172-68c3de655485" xmlns:ns3="b357f175-c22e-4db1-86e6-68450359be67" targetNamespace="http://schemas.microsoft.com/office/2006/metadata/properties" ma:root="true" ma:fieldsID="807911d10d4a6f805aadefa08c24bcf8" ns2:_="" ns3:_="">
    <xsd:import namespace="152fade7-38ba-4bb3-b172-68c3de655485"/>
    <xsd:import namespace="b357f175-c22e-4db1-86e6-68450359be67"/>
    <xsd:element name="properties">
      <xsd:complexType>
        <xsd:sequence>
          <xsd:element name="documentManagement">
            <xsd:complexType>
              <xsd:all>
                <xsd:element ref="ns2:MOTIVO" minOccurs="0"/>
                <xsd:element ref="ns2:TESTE" minOccurs="0"/>
                <xsd:element ref="ns2:Fun_x00e7__x00e3_o"/>
                <xsd:element ref="ns3:SharedWithUsers" minOccurs="0"/>
                <xsd:element ref="ns3:SharedWithDetails" minOccurs="0"/>
                <xsd:element ref="ns2:MediaServiceMetadata" minOccurs="0"/>
                <xsd:element ref="ns2:MediaServiceFastMetadata"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2fade7-38ba-4bb3-b172-68c3de655485" elementFormDefault="qualified">
    <xsd:import namespace="http://schemas.microsoft.com/office/2006/documentManagement/types"/>
    <xsd:import namespace="http://schemas.microsoft.com/office/infopath/2007/PartnerControls"/>
    <xsd:element name="MOTIVO" ma:index="8" nillable="true" ma:displayName="MOTIVO" ma:internalName="MOTIVO">
      <xsd:simpleType>
        <xsd:restriction base="dms:Note">
          <xsd:maxLength value="255"/>
        </xsd:restriction>
      </xsd:simpleType>
    </xsd:element>
    <xsd:element name="TESTE" ma:index="9" nillable="true" ma:displayName="TESTE" ma:internalName="TESTE">
      <xsd:simpleType>
        <xsd:restriction base="dms:Text">
          <xsd:maxLength value="255"/>
        </xsd:restriction>
      </xsd:simpleType>
    </xsd:element>
    <xsd:element name="Fun_x00e7__x00e3_o" ma:index="11" ma:displayName="Função" ma:internalName="Fun_x00e7__x00e3_o">
      <xsd:simpleType>
        <xsd:restriction base="dms:Note"/>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7f175-c22e-4db1-86e6-68450359be67" elementFormDefault="qualified">
    <xsd:import namespace="http://schemas.microsoft.com/office/2006/documentManagement/types"/>
    <xsd:import namespace="http://schemas.microsoft.com/office/infopath/2007/PartnerControls"/>
    <xsd:element name="SharedWithUsers" ma:index="12"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TIVO xmlns="152fade7-38ba-4bb3-b172-68c3de655485" xsi:nil="true"/>
    <TESTE xmlns="152fade7-38ba-4bb3-b172-68c3de655485" xsi:nil="true"/>
    <Fun_x00e7__x00e3_o xmlns="152fade7-38ba-4bb3-b172-68c3de655485">Modelo de documento de Health Check. </Fun_x00e7__x00e3_o>
  </documentManagement>
</p:properties>
</file>

<file path=customXml/itemProps1.xml><?xml version="1.0" encoding="utf-8"?>
<ds:datastoreItem xmlns:ds="http://schemas.openxmlformats.org/officeDocument/2006/customXml" ds:itemID="{7752A272-1945-4EEB-B4BB-08C0A6DE5565}"/>
</file>

<file path=customXml/itemProps2.xml><?xml version="1.0" encoding="utf-8"?>
<ds:datastoreItem xmlns:ds="http://schemas.openxmlformats.org/officeDocument/2006/customXml" ds:itemID="{5834F93C-C31A-485A-BB4C-30AF4B726576}"/>
</file>

<file path=customXml/itemProps3.xml><?xml version="1.0" encoding="utf-8"?>
<ds:datastoreItem xmlns:ds="http://schemas.openxmlformats.org/officeDocument/2006/customXml" ds:itemID="{CDC5C20F-847B-44A2-A5DE-18DCD939F0E9}"/>
</file>

<file path=docProps/app.xml><?xml version="1.0" encoding="utf-8"?>
<Properties xmlns="http://schemas.openxmlformats.org/officeDocument/2006/extended-properties" xmlns:vt="http://schemas.openxmlformats.org/officeDocument/2006/docPropsVTypes">
  <Template>Template Power Point IT One</Template>
  <TotalTime>7151</TotalTime>
  <Words>1747</Words>
  <Application>Microsoft Office PowerPoint</Application>
  <PresentationFormat>Apresentação na tela (4:3)</PresentationFormat>
  <Paragraphs>224</Paragraphs>
  <Slides>22</Slides>
  <Notes>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UniSansBook</vt:lpstr>
      <vt:lpstr>Wingdings</vt:lpstr>
      <vt:lpstr>Template Power Point IT One</vt:lpstr>
      <vt:lpstr>Health Check </vt:lpstr>
      <vt:lpstr>Sinalizadores</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Ambiente Novo SASC</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Alexandre Graça</dc:creator>
  <cp:lastModifiedBy>Carlos Barroso</cp:lastModifiedBy>
  <cp:revision>308</cp:revision>
  <dcterms:created xsi:type="dcterms:W3CDTF">2012-09-19T18:09:32Z</dcterms:created>
  <dcterms:modified xsi:type="dcterms:W3CDTF">2017-09-25T19:12:58Z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0x0101006ABBC583ABF48B4FAB6E18D95BA03EAF</vt:lpwstr>
  </property>
</Properties>
</file>