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A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48" d="100"/>
          <a:sy n="48" d="100"/>
        </p:scale>
        <p:origin x="60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25E1-9094-0E48-A2A9-D7B29863F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1F7B3-C4CC-2991-7650-586B9C551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D3E97F-A0F4-8CE5-4ABC-4ADDF669FCA5}"/>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5" name="Footer Placeholder 4">
            <a:extLst>
              <a:ext uri="{FF2B5EF4-FFF2-40B4-BE49-F238E27FC236}">
                <a16:creationId xmlns:a16="http://schemas.microsoft.com/office/drawing/2014/main" id="{A09DAE54-1D97-4BC8-E309-A43EA8FE8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A6CD7-EB16-6627-D1FC-E938622636F4}"/>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193049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A835-F162-D3E6-EEB8-FF5E0D2D4D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D8268-A607-E723-2A9A-90222B40B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25B55-0BFC-770F-D1FA-B24D67001131}"/>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5" name="Footer Placeholder 4">
            <a:extLst>
              <a:ext uri="{FF2B5EF4-FFF2-40B4-BE49-F238E27FC236}">
                <a16:creationId xmlns:a16="http://schemas.microsoft.com/office/drawing/2014/main" id="{08A78DD8-0A38-9BBD-A6C8-61EBC7141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C8E42-F3A1-7986-48C9-5519E44E2DFD}"/>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259100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733B0-9BAB-85ED-CC6D-0FA56CCA9F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A8F515-E106-A976-3A45-8A2AFE2D05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5933C-8786-C187-F4BE-0192AC911877}"/>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5" name="Footer Placeholder 4">
            <a:extLst>
              <a:ext uri="{FF2B5EF4-FFF2-40B4-BE49-F238E27FC236}">
                <a16:creationId xmlns:a16="http://schemas.microsoft.com/office/drawing/2014/main" id="{8416F61B-5C1E-7B82-C535-1E80A0D20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5A219-7183-0335-43A9-9FB83F6D567C}"/>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211021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DA81-D744-00AE-4B0B-869C50B48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78EFA-2F41-A99C-CCBA-8F5A6F35D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9C2B7-9FC2-0BDB-1307-9ABF7ED077F0}"/>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5" name="Footer Placeholder 4">
            <a:extLst>
              <a:ext uri="{FF2B5EF4-FFF2-40B4-BE49-F238E27FC236}">
                <a16:creationId xmlns:a16="http://schemas.microsoft.com/office/drawing/2014/main" id="{39FFBDB8-C8A6-95D3-FC2B-35FE27F19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3F55A-4889-8EE5-6C47-AF3D36D8AC25}"/>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191420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39B5-A9C6-9611-8BEA-D48F71CC8D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A29A1-D215-4FEB-CA26-54AA2523FF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59A53F-F251-D875-6E82-F8E1FC3AAF10}"/>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5" name="Footer Placeholder 4">
            <a:extLst>
              <a:ext uri="{FF2B5EF4-FFF2-40B4-BE49-F238E27FC236}">
                <a16:creationId xmlns:a16="http://schemas.microsoft.com/office/drawing/2014/main" id="{BF99B4EC-8760-33D7-6098-5CFF30493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71318-CA17-91E5-75F2-4A9F6A799BB5}"/>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341030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C8AC-7893-3E3A-6062-B6218C595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89E68F-CDAA-9DE4-920A-A379AFE23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8C53BA-3AC9-0136-3051-3FCD4E36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EFDBE-EE74-16D7-E113-745794923948}"/>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6" name="Footer Placeholder 5">
            <a:extLst>
              <a:ext uri="{FF2B5EF4-FFF2-40B4-BE49-F238E27FC236}">
                <a16:creationId xmlns:a16="http://schemas.microsoft.com/office/drawing/2014/main" id="{2E84FA3F-4CE5-3E79-2ABD-3B2ABB1AB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7CDCF-4F1B-1D86-C8AD-F361D0A3D386}"/>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355254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8271-F8D4-5721-F216-A3D54D50E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A14207-1528-388E-18BE-89B00D1B3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C3854-EBA5-267E-0C15-40A0AC025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20D2D4-937A-0295-B31E-A0B0F34FC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8E0957-4D11-745A-0B9F-6EA6FEE09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5D11F1-56A3-E214-6D17-3290AEE736AF}"/>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8" name="Footer Placeholder 7">
            <a:extLst>
              <a:ext uri="{FF2B5EF4-FFF2-40B4-BE49-F238E27FC236}">
                <a16:creationId xmlns:a16="http://schemas.microsoft.com/office/drawing/2014/main" id="{7C953DE2-A395-021E-D31C-D767D2FFF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7141B2-4BBD-DBDC-3D92-CCA959ADDBAD}"/>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156380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A7BA-7E79-B3D8-5917-0944161B3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CDE85-60DC-EEC2-499B-903143CDB1B9}"/>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4" name="Footer Placeholder 3">
            <a:extLst>
              <a:ext uri="{FF2B5EF4-FFF2-40B4-BE49-F238E27FC236}">
                <a16:creationId xmlns:a16="http://schemas.microsoft.com/office/drawing/2014/main" id="{ABA7B2BD-11FD-8143-3245-E8C294C25C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9B2911-C180-E0F8-C6C9-07E6A97D1853}"/>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208198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17127-A792-2AD6-2C22-4EA5DE90C3BF}"/>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3" name="Footer Placeholder 2">
            <a:extLst>
              <a:ext uri="{FF2B5EF4-FFF2-40B4-BE49-F238E27FC236}">
                <a16:creationId xmlns:a16="http://schemas.microsoft.com/office/drawing/2014/main" id="{817DAA99-50B8-91C3-BFAB-27A60A203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C05206-6281-BCCC-5231-6D5294EC05FE}"/>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239990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BF2B-D6BD-4BB2-6DCC-850BB74CB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EB7E25-D9D4-F95D-E23A-6A099E422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EB1D57-DEE3-4335-BEBB-3CA8103CC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F1022-A4A3-FF95-285E-9886A3ECC0B7}"/>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6" name="Footer Placeholder 5">
            <a:extLst>
              <a:ext uri="{FF2B5EF4-FFF2-40B4-BE49-F238E27FC236}">
                <a16:creationId xmlns:a16="http://schemas.microsoft.com/office/drawing/2014/main" id="{B6543030-7AB4-1D54-4123-63503A2E0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E1EAA-7122-36E5-B64B-A18CD8AB4706}"/>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234447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8306-879E-5848-EDA8-D51A3C40D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1C117-CD60-DD6A-076A-4C9E77F1D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D2080D-0F8C-2BD5-BB20-FEA10884D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5C25D-CCF7-E391-7B41-71770014A32D}"/>
              </a:ext>
            </a:extLst>
          </p:cNvPr>
          <p:cNvSpPr>
            <a:spLocks noGrp="1"/>
          </p:cNvSpPr>
          <p:nvPr>
            <p:ph type="dt" sz="half" idx="10"/>
          </p:nvPr>
        </p:nvSpPr>
        <p:spPr/>
        <p:txBody>
          <a:bodyPr/>
          <a:lstStyle/>
          <a:p>
            <a:fld id="{8C6ECBB6-9C29-43FE-B539-A68C4767FA20}" type="datetimeFigureOut">
              <a:rPr lang="en-US" smtClean="0"/>
              <a:t>4/15/2023</a:t>
            </a:fld>
            <a:endParaRPr lang="en-US"/>
          </a:p>
        </p:txBody>
      </p:sp>
      <p:sp>
        <p:nvSpPr>
          <p:cNvPr id="6" name="Footer Placeholder 5">
            <a:extLst>
              <a:ext uri="{FF2B5EF4-FFF2-40B4-BE49-F238E27FC236}">
                <a16:creationId xmlns:a16="http://schemas.microsoft.com/office/drawing/2014/main" id="{DEA85541-6342-F597-D6C7-886D324E8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4657D-89C7-82C7-8CB2-24A983BF791B}"/>
              </a:ext>
            </a:extLst>
          </p:cNvPr>
          <p:cNvSpPr>
            <a:spLocks noGrp="1"/>
          </p:cNvSpPr>
          <p:nvPr>
            <p:ph type="sldNum" sz="quarter" idx="12"/>
          </p:nvPr>
        </p:nvSpPr>
        <p:spPr/>
        <p:txBody>
          <a:bodyPr/>
          <a:lstStyle/>
          <a:p>
            <a:fld id="{475739BC-40D4-421F-AF93-434E86686BDD}" type="slidenum">
              <a:rPr lang="en-US" smtClean="0"/>
              <a:t>‹#›</a:t>
            </a:fld>
            <a:endParaRPr lang="en-US"/>
          </a:p>
        </p:txBody>
      </p:sp>
    </p:spTree>
    <p:extLst>
      <p:ext uri="{BB962C8B-B14F-4D97-AF65-F5344CB8AC3E}">
        <p14:creationId xmlns:p14="http://schemas.microsoft.com/office/powerpoint/2010/main" val="370956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03CD7-CD62-F934-83A4-4F04846CE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91EF3B-06B7-5D45-4B90-BD702783D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38640-BD15-08D3-F578-EAA453130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ECBB6-9C29-43FE-B539-A68C4767FA20}" type="datetimeFigureOut">
              <a:rPr lang="en-US" smtClean="0"/>
              <a:t>4/15/2023</a:t>
            </a:fld>
            <a:endParaRPr lang="en-US"/>
          </a:p>
        </p:txBody>
      </p:sp>
      <p:sp>
        <p:nvSpPr>
          <p:cNvPr id="5" name="Footer Placeholder 4">
            <a:extLst>
              <a:ext uri="{FF2B5EF4-FFF2-40B4-BE49-F238E27FC236}">
                <a16:creationId xmlns:a16="http://schemas.microsoft.com/office/drawing/2014/main" id="{8F50067F-80C3-D0D2-4AAD-B5F9CBCD1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E490C-2AED-1DC5-8538-971CF6BC5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739BC-40D4-421F-AF93-434E86686BDD}" type="slidenum">
              <a:rPr lang="en-US" smtClean="0"/>
              <a:t>‹#›</a:t>
            </a:fld>
            <a:endParaRPr lang="en-US"/>
          </a:p>
        </p:txBody>
      </p:sp>
    </p:spTree>
    <p:extLst>
      <p:ext uri="{BB962C8B-B14F-4D97-AF65-F5344CB8AC3E}">
        <p14:creationId xmlns:p14="http://schemas.microsoft.com/office/powerpoint/2010/main" val="94029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046D2D-B10A-9794-AF7D-E482EB27F2C9}"/>
              </a:ext>
            </a:extLst>
          </p:cNvPr>
          <p:cNvSpPr>
            <a:spLocks noGrp="1"/>
          </p:cNvSpPr>
          <p:nvPr>
            <p:ph type="title"/>
          </p:nvPr>
        </p:nvSpPr>
        <p:spPr>
          <a:xfrm>
            <a:off x="2825857" y="2415208"/>
            <a:ext cx="6540285" cy="2027584"/>
          </a:xfrm>
          <a:solidFill>
            <a:schemeClr val="accent1">
              <a:lumMod val="20000"/>
              <a:lumOff val="80000"/>
              <a:alpha val="22000"/>
            </a:schemeClr>
          </a:solidFill>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House Price Prediction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52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A7BAD-3285-2612-9C05-5B0762BE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dpi="0" rotWithShape="1">
            <a:blip r:embed="rId2"/>
            <a:srcRect/>
            <a:tile tx="0" ty="0" sx="100000" sy="100000" flip="none" algn="tl"/>
          </a:blipFill>
        </p:spPr>
      </p:pic>
      <p:sp>
        <p:nvSpPr>
          <p:cNvPr id="9" name="TextBox 8">
            <a:extLst>
              <a:ext uri="{FF2B5EF4-FFF2-40B4-BE49-F238E27FC236}">
                <a16:creationId xmlns:a16="http://schemas.microsoft.com/office/drawing/2014/main" id="{F574E892-C939-F7C3-F1AF-D9A64310A0A6}"/>
              </a:ext>
            </a:extLst>
          </p:cNvPr>
          <p:cNvSpPr txBox="1"/>
          <p:nvPr/>
        </p:nvSpPr>
        <p:spPr>
          <a:xfrm rot="10800000" flipV="1">
            <a:off x="753734" y="495003"/>
            <a:ext cx="11050292" cy="4893647"/>
          </a:xfrm>
          <a:prstGeom prst="rect">
            <a:avLst/>
          </a:prstGeom>
          <a:solidFill>
            <a:srgbClr val="B5CAD6">
              <a:alpha val="86000"/>
            </a:srgbClr>
          </a:solidFill>
        </p:spPr>
        <p:txBody>
          <a:bodyPr wrap="square" rtlCol="0">
            <a:spAutoFit/>
          </a:bodyPr>
          <a:lstStyle/>
          <a:p>
            <a:r>
              <a:rPr lang="en-US" sz="2400" dirty="0"/>
              <a:t>For the house price prediction I have used the California data set from “Kaggle”.</a:t>
            </a:r>
          </a:p>
          <a:p>
            <a:r>
              <a:rPr lang="en-US" sz="2400" dirty="0"/>
              <a:t>Incorporated primary libraries : </a:t>
            </a:r>
          </a:p>
          <a:p>
            <a:r>
              <a:rPr lang="en-US" sz="2400" dirty="0"/>
              <a:t>   1. Matplotlib</a:t>
            </a:r>
          </a:p>
          <a:p>
            <a:r>
              <a:rPr lang="en-US" sz="2400" dirty="0"/>
              <a:t>   2. </a:t>
            </a:r>
            <a:r>
              <a:rPr lang="en-US" sz="2400" dirty="0" err="1"/>
              <a:t>Numpy</a:t>
            </a:r>
            <a:endParaRPr lang="en-US" sz="2400" dirty="0"/>
          </a:p>
          <a:p>
            <a:r>
              <a:rPr lang="en-US" sz="2400" dirty="0"/>
              <a:t>   3. Seaborn</a:t>
            </a:r>
          </a:p>
          <a:p>
            <a:r>
              <a:rPr lang="en-US" sz="2400" dirty="0"/>
              <a:t>   4. Pandas</a:t>
            </a:r>
          </a:p>
          <a:p>
            <a:endParaRPr lang="en-US" sz="2400" dirty="0"/>
          </a:p>
          <a:p>
            <a:r>
              <a:rPr lang="en-US" sz="2400" dirty="0"/>
              <a:t>The problem solving process include the following steps:</a:t>
            </a:r>
          </a:p>
          <a:p>
            <a:pPr marL="457200" indent="-457200">
              <a:buAutoNum type="alphaLcPeriod"/>
            </a:pPr>
            <a:r>
              <a:rPr lang="en-US" sz="2400" dirty="0"/>
              <a:t>Splitting the data </a:t>
            </a:r>
          </a:p>
          <a:p>
            <a:pPr marL="457200" indent="-457200">
              <a:buAutoNum type="alphaLcPeriod"/>
            </a:pPr>
            <a:r>
              <a:rPr lang="en-US" sz="2400" dirty="0"/>
              <a:t> Exploration</a:t>
            </a:r>
          </a:p>
          <a:p>
            <a:pPr marL="457200" indent="-457200">
              <a:buAutoNum type="alphaLcPeriod"/>
            </a:pPr>
            <a:r>
              <a:rPr lang="en-US" sz="2400" dirty="0"/>
              <a:t> Preprocessing</a:t>
            </a:r>
          </a:p>
          <a:p>
            <a:pPr marL="457200" indent="-457200">
              <a:buAutoNum type="alphaLcPeriod"/>
            </a:pPr>
            <a:r>
              <a:rPr lang="en-US" sz="2400" dirty="0"/>
              <a:t> Feature Engineering</a:t>
            </a:r>
          </a:p>
          <a:p>
            <a:pPr marL="457200" indent="-457200">
              <a:buAutoNum type="alphaLcPeriod"/>
            </a:pPr>
            <a:r>
              <a:rPr lang="en-US" sz="2400" dirty="0"/>
              <a:t> Linear regression</a:t>
            </a:r>
          </a:p>
        </p:txBody>
      </p:sp>
    </p:spTree>
    <p:extLst>
      <p:ext uri="{BB962C8B-B14F-4D97-AF65-F5344CB8AC3E}">
        <p14:creationId xmlns:p14="http://schemas.microsoft.com/office/powerpoint/2010/main" val="215523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A7BAD-3285-2612-9C05-5B0762BE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dpi="0" rotWithShape="1">
            <a:blip r:embed="rId3"/>
            <a:srcRect/>
            <a:tile tx="0" ty="0" sx="100000" sy="100000" flip="none" algn="tl"/>
          </a:blipFill>
        </p:spPr>
      </p:pic>
      <p:sp>
        <p:nvSpPr>
          <p:cNvPr id="9" name="TextBox 8">
            <a:extLst>
              <a:ext uri="{FF2B5EF4-FFF2-40B4-BE49-F238E27FC236}">
                <a16:creationId xmlns:a16="http://schemas.microsoft.com/office/drawing/2014/main" id="{F574E892-C939-F7C3-F1AF-D9A64310A0A6}"/>
              </a:ext>
            </a:extLst>
          </p:cNvPr>
          <p:cNvSpPr txBox="1"/>
          <p:nvPr/>
        </p:nvSpPr>
        <p:spPr>
          <a:xfrm rot="10800000" flipV="1">
            <a:off x="570854" y="428179"/>
            <a:ext cx="11050292" cy="6001643"/>
          </a:xfrm>
          <a:prstGeom prst="rect">
            <a:avLst/>
          </a:prstGeom>
          <a:solidFill>
            <a:srgbClr val="B5CAD6">
              <a:alpha val="86000"/>
            </a:srgbClr>
          </a:solidFill>
        </p:spPr>
        <p:txBody>
          <a:bodyPr wrap="square" rtlCol="0">
            <a:spAutoFit/>
          </a:bodyPr>
          <a:lstStyle/>
          <a:p>
            <a:pPr marL="457200" indent="-457200">
              <a:buAutoNum type="alphaLcPeriod"/>
            </a:pPr>
            <a:r>
              <a:rPr lang="en-US" sz="2400" b="1" dirty="0"/>
              <a:t>SPLITTING OF DATA</a:t>
            </a:r>
          </a:p>
          <a:p>
            <a:pPr marL="457200" indent="-457200">
              <a:buAutoNum type="alphaLcPeriod"/>
            </a:pPr>
            <a:endParaRPr lang="en-US" sz="2400" b="1" dirty="0"/>
          </a:p>
          <a:p>
            <a:r>
              <a:rPr lang="en-US" sz="2400" dirty="0"/>
              <a:t>After inputting the data set , we identify our target variable which in this case would be the mean _ house_ value.</a:t>
            </a:r>
          </a:p>
          <a:p>
            <a:r>
              <a:rPr lang="en-US" sz="2400" dirty="0"/>
              <a:t>Split the data into train data and test data.</a:t>
            </a:r>
          </a:p>
          <a:p>
            <a:r>
              <a:rPr lang="en-US" sz="2400" dirty="0"/>
              <a:t>Identify the x and y variables, where in our target for the y axis would be the mean _house _ value while for the x axis would be every other variable except the mean _</a:t>
            </a:r>
            <a:r>
              <a:rPr lang="en-US" sz="2400" dirty="0" err="1"/>
              <a:t>house_value</a:t>
            </a:r>
            <a:r>
              <a:rPr lang="en-US" sz="2400" dirty="0"/>
              <a:t>.</a:t>
            </a:r>
          </a:p>
          <a:p>
            <a:endParaRPr lang="en-US" sz="2400" dirty="0"/>
          </a:p>
          <a:p>
            <a:pPr marL="457200" indent="-457200">
              <a:buAutoNum type="alphaLcPeriod" startAt="2"/>
            </a:pPr>
            <a:r>
              <a:rPr lang="en-US" sz="2400" b="1" dirty="0"/>
              <a:t>EXPLORATION</a:t>
            </a:r>
          </a:p>
          <a:p>
            <a:endParaRPr lang="en-US" sz="2400" dirty="0"/>
          </a:p>
          <a:p>
            <a:r>
              <a:rPr lang="en-US" sz="2400" dirty="0"/>
              <a:t>We continue by joining the X and Y data to analyze their correlations.</a:t>
            </a:r>
          </a:p>
          <a:p>
            <a:r>
              <a:rPr lang="en-US" sz="2400" dirty="0"/>
              <a:t>By using scatterplots , histograms and heatmaps we create visual aides that enable us to see the correlation between the target variable and the other coinciding variables.</a:t>
            </a:r>
          </a:p>
          <a:p>
            <a:pPr marL="457200" indent="-457200">
              <a:buAutoNum type="alphaLcPeriod" startAt="2"/>
            </a:pPr>
            <a:endParaRPr lang="en-US" sz="2400" b="1" dirty="0"/>
          </a:p>
          <a:p>
            <a:pPr marL="457200" indent="-457200">
              <a:buAutoNum type="alphaLcPeriod"/>
            </a:pPr>
            <a:endParaRPr lang="en-US" sz="2400" b="1" dirty="0"/>
          </a:p>
        </p:txBody>
      </p:sp>
    </p:spTree>
    <p:extLst>
      <p:ext uri="{BB962C8B-B14F-4D97-AF65-F5344CB8AC3E}">
        <p14:creationId xmlns:p14="http://schemas.microsoft.com/office/powerpoint/2010/main" val="153180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A7BAD-3285-2612-9C05-5B0762BE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dpi="0" rotWithShape="1">
            <a:blip r:embed="rId3"/>
            <a:srcRect/>
            <a:tile tx="0" ty="0" sx="100000" sy="100000" flip="none" algn="tl"/>
          </a:blipFill>
        </p:spPr>
      </p:pic>
      <p:sp>
        <p:nvSpPr>
          <p:cNvPr id="9" name="TextBox 8">
            <a:extLst>
              <a:ext uri="{FF2B5EF4-FFF2-40B4-BE49-F238E27FC236}">
                <a16:creationId xmlns:a16="http://schemas.microsoft.com/office/drawing/2014/main" id="{F574E892-C939-F7C3-F1AF-D9A64310A0A6}"/>
              </a:ext>
            </a:extLst>
          </p:cNvPr>
          <p:cNvSpPr txBox="1"/>
          <p:nvPr/>
        </p:nvSpPr>
        <p:spPr>
          <a:xfrm rot="10800000" flipV="1">
            <a:off x="570854" y="982177"/>
            <a:ext cx="11050292" cy="4893647"/>
          </a:xfrm>
          <a:prstGeom prst="rect">
            <a:avLst/>
          </a:prstGeom>
          <a:solidFill>
            <a:srgbClr val="B5CAD6">
              <a:alpha val="86000"/>
            </a:srgbClr>
          </a:solidFill>
        </p:spPr>
        <p:txBody>
          <a:bodyPr wrap="square" rtlCol="0">
            <a:spAutoFit/>
          </a:bodyPr>
          <a:lstStyle/>
          <a:p>
            <a:r>
              <a:rPr lang="en-US" sz="2400" b="1" dirty="0"/>
              <a:t>c. PREPROCESSING</a:t>
            </a:r>
          </a:p>
          <a:p>
            <a:r>
              <a:rPr lang="en-US" sz="2400" dirty="0"/>
              <a:t> </a:t>
            </a:r>
          </a:p>
          <a:p>
            <a:r>
              <a:rPr lang="en-US" sz="2400" dirty="0"/>
              <a:t>Here we refine the data we have .i.e. data like the ocean proximity is vaguely given thus we should discern and formulate how we would change it’s components to binary values for proper implementation of </a:t>
            </a:r>
            <a:r>
              <a:rPr lang="en-US" sz="2400" dirty="0" err="1"/>
              <a:t>data.a</a:t>
            </a:r>
            <a:endParaRPr lang="en-US" sz="2400" dirty="0"/>
          </a:p>
          <a:p>
            <a:r>
              <a:rPr lang="en-US" sz="2400" dirty="0"/>
              <a:t>Creation of required but unstated data that can be formulated from the current data for a better overview of the most influential correlation that can obtained.</a:t>
            </a:r>
          </a:p>
          <a:p>
            <a:endParaRPr lang="en-US" sz="2400" dirty="0"/>
          </a:p>
          <a:p>
            <a:r>
              <a:rPr lang="en-US" sz="2400" b="1" dirty="0"/>
              <a:t>d. TESTING OF MULTIPLE MODELS</a:t>
            </a:r>
          </a:p>
          <a:p>
            <a:r>
              <a:rPr lang="en-US" sz="2400" dirty="0"/>
              <a:t>Using linear regression and other functions such as the random forest regressor, through regression we can determine the accuracy of the system created and determine whether it is worthy to be used in a large scale or work on how to improve its functionality.</a:t>
            </a:r>
          </a:p>
        </p:txBody>
      </p:sp>
    </p:spTree>
    <p:extLst>
      <p:ext uri="{BB962C8B-B14F-4D97-AF65-F5344CB8AC3E}">
        <p14:creationId xmlns:p14="http://schemas.microsoft.com/office/powerpoint/2010/main" val="295619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A7BAD-3285-2612-9C05-5B0762BE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dpi="0" rotWithShape="1">
            <a:blip r:embed="rId3"/>
            <a:srcRect/>
            <a:tile tx="0" ty="0" sx="100000" sy="100000" flip="none" algn="tl"/>
          </a:blipFill>
        </p:spPr>
      </p:pic>
      <p:sp>
        <p:nvSpPr>
          <p:cNvPr id="9" name="TextBox 8">
            <a:extLst>
              <a:ext uri="{FF2B5EF4-FFF2-40B4-BE49-F238E27FC236}">
                <a16:creationId xmlns:a16="http://schemas.microsoft.com/office/drawing/2014/main" id="{F574E892-C939-F7C3-F1AF-D9A64310A0A6}"/>
              </a:ext>
            </a:extLst>
          </p:cNvPr>
          <p:cNvSpPr txBox="1"/>
          <p:nvPr/>
        </p:nvSpPr>
        <p:spPr>
          <a:xfrm rot="10800000" flipV="1">
            <a:off x="570854" y="2120951"/>
            <a:ext cx="11050292" cy="2616101"/>
          </a:xfrm>
          <a:prstGeom prst="rect">
            <a:avLst/>
          </a:prstGeom>
          <a:solidFill>
            <a:srgbClr val="B5CAD6">
              <a:alpha val="86000"/>
            </a:srgbClr>
          </a:solidFill>
        </p:spPr>
        <p:txBody>
          <a:bodyPr wrap="square" rtlCol="0">
            <a:spAutoFit/>
          </a:bodyPr>
          <a:lstStyle/>
          <a:p>
            <a:r>
              <a:rPr lang="en-US" sz="2400" b="1" dirty="0"/>
              <a:t>CONCLUSION:</a:t>
            </a:r>
          </a:p>
          <a:p>
            <a:r>
              <a:rPr lang="en-US" sz="2800" dirty="0"/>
              <a:t>The project provide comprehensive use all functions learnt in class and through regression we are able to accuracy and information for better development of systems.</a:t>
            </a:r>
          </a:p>
          <a:p>
            <a:r>
              <a:rPr lang="en-US" sz="2800" dirty="0"/>
              <a:t>Use of visual aids to present data correlations provides a pleasant overview for presentation and data manipulation.</a:t>
            </a:r>
          </a:p>
        </p:txBody>
      </p:sp>
    </p:spTree>
    <p:extLst>
      <p:ext uri="{BB962C8B-B14F-4D97-AF65-F5344CB8AC3E}">
        <p14:creationId xmlns:p14="http://schemas.microsoft.com/office/powerpoint/2010/main" val="116828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354</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House Price Prediction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dc:title>
  <dc:creator>Tressentials</dc:creator>
  <cp:lastModifiedBy>Tressentials</cp:lastModifiedBy>
  <cp:revision>1</cp:revision>
  <dcterms:created xsi:type="dcterms:W3CDTF">2023-04-15T18:41:41Z</dcterms:created>
  <dcterms:modified xsi:type="dcterms:W3CDTF">2023-04-15T19:52:28Z</dcterms:modified>
</cp:coreProperties>
</file>