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84" r:id="rId1"/>
  </p:sldMasterIdLst>
  <p:notesMasterIdLst>
    <p:notesMasterId r:id="rId52"/>
  </p:notesMasterIdLst>
  <p:sldIdLst>
    <p:sldId id="309" r:id="rId2"/>
    <p:sldId id="259" r:id="rId3"/>
    <p:sldId id="265" r:id="rId4"/>
    <p:sldId id="260" r:id="rId5"/>
    <p:sldId id="266" r:id="rId6"/>
    <p:sldId id="261" r:id="rId7"/>
    <p:sldId id="268" r:id="rId8"/>
    <p:sldId id="269" r:id="rId9"/>
    <p:sldId id="267"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9" r:id="rId39"/>
    <p:sldId id="300" r:id="rId40"/>
    <p:sldId id="301" r:id="rId41"/>
    <p:sldId id="302" r:id="rId42"/>
    <p:sldId id="303" r:id="rId43"/>
    <p:sldId id="304" r:id="rId44"/>
    <p:sldId id="305" r:id="rId45"/>
    <p:sldId id="306" r:id="rId46"/>
    <p:sldId id="307" r:id="rId47"/>
    <p:sldId id="262" r:id="rId48"/>
    <p:sldId id="263" r:id="rId49"/>
    <p:sldId id="264" r:id="rId50"/>
    <p:sldId id="308"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9892" autoAdjust="0"/>
  </p:normalViewPr>
  <p:slideViewPr>
    <p:cSldViewPr snapToGrid="0">
      <p:cViewPr varScale="1">
        <p:scale>
          <a:sx n="89" d="100"/>
          <a:sy n="89" d="100"/>
        </p:scale>
        <p:origin x="129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100A3B-1264-472F-BF84-BA53E638D365}" type="datetimeFigureOut">
              <a:rPr lang="en-US" smtClean="0"/>
              <a:t>9/21/2020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145340-AFAE-46EF-BD64-A877EBBF6ACA}" type="slidenum">
              <a:rPr lang="en-US" smtClean="0"/>
              <a:t>‹#›</a:t>
            </a:fld>
            <a:endParaRPr lang="en-US"/>
          </a:p>
        </p:txBody>
      </p:sp>
    </p:spTree>
    <p:extLst>
      <p:ext uri="{BB962C8B-B14F-4D97-AF65-F5344CB8AC3E}">
        <p14:creationId xmlns:p14="http://schemas.microsoft.com/office/powerpoint/2010/main" val="3126347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tackjava.com/design-pattern/dependency-injection-di-la-gi.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tackjava.com/design-pattern/dependency-injection-di-la-gi.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vi-VN" sz="1200" b="0" i="0" kern="1200">
                <a:solidFill>
                  <a:schemeClr val="tx1"/>
                </a:solidFill>
                <a:effectLst/>
                <a:latin typeface="+mn-lt"/>
                <a:ea typeface="+mn-ea"/>
                <a:cs typeface="+mn-cs"/>
              </a:rPr>
              <a:t>Test</a:t>
            </a:r>
          </a:p>
          <a:p>
            <a:pPr fontAlgn="base"/>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Tầng này cung cấp khả năng hỗ trợ kiểm thử với JUnit và TestNG.</a:t>
            </a:r>
          </a:p>
          <a:p>
            <a:pPr fontAlgn="base"/>
            <a:r>
              <a:rPr lang="vi-VN" sz="1200" b="0" i="0" kern="1200">
                <a:solidFill>
                  <a:schemeClr val="tx1"/>
                </a:solidFill>
                <a:effectLst/>
                <a:latin typeface="+mn-lt"/>
                <a:ea typeface="+mn-ea"/>
                <a:cs typeface="+mn-cs"/>
              </a:rPr>
              <a:t>Spring Core Container</a:t>
            </a:r>
          </a:p>
          <a:p>
            <a:pPr fontAlgn="base"/>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Bao gồm các module spring core, beans, context và expression languate (EL)</a:t>
            </a:r>
          </a:p>
          <a:p>
            <a:pPr fontAlgn="base"/>
            <a:r>
              <a:rPr lang="vi-VN" sz="1200" b="0" i="0" kern="1200">
                <a:solidFill>
                  <a:schemeClr val="tx1"/>
                </a:solidFill>
                <a:effectLst/>
                <a:latin typeface="+mn-lt"/>
                <a:ea typeface="+mn-ea"/>
                <a:cs typeface="+mn-cs"/>
              </a:rPr>
              <a:t>Spring core, bean cung cấp tính năng </a:t>
            </a:r>
            <a:r>
              <a:rPr lang="vi-VN" sz="1200" b="0" i="0" u="none" strike="noStrike" kern="1200">
                <a:solidFill>
                  <a:schemeClr val="tx1"/>
                </a:solidFill>
                <a:effectLst/>
                <a:latin typeface="+mn-lt"/>
                <a:ea typeface="+mn-ea"/>
                <a:cs typeface="+mn-cs"/>
                <a:hlinkClick r:id="rId3"/>
              </a:rPr>
              <a:t>IOC và Dependency Injection</a:t>
            </a:r>
            <a:r>
              <a:rPr lang="vi-VN" sz="1200" b="0" i="0" kern="1200">
                <a:solidFill>
                  <a:schemeClr val="tx1"/>
                </a:solidFill>
                <a:effectLst/>
                <a:latin typeface="+mn-lt"/>
                <a:ea typeface="+mn-ea"/>
                <a:cs typeface="+mn-cs"/>
              </a:rPr>
              <a:t>.</a:t>
            </a:r>
          </a:p>
          <a:p>
            <a:pPr fontAlgn="base"/>
            <a:r>
              <a:rPr lang="vi-VN" sz="1200" b="0" i="0" kern="1200">
                <a:solidFill>
                  <a:schemeClr val="tx1"/>
                </a:solidFill>
                <a:effectLst/>
                <a:latin typeface="+mn-lt"/>
                <a:ea typeface="+mn-ea"/>
                <a:cs typeface="+mn-cs"/>
              </a:rPr>
              <a:t>Spring Context hỗ trợ đa ngôn ngữ (internationalization), các tính năng Java EE như EJB, JMX.</a:t>
            </a:r>
          </a:p>
          <a:p>
            <a:pPr fontAlgn="base"/>
            <a:r>
              <a:rPr lang="vi-VN" sz="1200" b="0" i="0" kern="1200">
                <a:solidFill>
                  <a:schemeClr val="tx1"/>
                </a:solidFill>
                <a:effectLst/>
                <a:latin typeface="+mn-lt"/>
                <a:ea typeface="+mn-ea"/>
                <a:cs typeface="+mn-cs"/>
              </a:rPr>
              <a:t>Expression Language được mở rộng từ Expresion Language trong JSP. Nó cung cấp hỗ trợ việc setting/getting giá trị, các method cải tiến cho phép truy cập collections, index, các toán tử logic…</a:t>
            </a:r>
          </a:p>
          <a:p>
            <a:pPr fontAlgn="base"/>
            <a:r>
              <a:rPr lang="vi-VN" sz="1200" b="0" i="0" kern="1200">
                <a:solidFill>
                  <a:schemeClr val="tx1"/>
                </a:solidFill>
                <a:effectLst/>
                <a:latin typeface="+mn-lt"/>
                <a:ea typeface="+mn-ea"/>
                <a:cs typeface="+mn-cs"/>
              </a:rPr>
              <a:t>AOP, Aspects and Instrumentation</a:t>
            </a:r>
          </a:p>
          <a:p>
            <a:pPr fontAlgn="base"/>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Những module này hỗ trợ cài đặt lập trình hướng khía cạnh (Aspect Oriented Programming), hỗ trợ tích hợp với AspectJ.</a:t>
            </a:r>
          </a:p>
          <a:p>
            <a:pPr fontAlgn="base"/>
            <a:r>
              <a:rPr lang="vi-VN" sz="1200" b="0" i="0" kern="1200">
                <a:solidFill>
                  <a:schemeClr val="tx1"/>
                </a:solidFill>
                <a:effectLst/>
                <a:latin typeface="+mn-lt"/>
                <a:ea typeface="+mn-ea"/>
                <a:cs typeface="+mn-cs"/>
              </a:rPr>
              <a:t>Data Access / Integration</a:t>
            </a:r>
          </a:p>
          <a:p>
            <a:pPr fontAlgn="base"/>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Nhóm này bao gồm JDBC, ORM, OXM, JMS và module Transaction. Những module này cung cấp khả năng giao tiếp với database</a:t>
            </a:r>
          </a:p>
          <a:p>
            <a:pPr fontAlgn="base"/>
            <a:r>
              <a:rPr lang="vi-VN" sz="1200" b="0" i="0" kern="1200">
                <a:solidFill>
                  <a:schemeClr val="tx1"/>
                </a:solidFill>
                <a:effectLst/>
                <a:latin typeface="+mn-lt"/>
                <a:ea typeface="+mn-ea"/>
                <a:cs typeface="+mn-cs"/>
              </a:rPr>
              <a:t>Web</a:t>
            </a:r>
          </a:p>
          <a:p>
            <a:pPr fontAlgn="base"/>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Hay còn gọi là Spring MVC Nhóm này gồm Web, Web-Servlet… hỗ trợ việc tạo ứng dụng web.</a:t>
            </a:r>
          </a:p>
          <a:p>
            <a:endParaRPr lang="en-US"/>
          </a:p>
        </p:txBody>
      </p:sp>
      <p:sp>
        <p:nvSpPr>
          <p:cNvPr id="4" name="Slide Number Placeholder 3"/>
          <p:cNvSpPr>
            <a:spLocks noGrp="1"/>
          </p:cNvSpPr>
          <p:nvPr>
            <p:ph type="sldNum" sz="quarter" idx="5"/>
          </p:nvPr>
        </p:nvSpPr>
        <p:spPr/>
        <p:txBody>
          <a:bodyPr/>
          <a:lstStyle/>
          <a:p>
            <a:fld id="{AB145340-AFAE-46EF-BD64-A877EBBF6ACA}" type="slidenum">
              <a:rPr lang="en-US" smtClean="0"/>
              <a:t>4</a:t>
            </a:fld>
            <a:endParaRPr lang="en-US"/>
          </a:p>
        </p:txBody>
      </p:sp>
    </p:spTree>
    <p:extLst>
      <p:ext uri="{BB962C8B-B14F-4D97-AF65-F5344CB8AC3E}">
        <p14:creationId xmlns:p14="http://schemas.microsoft.com/office/powerpoint/2010/main" val="2801524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vi-VN" sz="1200" b="0" i="0" kern="1200" dirty="0">
                <a:solidFill>
                  <a:schemeClr val="tx1"/>
                </a:solidFill>
                <a:effectLst/>
                <a:latin typeface="+mn-lt"/>
                <a:ea typeface="+mn-ea"/>
                <a:cs typeface="+mn-cs"/>
              </a:rPr>
              <a:t>Test</a:t>
            </a:r>
          </a:p>
          <a:p>
            <a:pPr fontAlgn="base"/>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Tầng này cung cấp khả năng hỗ trợ kiểm thử với JUnit và TestNG.</a:t>
            </a:r>
          </a:p>
          <a:p>
            <a:pPr fontAlgn="base"/>
            <a:r>
              <a:rPr lang="vi-VN" sz="1200" b="0" i="0" kern="1200" dirty="0">
                <a:solidFill>
                  <a:schemeClr val="tx1"/>
                </a:solidFill>
                <a:effectLst/>
                <a:latin typeface="+mn-lt"/>
                <a:ea typeface="+mn-ea"/>
                <a:cs typeface="+mn-cs"/>
              </a:rPr>
              <a:t>Spring Core Container</a:t>
            </a:r>
          </a:p>
          <a:p>
            <a:pPr fontAlgn="base"/>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Bao gồm các module spring core, beans, context và expression languate (EL)</a:t>
            </a:r>
          </a:p>
          <a:p>
            <a:pPr fontAlgn="base"/>
            <a:r>
              <a:rPr lang="vi-VN" sz="1200" b="0" i="0" kern="1200" dirty="0">
                <a:solidFill>
                  <a:schemeClr val="tx1"/>
                </a:solidFill>
                <a:effectLst/>
                <a:latin typeface="+mn-lt"/>
                <a:ea typeface="+mn-ea"/>
                <a:cs typeface="+mn-cs"/>
              </a:rPr>
              <a:t>Spring core, bean cung cấp tính năng </a:t>
            </a:r>
            <a:r>
              <a:rPr lang="vi-VN" sz="1200" b="0" i="0" u="none" strike="noStrike" kern="1200" dirty="0">
                <a:solidFill>
                  <a:schemeClr val="tx1"/>
                </a:solidFill>
                <a:effectLst/>
                <a:latin typeface="+mn-lt"/>
                <a:ea typeface="+mn-ea"/>
                <a:cs typeface="+mn-cs"/>
                <a:hlinkClick r:id="rId3"/>
              </a:rPr>
              <a:t>IOC và Dependency Injection</a:t>
            </a:r>
            <a:r>
              <a:rPr lang="vi-VN" sz="1200" b="0" i="0" kern="1200" dirty="0">
                <a:solidFill>
                  <a:schemeClr val="tx1"/>
                </a:solidFill>
                <a:effectLst/>
                <a:latin typeface="+mn-lt"/>
                <a:ea typeface="+mn-ea"/>
                <a:cs typeface="+mn-cs"/>
              </a:rPr>
              <a:t>.</a:t>
            </a:r>
          </a:p>
          <a:p>
            <a:pPr fontAlgn="base"/>
            <a:r>
              <a:rPr lang="vi-VN" sz="1200" b="0" i="0" kern="1200" dirty="0">
                <a:solidFill>
                  <a:schemeClr val="tx1"/>
                </a:solidFill>
                <a:effectLst/>
                <a:latin typeface="+mn-lt"/>
                <a:ea typeface="+mn-ea"/>
                <a:cs typeface="+mn-cs"/>
              </a:rPr>
              <a:t>Spring Context hỗ trợ đa ngôn ngữ (internationalization), các tính năng Java EE như EJB, JMX.</a:t>
            </a:r>
          </a:p>
          <a:p>
            <a:pPr fontAlgn="base"/>
            <a:r>
              <a:rPr lang="vi-VN" sz="1200" b="0" i="0" kern="1200" dirty="0">
                <a:solidFill>
                  <a:schemeClr val="tx1"/>
                </a:solidFill>
                <a:effectLst/>
                <a:latin typeface="+mn-lt"/>
                <a:ea typeface="+mn-ea"/>
                <a:cs typeface="+mn-cs"/>
              </a:rPr>
              <a:t>Expression Language được mở rộng từ Expresion Language trong JSP. Nó cung cấp hỗ trợ việc setting/getting giá trị, các method cải tiến cho phép truy cập collections, index, các toán tử logic…</a:t>
            </a:r>
          </a:p>
          <a:p>
            <a:pPr fontAlgn="base"/>
            <a:r>
              <a:rPr lang="vi-VN" sz="1200" b="0" i="0" kern="1200" dirty="0">
                <a:solidFill>
                  <a:schemeClr val="tx1"/>
                </a:solidFill>
                <a:effectLst/>
                <a:latin typeface="+mn-lt"/>
                <a:ea typeface="+mn-ea"/>
                <a:cs typeface="+mn-cs"/>
              </a:rPr>
              <a:t>AOP, Aspects and Instrumentation</a:t>
            </a:r>
          </a:p>
          <a:p>
            <a:pPr fontAlgn="base"/>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Những module này hỗ trợ cài đặt lập trình hướng khía cạnh (Aspect Oriented Programming), hỗ trợ tích hợp với AspectJ.</a:t>
            </a:r>
          </a:p>
          <a:p>
            <a:pPr fontAlgn="base"/>
            <a:r>
              <a:rPr lang="vi-VN" sz="1200" b="0" i="0" kern="1200" dirty="0">
                <a:solidFill>
                  <a:schemeClr val="tx1"/>
                </a:solidFill>
                <a:effectLst/>
                <a:latin typeface="+mn-lt"/>
                <a:ea typeface="+mn-ea"/>
                <a:cs typeface="+mn-cs"/>
              </a:rPr>
              <a:t>Data Access / Integration</a:t>
            </a:r>
          </a:p>
          <a:p>
            <a:pPr fontAlgn="base"/>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Nhóm này bao gồm JDBC, ORM, OXM, JMS và module Transaction. Những module này cung cấp khả năng giao tiếp với database</a:t>
            </a:r>
          </a:p>
          <a:p>
            <a:pPr fontAlgn="base"/>
            <a:r>
              <a:rPr lang="vi-VN" sz="1200" b="0" i="0" kern="1200" dirty="0">
                <a:solidFill>
                  <a:schemeClr val="tx1"/>
                </a:solidFill>
                <a:effectLst/>
                <a:latin typeface="+mn-lt"/>
                <a:ea typeface="+mn-ea"/>
                <a:cs typeface="+mn-cs"/>
              </a:rPr>
              <a:t>Web</a:t>
            </a:r>
          </a:p>
          <a:p>
            <a:pPr fontAlgn="base"/>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Hay còn gọi là Spring MVC Nhóm này gồm Web, Web-Servlet… hỗ trợ việc tạo ứng dụng web.</a:t>
            </a:r>
          </a:p>
          <a:p>
            <a:endParaRPr lang="en-US" dirty="0"/>
          </a:p>
        </p:txBody>
      </p:sp>
      <p:sp>
        <p:nvSpPr>
          <p:cNvPr id="4" name="Slide Number Placeholder 3"/>
          <p:cNvSpPr>
            <a:spLocks noGrp="1"/>
          </p:cNvSpPr>
          <p:nvPr>
            <p:ph type="sldNum" sz="quarter" idx="5"/>
          </p:nvPr>
        </p:nvSpPr>
        <p:spPr/>
        <p:txBody>
          <a:bodyPr/>
          <a:lstStyle/>
          <a:p>
            <a:fld id="{AB145340-AFAE-46EF-BD64-A877EBBF6ACA}" type="slidenum">
              <a:rPr lang="en-US" smtClean="0"/>
              <a:t>5</a:t>
            </a:fld>
            <a:endParaRPr lang="en-US"/>
          </a:p>
        </p:txBody>
      </p:sp>
    </p:spTree>
    <p:extLst>
      <p:ext uri="{BB962C8B-B14F-4D97-AF65-F5344CB8AC3E}">
        <p14:creationId xmlns:p14="http://schemas.microsoft.com/office/powerpoint/2010/main" val="3535478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145340-AFAE-46EF-BD64-A877EBBF6ACA}" type="slidenum">
              <a:rPr lang="en-US" smtClean="0"/>
              <a:t>6</a:t>
            </a:fld>
            <a:endParaRPr lang="en-US"/>
          </a:p>
        </p:txBody>
      </p:sp>
    </p:spTree>
    <p:extLst>
      <p:ext uri="{BB962C8B-B14F-4D97-AF65-F5344CB8AC3E}">
        <p14:creationId xmlns:p14="http://schemas.microsoft.com/office/powerpoint/2010/main" val="525628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145340-AFAE-46EF-BD64-A877EBBF6ACA}" type="slidenum">
              <a:rPr lang="en-US" smtClean="0"/>
              <a:t>7</a:t>
            </a:fld>
            <a:endParaRPr lang="en-US"/>
          </a:p>
        </p:txBody>
      </p:sp>
    </p:spTree>
    <p:extLst>
      <p:ext uri="{BB962C8B-B14F-4D97-AF65-F5344CB8AC3E}">
        <p14:creationId xmlns:p14="http://schemas.microsoft.com/office/powerpoint/2010/main" val="2267663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https://spring.io/tools</a:t>
            </a:r>
            <a:endParaRPr lang="en-US" dirty="0"/>
          </a:p>
        </p:txBody>
      </p:sp>
      <p:sp>
        <p:nvSpPr>
          <p:cNvPr id="4" name="Slide Number Placeholder 3"/>
          <p:cNvSpPr>
            <a:spLocks noGrp="1"/>
          </p:cNvSpPr>
          <p:nvPr>
            <p:ph type="sldNum" sz="quarter" idx="10"/>
          </p:nvPr>
        </p:nvSpPr>
        <p:spPr/>
        <p:txBody>
          <a:bodyPr/>
          <a:lstStyle/>
          <a:p>
            <a:fld id="{AB145340-AFAE-46EF-BD64-A877EBBF6ACA}" type="slidenum">
              <a:rPr lang="en-US" smtClean="0"/>
              <a:t>8</a:t>
            </a:fld>
            <a:endParaRPr lang="en-US"/>
          </a:p>
        </p:txBody>
      </p:sp>
    </p:spTree>
    <p:extLst>
      <p:ext uri="{BB962C8B-B14F-4D97-AF65-F5344CB8AC3E}">
        <p14:creationId xmlns:p14="http://schemas.microsoft.com/office/powerpoint/2010/main" val="1865091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1269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522B80A-419E-4A25-A0FF-711AF4C34A54}" type="slidenum">
              <a:rPr lang="en-US" smtClean="0"/>
              <a:pPr fontAlgn="base">
                <a:spcBef>
                  <a:spcPct val="0"/>
                </a:spcBef>
                <a:spcAft>
                  <a:spcPct val="0"/>
                </a:spcAft>
                <a:defRPr/>
              </a:pPr>
              <a:t>50</a:t>
            </a:fld>
            <a:endParaRPr lang="en-US" smtClean="0"/>
          </a:p>
        </p:txBody>
      </p:sp>
    </p:spTree>
    <p:extLst>
      <p:ext uri="{BB962C8B-B14F-4D97-AF65-F5344CB8AC3E}">
        <p14:creationId xmlns:p14="http://schemas.microsoft.com/office/powerpoint/2010/main" val="1349607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7605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582029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3113290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467858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5068207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1824590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39570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17091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61BFD7-1BFB-4165-B6C8-93BD150BB7E4}" type="datetimeFigureOut">
              <a:rPr lang="en-US" smtClean="0"/>
              <a:t>9/21/2020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a:t>
            </a:fld>
            <a:endParaRPr lang="en-US"/>
          </a:p>
        </p:txBody>
      </p:sp>
      <p:sp>
        <p:nvSpPr>
          <p:cNvPr id="6" name="Rectangle 5"/>
          <p:cNvSpPr/>
          <p:nvPr userDrawn="1"/>
        </p:nvSpPr>
        <p:spPr>
          <a:xfrm>
            <a:off x="2032000" y="2551018"/>
            <a:ext cx="8534400" cy="32647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pic>
        <p:nvPicPr>
          <p:cNvPr id="8" name="Picture 2" descr="http://uconndigitalarts.com/wp-content/uploads/2013/04/original.jpg"/>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ackgroundRemoval t="10000" b="90000" l="3958" r="96146">
                        <a14:backgroundMark x1="16667" y1="54630" x2="86042" y2="55185"/>
                        <a14:backgroundMark x1="90625" y1="53889" x2="93125" y2="53889"/>
                      </a14:backgroundRemoval>
                    </a14:imgEffect>
                  </a14:imgLayer>
                </a14:imgProps>
              </a:ext>
              <a:ext uri="{28A0092B-C50C-407E-A947-70E740481C1C}">
                <a14:useLocalDpi xmlns:a14="http://schemas.microsoft.com/office/drawing/2010/main" val="0"/>
              </a:ext>
            </a:extLst>
          </a:blip>
          <a:srcRect t="43978" b="41311"/>
          <a:stretch/>
        </p:blipFill>
        <p:spPr bwMode="auto">
          <a:xfrm flipH="1">
            <a:off x="3732707" y="2575401"/>
            <a:ext cx="4568091" cy="2838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powerpoint.vn\Downloads\1e2cd4b177168ad16ce2e7c504bba4d2.x400.jpeg"/>
          <p:cNvPicPr>
            <a:picLocks noChangeAspect="1" noChangeArrowheads="1"/>
          </p:cNvPicPr>
          <p:nvPr userDrawn="1"/>
        </p:nvPicPr>
        <p:blipFill rotWithShape="1">
          <a:blip r:embed="rId4" cstate="print">
            <a:extLst>
              <a:ext uri="{BEBA8EAE-BF5A-486C-A8C5-ECC9F3942E4B}">
                <a14:imgProps xmlns:a14="http://schemas.microsoft.com/office/drawing/2010/main">
                  <a14:imgLayer r:embed="rId5">
                    <a14:imgEffect>
                      <a14:backgroundRemoval t="1750" b="81000" l="9971" r="89736">
                        <a14:backgroundMark x1="33724" y1="42750" x2="69208" y2="55250"/>
                        <a14:backgroundMark x1="25806" y1="33250" x2="25806" y2="37500"/>
                        <a14:backgroundMark x1="26100" y1="32250" x2="26100" y2="32250"/>
                        <a14:backgroundMark x1="70674" y1="35750" x2="70674" y2="35750"/>
                        <a14:backgroundMark x1="76246" y1="31250" x2="76246" y2="31250"/>
                        <a14:backgroundMark x1="70968" y1="34750" x2="70968" y2="34750"/>
                      </a14:backgroundRemoval>
                    </a14:imgEffect>
                  </a14:imgLayer>
                </a14:imgProps>
              </a:ext>
              <a:ext uri="{28A0092B-C50C-407E-A947-70E740481C1C}">
                <a14:useLocalDpi xmlns:a14="http://schemas.microsoft.com/office/drawing/2010/main" val="0"/>
              </a:ext>
            </a:extLst>
          </a:blip>
          <a:srcRect b="55710"/>
          <a:stretch/>
        </p:blipFill>
        <p:spPr bwMode="auto">
          <a:xfrm>
            <a:off x="2568620" y="609600"/>
            <a:ext cx="7257961" cy="282806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4103893" y="3124200"/>
            <a:ext cx="4735308" cy="213904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200" b="1" dirty="0" smtClean="0">
                <a:solidFill>
                  <a:schemeClr val="bg1"/>
                </a:solidFill>
              </a:rPr>
              <a:t>DEM</a:t>
            </a:r>
            <a:r>
              <a:rPr lang="en-US" sz="11500" b="1" dirty="0" smtClean="0">
                <a:solidFill>
                  <a:schemeClr val="bg1"/>
                </a:solidFill>
              </a:rPr>
              <a:t>O</a:t>
            </a:r>
          </a:p>
          <a:p>
            <a:endParaRPr lang="en-US" sz="1800" dirty="0"/>
          </a:p>
        </p:txBody>
      </p:sp>
      <p:pic>
        <p:nvPicPr>
          <p:cNvPr id="10" name="Picture 2" descr="http://www.designofsignage.com/application/symbol/hands/image/600x600/hand-press-button-4.jpg"/>
          <p:cNvPicPr>
            <a:picLocks noChangeAspect="1" noChangeArrowheads="1"/>
          </p:cNvPicPr>
          <p:nvPr userDrawn="1"/>
        </p:nvPicPr>
        <p:blipFill>
          <a:blip r:embed="rId6" cstate="print">
            <a:extLst>
              <a:ext uri="{BEBA8EAE-BF5A-486C-A8C5-ECC9F3942E4B}">
                <a14:imgProps xmlns:a14="http://schemas.microsoft.com/office/drawing/2010/main">
                  <a14:imgLayer r:embed="rId7">
                    <a14:imgEffect>
                      <a14:backgroundRemoval t="10000" b="99500" l="10000" r="90000">
                        <a14:foregroundMark x1="35833" y1="26500" x2="41500" y2="85000"/>
                      </a14:backgroundRemoval>
                    </a14:imgEffect>
                  </a14:imgLayer>
                </a14:imgProps>
              </a:ext>
              <a:ext uri="{28A0092B-C50C-407E-A947-70E740481C1C}">
                <a14:useLocalDpi xmlns:a14="http://schemas.microsoft.com/office/drawing/2010/main" val="0"/>
              </a:ext>
            </a:extLst>
          </a:blip>
          <a:srcRect/>
          <a:stretch>
            <a:fillRect/>
          </a:stretch>
        </p:blipFill>
        <p:spPr bwMode="auto">
          <a:xfrm>
            <a:off x="6016752" y="3568725"/>
            <a:ext cx="3488947" cy="2616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03816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61BFD7-1BFB-4165-B6C8-93BD150BB7E4}" type="datetimeFigureOut">
              <a:rPr lang="en-US" smtClean="0"/>
              <a:t>9/21/2020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a:t>
            </a:fld>
            <a:endParaRPr lang="en-US"/>
          </a:p>
        </p:txBody>
      </p:sp>
      <p:sp>
        <p:nvSpPr>
          <p:cNvPr id="6" name="Rectangle 5"/>
          <p:cNvSpPr/>
          <p:nvPr userDrawn="1"/>
        </p:nvSpPr>
        <p:spPr>
          <a:xfrm>
            <a:off x="2032000" y="2551018"/>
            <a:ext cx="8534400" cy="32647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pic>
        <p:nvPicPr>
          <p:cNvPr id="8" name="Picture 2" descr="http://uconndigitalarts.com/wp-content/uploads/2013/04/original.jpg"/>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ackgroundRemoval t="10000" b="90000" l="3958" r="96146">
                        <a14:backgroundMark x1="16667" y1="54630" x2="86042" y2="55185"/>
                        <a14:backgroundMark x1="90625" y1="53889" x2="93125" y2="53889"/>
                      </a14:backgroundRemoval>
                    </a14:imgEffect>
                  </a14:imgLayer>
                </a14:imgProps>
              </a:ext>
              <a:ext uri="{28A0092B-C50C-407E-A947-70E740481C1C}">
                <a14:useLocalDpi xmlns:a14="http://schemas.microsoft.com/office/drawing/2010/main" val="0"/>
              </a:ext>
            </a:extLst>
          </a:blip>
          <a:srcRect t="43978" b="41311"/>
          <a:stretch/>
        </p:blipFill>
        <p:spPr bwMode="auto">
          <a:xfrm flipH="1">
            <a:off x="3732707" y="2575401"/>
            <a:ext cx="4568091" cy="2838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powerpoint.vn\Downloads\1e2cd4b177168ad16ce2e7c504bba4d2.x400.jpeg"/>
          <p:cNvPicPr>
            <a:picLocks noChangeAspect="1" noChangeArrowheads="1"/>
          </p:cNvPicPr>
          <p:nvPr userDrawn="1"/>
        </p:nvPicPr>
        <p:blipFill rotWithShape="1">
          <a:blip r:embed="rId4" cstate="print">
            <a:extLst>
              <a:ext uri="{BEBA8EAE-BF5A-486C-A8C5-ECC9F3942E4B}">
                <a14:imgProps xmlns:a14="http://schemas.microsoft.com/office/drawing/2010/main">
                  <a14:imgLayer r:embed="rId5">
                    <a14:imgEffect>
                      <a14:backgroundRemoval t="1750" b="81000" l="9971" r="89736">
                        <a14:backgroundMark x1="33724" y1="42750" x2="69208" y2="55250"/>
                        <a14:backgroundMark x1="25806" y1="33250" x2="25806" y2="37500"/>
                        <a14:backgroundMark x1="26100" y1="32250" x2="26100" y2="32250"/>
                        <a14:backgroundMark x1="70674" y1="35750" x2="70674" y2="35750"/>
                        <a14:backgroundMark x1="76246" y1="31250" x2="76246" y2="31250"/>
                        <a14:backgroundMark x1="70968" y1="34750" x2="70968" y2="34750"/>
                      </a14:backgroundRemoval>
                    </a14:imgEffect>
                  </a14:imgLayer>
                </a14:imgProps>
              </a:ext>
              <a:ext uri="{28A0092B-C50C-407E-A947-70E740481C1C}">
                <a14:useLocalDpi xmlns:a14="http://schemas.microsoft.com/office/drawing/2010/main" val="0"/>
              </a:ext>
            </a:extLst>
          </a:blip>
          <a:srcRect b="55710"/>
          <a:stretch/>
        </p:blipFill>
        <p:spPr bwMode="auto">
          <a:xfrm>
            <a:off x="2568620" y="609600"/>
            <a:ext cx="7257961" cy="282806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4103893" y="3124200"/>
            <a:ext cx="4735308" cy="213904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200" b="1" dirty="0" smtClean="0">
                <a:solidFill>
                  <a:schemeClr val="bg1"/>
                </a:solidFill>
              </a:rPr>
              <a:t>DEM</a:t>
            </a:r>
            <a:r>
              <a:rPr lang="en-US" sz="11500" b="1" dirty="0" smtClean="0">
                <a:solidFill>
                  <a:schemeClr val="bg1"/>
                </a:solidFill>
              </a:rPr>
              <a:t>O</a:t>
            </a:r>
          </a:p>
          <a:p>
            <a:endParaRPr lang="en-US" sz="1800" dirty="0"/>
          </a:p>
        </p:txBody>
      </p:sp>
      <p:pic>
        <p:nvPicPr>
          <p:cNvPr id="10" name="Picture 2" descr="http://www.designofsignage.com/application/symbol/hands/image/600x600/hand-press-button-4.jpg"/>
          <p:cNvPicPr>
            <a:picLocks noChangeAspect="1" noChangeArrowheads="1"/>
          </p:cNvPicPr>
          <p:nvPr userDrawn="1"/>
        </p:nvPicPr>
        <p:blipFill>
          <a:blip r:embed="rId6" cstate="print">
            <a:extLst>
              <a:ext uri="{BEBA8EAE-BF5A-486C-A8C5-ECC9F3942E4B}">
                <a14:imgProps xmlns:a14="http://schemas.microsoft.com/office/drawing/2010/main">
                  <a14:imgLayer r:embed="rId7">
                    <a14:imgEffect>
                      <a14:backgroundRemoval t="10000" b="99500" l="10000" r="90000">
                        <a14:foregroundMark x1="35833" y1="26500" x2="41500" y2="85000"/>
                      </a14:backgroundRemoval>
                    </a14:imgEffect>
                  </a14:imgLayer>
                </a14:imgProps>
              </a:ext>
              <a:ext uri="{28A0092B-C50C-407E-A947-70E740481C1C}">
                <a14:useLocalDpi xmlns:a14="http://schemas.microsoft.com/office/drawing/2010/main" val="0"/>
              </a:ext>
            </a:extLst>
          </a:blip>
          <a:srcRect/>
          <a:stretch>
            <a:fillRect/>
          </a:stretch>
        </p:blipFill>
        <p:spPr bwMode="auto">
          <a:xfrm>
            <a:off x="6016752" y="3568725"/>
            <a:ext cx="3488947" cy="2616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130167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61BFD7-1BFB-4165-B6C8-93BD150BB7E4}" type="datetimeFigureOut">
              <a:rPr lang="en-US" smtClean="0"/>
              <a:t>9/21/2020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a:t>
            </a:fld>
            <a:endParaRPr lang="en-US"/>
          </a:p>
        </p:txBody>
      </p:sp>
      <p:sp>
        <p:nvSpPr>
          <p:cNvPr id="6" name="Rectangle 5"/>
          <p:cNvSpPr/>
          <p:nvPr userDrawn="1"/>
        </p:nvSpPr>
        <p:spPr>
          <a:xfrm>
            <a:off x="2032000" y="2551018"/>
            <a:ext cx="8534400" cy="32647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pic>
        <p:nvPicPr>
          <p:cNvPr id="8" name="Picture 2" descr="http://uconndigitalarts.com/wp-content/uploads/2013/04/original.jpg"/>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ackgroundRemoval t="10000" b="90000" l="3958" r="96146">
                        <a14:backgroundMark x1="16667" y1="54630" x2="86042" y2="55185"/>
                        <a14:backgroundMark x1="90625" y1="53889" x2="93125" y2="53889"/>
                      </a14:backgroundRemoval>
                    </a14:imgEffect>
                  </a14:imgLayer>
                </a14:imgProps>
              </a:ext>
              <a:ext uri="{28A0092B-C50C-407E-A947-70E740481C1C}">
                <a14:useLocalDpi xmlns:a14="http://schemas.microsoft.com/office/drawing/2010/main" val="0"/>
              </a:ext>
            </a:extLst>
          </a:blip>
          <a:srcRect t="43978" b="41311"/>
          <a:stretch/>
        </p:blipFill>
        <p:spPr bwMode="auto">
          <a:xfrm flipH="1">
            <a:off x="3732707" y="2575401"/>
            <a:ext cx="4568091" cy="2838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powerpoint.vn\Downloads\1e2cd4b177168ad16ce2e7c504bba4d2.x400.jpeg"/>
          <p:cNvPicPr>
            <a:picLocks noChangeAspect="1" noChangeArrowheads="1"/>
          </p:cNvPicPr>
          <p:nvPr userDrawn="1"/>
        </p:nvPicPr>
        <p:blipFill rotWithShape="1">
          <a:blip r:embed="rId4" cstate="print">
            <a:extLst>
              <a:ext uri="{BEBA8EAE-BF5A-486C-A8C5-ECC9F3942E4B}">
                <a14:imgProps xmlns:a14="http://schemas.microsoft.com/office/drawing/2010/main">
                  <a14:imgLayer r:embed="rId5">
                    <a14:imgEffect>
                      <a14:backgroundRemoval t="1750" b="81000" l="9971" r="89736">
                        <a14:backgroundMark x1="33724" y1="42750" x2="69208" y2="55250"/>
                        <a14:backgroundMark x1="25806" y1="33250" x2="25806" y2="37500"/>
                        <a14:backgroundMark x1="26100" y1="32250" x2="26100" y2="32250"/>
                        <a14:backgroundMark x1="70674" y1="35750" x2="70674" y2="35750"/>
                        <a14:backgroundMark x1="76246" y1="31250" x2="76246" y2="31250"/>
                        <a14:backgroundMark x1="70968" y1="34750" x2="70968" y2="34750"/>
                      </a14:backgroundRemoval>
                    </a14:imgEffect>
                  </a14:imgLayer>
                </a14:imgProps>
              </a:ext>
              <a:ext uri="{28A0092B-C50C-407E-A947-70E740481C1C}">
                <a14:useLocalDpi xmlns:a14="http://schemas.microsoft.com/office/drawing/2010/main" val="0"/>
              </a:ext>
            </a:extLst>
          </a:blip>
          <a:srcRect b="55710"/>
          <a:stretch/>
        </p:blipFill>
        <p:spPr bwMode="auto">
          <a:xfrm>
            <a:off x="2568620" y="609600"/>
            <a:ext cx="7257961" cy="282806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4103893" y="3124200"/>
            <a:ext cx="4735308" cy="213904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200" b="1" dirty="0" smtClean="0">
                <a:solidFill>
                  <a:schemeClr val="bg1"/>
                </a:solidFill>
              </a:rPr>
              <a:t>DEM</a:t>
            </a:r>
            <a:r>
              <a:rPr lang="en-US" sz="11500" b="1" dirty="0" smtClean="0">
                <a:solidFill>
                  <a:schemeClr val="bg1"/>
                </a:solidFill>
              </a:rPr>
              <a:t>O</a:t>
            </a:r>
          </a:p>
          <a:p>
            <a:endParaRPr lang="en-US" sz="1800" dirty="0"/>
          </a:p>
        </p:txBody>
      </p:sp>
      <p:pic>
        <p:nvPicPr>
          <p:cNvPr id="10" name="Picture 2" descr="http://www.designofsignage.com/application/symbol/hands/image/600x600/hand-press-button-4.jpg"/>
          <p:cNvPicPr>
            <a:picLocks noChangeAspect="1" noChangeArrowheads="1"/>
          </p:cNvPicPr>
          <p:nvPr userDrawn="1"/>
        </p:nvPicPr>
        <p:blipFill>
          <a:blip r:embed="rId6" cstate="print">
            <a:extLst>
              <a:ext uri="{BEBA8EAE-BF5A-486C-A8C5-ECC9F3942E4B}">
                <a14:imgProps xmlns:a14="http://schemas.microsoft.com/office/drawing/2010/main">
                  <a14:imgLayer r:embed="rId7">
                    <a14:imgEffect>
                      <a14:backgroundRemoval t="10000" b="99500" l="10000" r="90000">
                        <a14:foregroundMark x1="35833" y1="26500" x2="41500" y2="85000"/>
                      </a14:backgroundRemoval>
                    </a14:imgEffect>
                  </a14:imgLayer>
                </a14:imgProps>
              </a:ext>
              <a:ext uri="{28A0092B-C50C-407E-A947-70E740481C1C}">
                <a14:useLocalDpi xmlns:a14="http://schemas.microsoft.com/office/drawing/2010/main" val="0"/>
              </a:ext>
            </a:extLst>
          </a:blip>
          <a:srcRect/>
          <a:stretch>
            <a:fillRect/>
          </a:stretch>
        </p:blipFill>
        <p:spPr bwMode="auto">
          <a:xfrm>
            <a:off x="6016752" y="3568725"/>
            <a:ext cx="3488947" cy="2616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40967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14560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8378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9/21/2020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14973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9/21/2020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0794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9/21/2020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3847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9/21/2020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71076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9/21/2020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57904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9/21/2020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0649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9/21/2020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453279422"/>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 id="2147483801" r:id="rId17"/>
    <p:sldLayoutId id="2147483802" r:id="rId18"/>
    <p:sldLayoutId id="2147483804" r:id="rId19"/>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546182" y="2815814"/>
            <a:ext cx="8915399" cy="2262781"/>
          </a:xfrm>
        </p:spPr>
        <p:txBody>
          <a:bodyPr/>
          <a:lstStyle/>
          <a:p>
            <a:r>
              <a:rPr lang="en-US" dirty="0" smtClean="0"/>
              <a:t>Spring Introduce</a:t>
            </a:r>
            <a:endParaRPr lang="en-US" dirty="0"/>
          </a:p>
        </p:txBody>
      </p:sp>
    </p:spTree>
    <p:extLst>
      <p:ext uri="{BB962C8B-B14F-4D97-AF65-F5344CB8AC3E}">
        <p14:creationId xmlns:p14="http://schemas.microsoft.com/office/powerpoint/2010/main" val="353106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Tích</a:t>
            </a:r>
            <a:r>
              <a:rPr lang="en-US" dirty="0" smtClean="0"/>
              <a:t> </a:t>
            </a:r>
            <a:r>
              <a:rPr lang="en-US" dirty="0" err="1" smtClean="0"/>
              <a:t>hợp</a:t>
            </a:r>
            <a:r>
              <a:rPr lang="en-US" dirty="0" smtClean="0"/>
              <a:t> tomcat </a:t>
            </a:r>
            <a:r>
              <a:rPr lang="en-US" dirty="0" err="1" smtClean="0"/>
              <a:t>vào</a:t>
            </a:r>
            <a:r>
              <a:rPr lang="en-US" dirty="0" smtClean="0"/>
              <a:t> eclipse IDE (1)</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503680"/>
            <a:ext cx="8229600" cy="5059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3276600" y="1908048"/>
            <a:ext cx="1828800" cy="911352"/>
          </a:xfrm>
          <a:prstGeom prst="wedgeRoundRectCallout">
            <a:avLst>
              <a:gd name="adj1" fmla="val -49500"/>
              <a:gd name="adj2" fmla="val -70667"/>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Chạy</a:t>
            </a:r>
            <a:r>
              <a:rPr lang="en-US" dirty="0"/>
              <a:t> eclipse </a:t>
            </a:r>
            <a:r>
              <a:rPr lang="en-US" dirty="0" err="1"/>
              <a:t>và</a:t>
            </a:r>
            <a:r>
              <a:rPr lang="en-US" dirty="0"/>
              <a:t> </a:t>
            </a:r>
            <a:r>
              <a:rPr lang="en-US" dirty="0" err="1"/>
              <a:t>tắt</a:t>
            </a:r>
            <a:r>
              <a:rPr lang="en-US" dirty="0"/>
              <a:t> </a:t>
            </a:r>
            <a:r>
              <a:rPr lang="en-US" dirty="0" err="1"/>
              <a:t>cửa</a:t>
            </a:r>
            <a:r>
              <a:rPr lang="en-US" dirty="0"/>
              <a:t> </a:t>
            </a:r>
            <a:r>
              <a:rPr lang="en-US" dirty="0" err="1"/>
              <a:t>sổ</a:t>
            </a:r>
            <a:r>
              <a:rPr lang="en-US" dirty="0"/>
              <a:t> </a:t>
            </a:r>
            <a:r>
              <a:rPr lang="en-US" dirty="0" err="1"/>
              <a:t>chào</a:t>
            </a:r>
            <a:endParaRPr lang="en-US" dirty="0"/>
          </a:p>
        </p:txBody>
      </p:sp>
    </p:spTree>
    <p:extLst>
      <p:ext uri="{BB962C8B-B14F-4D97-AF65-F5344CB8AC3E}">
        <p14:creationId xmlns:p14="http://schemas.microsoft.com/office/powerpoint/2010/main" val="623496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Tích hợp tomcat vào eclipse IDE (2)</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3120" y="1264555"/>
            <a:ext cx="8229600" cy="5496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6858000" y="3494641"/>
            <a:ext cx="2258568" cy="838200"/>
          </a:xfrm>
          <a:prstGeom prst="wedgeRoundRectCallout">
            <a:avLst>
              <a:gd name="adj1" fmla="val -46744"/>
              <a:gd name="adj2" fmla="val 10230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Thêm</a:t>
            </a:r>
            <a:r>
              <a:rPr lang="en-US" dirty="0"/>
              <a:t> </a:t>
            </a:r>
            <a:r>
              <a:rPr lang="en-US" dirty="0" err="1"/>
              <a:t>mới</a:t>
            </a:r>
            <a:r>
              <a:rPr lang="en-US" dirty="0"/>
              <a:t> web server </a:t>
            </a:r>
            <a:r>
              <a:rPr lang="en-US" dirty="0" err="1"/>
              <a:t>vào</a:t>
            </a:r>
            <a:r>
              <a:rPr lang="en-US" dirty="0"/>
              <a:t> eclipse</a:t>
            </a:r>
          </a:p>
        </p:txBody>
      </p:sp>
    </p:spTree>
    <p:extLst>
      <p:ext uri="{BB962C8B-B14F-4D97-AF65-F5344CB8AC3E}">
        <p14:creationId xmlns:p14="http://schemas.microsoft.com/office/powerpoint/2010/main" val="2308383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Tích hợp tomcat vào eclipse IDE (3)</a:t>
            </a:r>
            <a:endParaRPr lang="en-US" dirty="0"/>
          </a:p>
        </p:txBody>
      </p:sp>
      <p:pic>
        <p:nvPicPr>
          <p:cNvPr id="307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687875" y="2133600"/>
            <a:ext cx="4149751" cy="377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1" y="1259840"/>
            <a:ext cx="5000625" cy="5598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3743326"/>
            <a:ext cx="3181350"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a:off x="2971800" y="2667000"/>
            <a:ext cx="762000" cy="12954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7" name="Straight Arrow Connector 6"/>
          <p:cNvCxnSpPr/>
          <p:nvPr/>
        </p:nvCxnSpPr>
        <p:spPr>
          <a:xfrm flipV="1">
            <a:off x="3733800" y="3314700"/>
            <a:ext cx="5105400" cy="6477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9" name="Straight Arrow Connector 8"/>
          <p:cNvCxnSpPr/>
          <p:nvPr/>
        </p:nvCxnSpPr>
        <p:spPr>
          <a:xfrm flipH="1">
            <a:off x="8534400" y="3314700"/>
            <a:ext cx="304800" cy="12573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1" name="Straight Arrow Connector 10"/>
          <p:cNvCxnSpPr/>
          <p:nvPr/>
        </p:nvCxnSpPr>
        <p:spPr>
          <a:xfrm>
            <a:off x="8839200" y="4800600"/>
            <a:ext cx="0" cy="16764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3" name="Straight Arrow Connector 12"/>
          <p:cNvCxnSpPr/>
          <p:nvPr/>
        </p:nvCxnSpPr>
        <p:spPr>
          <a:xfrm flipH="1">
            <a:off x="5791200" y="6553200"/>
            <a:ext cx="2514600"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115587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err="1"/>
              <a:t>Tích</a:t>
            </a:r>
            <a:r>
              <a:rPr lang="en-US" sz="2800" dirty="0"/>
              <a:t> </a:t>
            </a:r>
            <a:r>
              <a:rPr lang="en-US" sz="2800" dirty="0" err="1"/>
              <a:t>hợp</a:t>
            </a:r>
            <a:r>
              <a:rPr lang="en-US" sz="2800" dirty="0"/>
              <a:t> tomcat </a:t>
            </a:r>
            <a:r>
              <a:rPr lang="en-US" sz="2800" dirty="0" err="1"/>
              <a:t>vào</a:t>
            </a:r>
            <a:r>
              <a:rPr lang="en-US" sz="2800" dirty="0"/>
              <a:t> eclipse IDE (4)</a:t>
            </a:r>
          </a:p>
        </p:txBody>
      </p:sp>
      <p:sp>
        <p:nvSpPr>
          <p:cNvPr id="3" name="Content Placeholder 2"/>
          <p:cNvSpPr>
            <a:spLocks noGrp="1"/>
          </p:cNvSpPr>
          <p:nvPr>
            <p:ph idx="1"/>
          </p:nvPr>
        </p:nvSpPr>
        <p:spPr>
          <a:xfrm>
            <a:off x="2047875" y="1283971"/>
            <a:ext cx="8229600" cy="685800"/>
          </a:xfrm>
        </p:spPr>
        <p:txBody>
          <a:bodyPr/>
          <a:lstStyle/>
          <a:p>
            <a:r>
              <a:rPr lang="en-US" dirty="0" err="1" smtClean="0"/>
              <a:t>Thay</a:t>
            </a:r>
            <a:r>
              <a:rPr lang="en-US" dirty="0" smtClean="0"/>
              <a:t> </a:t>
            </a:r>
            <a:r>
              <a:rPr lang="en-US" dirty="0" err="1" smtClean="0"/>
              <a:t>thế</a:t>
            </a:r>
            <a:r>
              <a:rPr lang="en-US" dirty="0" smtClean="0"/>
              <a:t> port tomcat </a:t>
            </a:r>
            <a:r>
              <a:rPr lang="en-US" dirty="0" err="1" smtClean="0"/>
              <a:t>tránh</a:t>
            </a:r>
            <a:r>
              <a:rPr lang="en-US" dirty="0" smtClean="0"/>
              <a:t> </a:t>
            </a:r>
            <a:r>
              <a:rPr lang="en-US" dirty="0" err="1" smtClean="0"/>
              <a:t>đụng</a:t>
            </a:r>
            <a:r>
              <a:rPr lang="en-US" dirty="0" smtClean="0"/>
              <a:t> port </a:t>
            </a:r>
            <a:r>
              <a:rPr lang="en-US" dirty="0" err="1" smtClean="0"/>
              <a:t>khi</a:t>
            </a:r>
            <a:r>
              <a:rPr lang="en-US" dirty="0" smtClean="0"/>
              <a:t> </a:t>
            </a:r>
            <a:r>
              <a:rPr lang="en-US" dirty="0" err="1" smtClean="0"/>
              <a:t>chạy</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219326"/>
            <a:ext cx="8058150" cy="433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1634" y="1889761"/>
            <a:ext cx="2447925" cy="362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ular Callout 5"/>
          <p:cNvSpPr/>
          <p:nvPr/>
        </p:nvSpPr>
        <p:spPr>
          <a:xfrm>
            <a:off x="4191000" y="3704272"/>
            <a:ext cx="1219200" cy="612648"/>
          </a:xfrm>
          <a:prstGeom prst="wedgeRoundRectCallout">
            <a:avLst>
              <a:gd name="adj1" fmla="val -97833"/>
              <a:gd name="adj2" fmla="val 10628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Nhấp</a:t>
            </a:r>
            <a:r>
              <a:rPr lang="en-US" dirty="0"/>
              <a:t> </a:t>
            </a:r>
            <a:r>
              <a:rPr lang="en-US" dirty="0" err="1"/>
              <a:t>đúp</a:t>
            </a:r>
            <a:endParaRPr lang="en-US" dirty="0"/>
          </a:p>
        </p:txBody>
      </p:sp>
      <p:cxnSp>
        <p:nvCxnSpPr>
          <p:cNvPr id="8" name="Straight Arrow Connector 7"/>
          <p:cNvCxnSpPr>
            <a:stCxn id="6" idx="4"/>
          </p:cNvCxnSpPr>
          <p:nvPr/>
        </p:nvCxnSpPr>
        <p:spPr>
          <a:xfrm>
            <a:off x="3607820" y="4661724"/>
            <a:ext cx="1040380" cy="519876"/>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0" name="Straight Arrow Connector 9"/>
          <p:cNvCxnSpPr>
            <a:endCxn id="11" idx="1"/>
          </p:cNvCxnSpPr>
          <p:nvPr/>
        </p:nvCxnSpPr>
        <p:spPr>
          <a:xfrm flipV="1">
            <a:off x="4648200" y="2519364"/>
            <a:ext cx="3962400" cy="2662237"/>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1" name="Rectangle 10"/>
          <p:cNvSpPr/>
          <p:nvPr/>
        </p:nvSpPr>
        <p:spPr>
          <a:xfrm>
            <a:off x="8610600" y="2219326"/>
            <a:ext cx="1447800" cy="6000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a:off x="9601200" y="2819400"/>
            <a:ext cx="0" cy="19812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886980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Tích hợp tomcat vào eclipse IDE (5)</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116" y="1239520"/>
            <a:ext cx="8067675" cy="5247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8001000" y="2438400"/>
            <a:ext cx="1371600" cy="612648"/>
          </a:xfrm>
          <a:prstGeom prst="wedgeRoundRectCallout">
            <a:avLst>
              <a:gd name="adj1" fmla="val -60833"/>
              <a:gd name="adj2" fmla="val 8837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Start Tomcat</a:t>
            </a:r>
          </a:p>
        </p:txBody>
      </p:sp>
    </p:spTree>
    <p:extLst>
      <p:ext uri="{BB962C8B-B14F-4D97-AF65-F5344CB8AC3E}">
        <p14:creationId xmlns:p14="http://schemas.microsoft.com/office/powerpoint/2010/main" val="1517986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Tạo dự án web (1)</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341120"/>
            <a:ext cx="8263086" cy="5212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7836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Tạo dự án web (2)</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1" y="1066801"/>
            <a:ext cx="5743575" cy="509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1447800"/>
            <a:ext cx="4419600"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2000250"/>
            <a:ext cx="4419600"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a:xfrm>
            <a:off x="3352801" y="2286000"/>
            <a:ext cx="1500187" cy="34290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8" name="Straight Arrow Connector 7"/>
          <p:cNvCxnSpPr/>
          <p:nvPr/>
        </p:nvCxnSpPr>
        <p:spPr>
          <a:xfrm flipV="1">
            <a:off x="4852988" y="5334000"/>
            <a:ext cx="938213" cy="3810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0" name="Straight Arrow Connector 9"/>
          <p:cNvCxnSpPr/>
          <p:nvPr/>
        </p:nvCxnSpPr>
        <p:spPr>
          <a:xfrm flipV="1">
            <a:off x="5791200" y="3886200"/>
            <a:ext cx="228600" cy="14478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2" name="Straight Arrow Connector 11"/>
          <p:cNvCxnSpPr/>
          <p:nvPr/>
        </p:nvCxnSpPr>
        <p:spPr>
          <a:xfrm>
            <a:off x="6019800" y="3886200"/>
            <a:ext cx="2209800" cy="7239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1572557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Tổ chức dự án web</a:t>
            </a:r>
            <a:endParaRPr lang="en-US" dirty="0"/>
          </a:p>
        </p:txBody>
      </p:sp>
      <p:sp>
        <p:nvSpPr>
          <p:cNvPr id="3" name="Content Placeholder 2"/>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199" y="1116591"/>
            <a:ext cx="8230871" cy="4884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4876800" y="2514600"/>
            <a:ext cx="2780665" cy="765048"/>
          </a:xfrm>
          <a:prstGeom prst="wedgeRoundRectCallout">
            <a:avLst>
              <a:gd name="adj1" fmla="val -115042"/>
              <a:gd name="adj2" fmla="val 64086"/>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Các</a:t>
            </a:r>
            <a:r>
              <a:rPr lang="en-US" dirty="0"/>
              <a:t> file </a:t>
            </a:r>
            <a:r>
              <a:rPr lang="en-US" dirty="0" err="1"/>
              <a:t>mã</a:t>
            </a:r>
            <a:r>
              <a:rPr lang="en-US" dirty="0"/>
              <a:t> </a:t>
            </a:r>
            <a:r>
              <a:rPr lang="en-US" dirty="0" err="1"/>
              <a:t>nguồn</a:t>
            </a:r>
            <a:r>
              <a:rPr lang="en-US" dirty="0"/>
              <a:t> Java </a:t>
            </a:r>
            <a:r>
              <a:rPr lang="en-US" dirty="0" err="1"/>
              <a:t>đặt</a:t>
            </a:r>
            <a:r>
              <a:rPr lang="en-US" dirty="0"/>
              <a:t> ở </a:t>
            </a:r>
            <a:r>
              <a:rPr lang="en-US" dirty="0" err="1"/>
              <a:t>thư</a:t>
            </a:r>
            <a:r>
              <a:rPr lang="en-US" dirty="0"/>
              <a:t> </a:t>
            </a:r>
            <a:r>
              <a:rPr lang="en-US" dirty="0" err="1"/>
              <a:t>mục</a:t>
            </a:r>
            <a:r>
              <a:rPr lang="en-US" dirty="0"/>
              <a:t> </a:t>
            </a:r>
            <a:r>
              <a:rPr lang="en-US" dirty="0" err="1"/>
              <a:t>src</a:t>
            </a:r>
            <a:endParaRPr lang="en-US" dirty="0"/>
          </a:p>
        </p:txBody>
      </p:sp>
      <p:sp>
        <p:nvSpPr>
          <p:cNvPr id="6" name="Rounded Rectangular Callout 5"/>
          <p:cNvSpPr/>
          <p:nvPr/>
        </p:nvSpPr>
        <p:spPr>
          <a:xfrm>
            <a:off x="4839335" y="3501578"/>
            <a:ext cx="2780665" cy="765048"/>
          </a:xfrm>
          <a:prstGeom prst="wedgeRoundRectCallout">
            <a:avLst>
              <a:gd name="adj1" fmla="val -100290"/>
              <a:gd name="adj2" fmla="val 25839"/>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Các</a:t>
            </a:r>
            <a:r>
              <a:rPr lang="en-US" dirty="0"/>
              <a:t> file </a:t>
            </a:r>
            <a:r>
              <a:rPr lang="en-US" dirty="0" err="1"/>
              <a:t>jsp</a:t>
            </a:r>
            <a:r>
              <a:rPr lang="en-US" dirty="0"/>
              <a:t>, </a:t>
            </a:r>
            <a:r>
              <a:rPr lang="en-US" dirty="0" err="1"/>
              <a:t>ảnh</a:t>
            </a:r>
            <a:r>
              <a:rPr lang="en-US" dirty="0"/>
              <a:t>, scripts, styles… </a:t>
            </a:r>
            <a:r>
              <a:rPr lang="en-US" dirty="0" err="1"/>
              <a:t>đặt</a:t>
            </a:r>
            <a:r>
              <a:rPr lang="en-US" dirty="0"/>
              <a:t> ở </a:t>
            </a:r>
            <a:r>
              <a:rPr lang="en-US" dirty="0" err="1"/>
              <a:t>WebContent</a:t>
            </a:r>
            <a:endParaRPr lang="en-US" dirty="0"/>
          </a:p>
        </p:txBody>
      </p:sp>
      <p:sp>
        <p:nvSpPr>
          <p:cNvPr id="7" name="Rounded Rectangular Callout 6"/>
          <p:cNvSpPr/>
          <p:nvPr/>
        </p:nvSpPr>
        <p:spPr>
          <a:xfrm>
            <a:off x="4839335" y="4419600"/>
            <a:ext cx="2780665" cy="765048"/>
          </a:xfrm>
          <a:prstGeom prst="wedgeRoundRectCallout">
            <a:avLst>
              <a:gd name="adj1" fmla="val -107305"/>
              <a:gd name="adj2" fmla="val -2675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Các</a:t>
            </a:r>
            <a:r>
              <a:rPr lang="en-US" dirty="0"/>
              <a:t> file </a:t>
            </a:r>
            <a:r>
              <a:rPr lang="en-US" dirty="0" err="1"/>
              <a:t>thư</a:t>
            </a:r>
            <a:r>
              <a:rPr lang="en-US" dirty="0"/>
              <a:t> </a:t>
            </a:r>
            <a:r>
              <a:rPr lang="en-US" dirty="0" err="1"/>
              <a:t>viện</a:t>
            </a:r>
            <a:r>
              <a:rPr lang="en-US" dirty="0"/>
              <a:t> (*.jar) </a:t>
            </a:r>
            <a:r>
              <a:rPr lang="en-US" dirty="0" err="1"/>
              <a:t>đặt</a:t>
            </a:r>
            <a:r>
              <a:rPr lang="en-US" dirty="0"/>
              <a:t> </a:t>
            </a:r>
            <a:r>
              <a:rPr lang="en-US" dirty="0" err="1"/>
              <a:t>tại</a:t>
            </a:r>
            <a:r>
              <a:rPr lang="en-US" dirty="0"/>
              <a:t> </a:t>
            </a:r>
            <a:r>
              <a:rPr lang="en-US" dirty="0" err="1"/>
              <a:t>thư</a:t>
            </a:r>
            <a:r>
              <a:rPr lang="en-US" dirty="0"/>
              <a:t> </a:t>
            </a:r>
            <a:r>
              <a:rPr lang="en-US" dirty="0" err="1"/>
              <a:t>mục</a:t>
            </a:r>
            <a:r>
              <a:rPr lang="en-US" dirty="0"/>
              <a:t> lib</a:t>
            </a:r>
          </a:p>
        </p:txBody>
      </p:sp>
      <p:sp>
        <p:nvSpPr>
          <p:cNvPr id="8" name="Rounded Rectangular Callout 7"/>
          <p:cNvSpPr/>
          <p:nvPr/>
        </p:nvSpPr>
        <p:spPr>
          <a:xfrm>
            <a:off x="4706303" y="5716524"/>
            <a:ext cx="2780665" cy="765048"/>
          </a:xfrm>
          <a:prstGeom prst="wedgeRoundRectCallout">
            <a:avLst>
              <a:gd name="adj1" fmla="val -91521"/>
              <a:gd name="adj2" fmla="val -165397"/>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File web.xml </a:t>
            </a:r>
            <a:r>
              <a:rPr lang="en-US" dirty="0" err="1"/>
              <a:t>là</a:t>
            </a:r>
            <a:r>
              <a:rPr lang="en-US" dirty="0"/>
              <a:t> file </a:t>
            </a:r>
            <a:r>
              <a:rPr lang="en-US" dirty="0" err="1"/>
              <a:t>cấu</a:t>
            </a:r>
            <a:r>
              <a:rPr lang="en-US" dirty="0"/>
              <a:t> </a:t>
            </a:r>
            <a:r>
              <a:rPr lang="en-US" dirty="0" err="1"/>
              <a:t>hình</a:t>
            </a:r>
            <a:r>
              <a:rPr lang="en-US" dirty="0"/>
              <a:t> </a:t>
            </a:r>
            <a:r>
              <a:rPr lang="en-US" dirty="0" err="1"/>
              <a:t>ứng</a:t>
            </a:r>
            <a:r>
              <a:rPr lang="en-US" dirty="0"/>
              <a:t> </a:t>
            </a:r>
            <a:r>
              <a:rPr lang="en-US" dirty="0" err="1"/>
              <a:t>dụng</a:t>
            </a:r>
            <a:r>
              <a:rPr lang="en-US" dirty="0"/>
              <a:t> web</a:t>
            </a:r>
          </a:p>
        </p:txBody>
      </p:sp>
    </p:spTree>
    <p:extLst>
      <p:ext uri="{BB962C8B-B14F-4D97-AF65-F5344CB8AC3E}">
        <p14:creationId xmlns:p14="http://schemas.microsoft.com/office/powerpoint/2010/main" val="487602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Chọn trình duyệt ngoài</a:t>
            </a:r>
            <a:endParaRPr lang="en-US" dirty="0"/>
          </a:p>
        </p:txBody>
      </p:sp>
      <p:sp>
        <p:nvSpPr>
          <p:cNvPr id="5" name="Content Placeholder 4"/>
          <p:cNvSpPr>
            <a:spLocks noGrp="1"/>
          </p:cNvSpPr>
          <p:nvPr>
            <p:ph idx="1"/>
          </p:nvPr>
        </p:nvSpPr>
        <p:spPr>
          <a:xfrm>
            <a:off x="1981200" y="5900736"/>
            <a:ext cx="8229600" cy="804864"/>
          </a:xfrm>
        </p:spPr>
        <p:txBody>
          <a:bodyPr>
            <a:normAutofit/>
          </a:bodyPr>
          <a:lstStyle/>
          <a:p>
            <a:r>
              <a:rPr lang="en-US" smtClean="0"/>
              <a:t>Mặc định eclipse sử dụng trình duyệt nội bộ (không đủ mạnh để xử lý css và javascript)</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1" y="1158240"/>
            <a:ext cx="8268163" cy="4666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5284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Tạo trang JSP</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6926" y="1402080"/>
            <a:ext cx="8067675" cy="5379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a:xfrm flipV="1">
            <a:off x="3214306" y="2209801"/>
            <a:ext cx="457200" cy="1633537"/>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8" name="Straight Arrow Connector 7"/>
          <p:cNvCxnSpPr/>
          <p:nvPr/>
        </p:nvCxnSpPr>
        <p:spPr>
          <a:xfrm>
            <a:off x="4128706" y="2209801"/>
            <a:ext cx="2743200" cy="10668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3676650"/>
            <a:ext cx="4076700"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Straight Arrow Connector 12"/>
          <p:cNvCxnSpPr/>
          <p:nvPr/>
        </p:nvCxnSpPr>
        <p:spPr>
          <a:xfrm>
            <a:off x="7734300" y="3429000"/>
            <a:ext cx="0" cy="21336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7" name="Straight Arrow Connector 16"/>
          <p:cNvCxnSpPr/>
          <p:nvPr/>
        </p:nvCxnSpPr>
        <p:spPr>
          <a:xfrm>
            <a:off x="7886700" y="5730240"/>
            <a:ext cx="1638300" cy="59436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092674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323234-675B-45D1-8932-80C6D9B93A3B}"/>
              </a:ext>
            </a:extLst>
          </p:cNvPr>
          <p:cNvSpPr>
            <a:spLocks noGrp="1"/>
          </p:cNvSpPr>
          <p:nvPr>
            <p:ph type="title"/>
          </p:nvPr>
        </p:nvSpPr>
        <p:spPr/>
        <p:txBody>
          <a:bodyPr/>
          <a:lstStyle/>
          <a:p>
            <a:r>
              <a:rPr lang="en-US" dirty="0" err="1" smtClean="0"/>
              <a:t>Mục</a:t>
            </a:r>
            <a:r>
              <a:rPr lang="en-US" dirty="0" smtClean="0"/>
              <a:t> </a:t>
            </a:r>
            <a:r>
              <a:rPr lang="en-US" dirty="0" err="1" smtClean="0"/>
              <a:t>tiêu</a:t>
            </a:r>
            <a:endParaRPr lang="en-US" dirty="0"/>
          </a:p>
        </p:txBody>
      </p:sp>
      <p:sp>
        <p:nvSpPr>
          <p:cNvPr id="4" name="Content Placeholder 2"/>
          <p:cNvSpPr>
            <a:spLocks noGrp="1"/>
          </p:cNvSpPr>
          <p:nvPr>
            <p:ph idx="1"/>
          </p:nvPr>
        </p:nvSpPr>
        <p:spPr>
          <a:xfrm>
            <a:off x="2267669" y="1905000"/>
            <a:ext cx="9562197" cy="4409440"/>
          </a:xfrm>
        </p:spPr>
        <p:txBody>
          <a:bodyPr>
            <a:normAutofit/>
          </a:bodyPr>
          <a:lstStyle/>
          <a:p>
            <a:pPr>
              <a:buFont typeface="Wingdings" pitchFamily="2" charset="2"/>
              <a:buChar char="¤"/>
            </a:pPr>
            <a:r>
              <a:rPr lang="vi-VN" dirty="0" smtClean="0"/>
              <a:t>Hiểu Spring Framework</a:t>
            </a:r>
          </a:p>
          <a:p>
            <a:pPr>
              <a:buFont typeface="Wingdings" pitchFamily="2" charset="2"/>
              <a:buChar char="¤"/>
            </a:pPr>
            <a:r>
              <a:rPr lang="vi-VN" dirty="0" smtClean="0"/>
              <a:t>Nắm mô hình hoạt động Spring MVC</a:t>
            </a:r>
          </a:p>
          <a:p>
            <a:pPr>
              <a:buFont typeface="Wingdings" pitchFamily="2" charset="2"/>
              <a:buChar char="¤"/>
            </a:pPr>
            <a:r>
              <a:rPr lang="en-US" dirty="0" err="1" smtClean="0"/>
              <a:t>Thiết</a:t>
            </a:r>
            <a:r>
              <a:rPr lang="en-US" dirty="0" smtClean="0"/>
              <a:t> </a:t>
            </a:r>
            <a:r>
              <a:rPr lang="en-US" dirty="0" err="1" smtClean="0"/>
              <a:t>lập</a:t>
            </a:r>
            <a:r>
              <a:rPr lang="en-US" dirty="0" smtClean="0"/>
              <a:t> </a:t>
            </a:r>
            <a:r>
              <a:rPr lang="en-US" dirty="0" err="1" smtClean="0"/>
              <a:t>môi</a:t>
            </a:r>
            <a:r>
              <a:rPr lang="en-US" dirty="0" smtClean="0"/>
              <a:t> </a:t>
            </a:r>
            <a:r>
              <a:rPr lang="en-US" dirty="0" err="1" smtClean="0"/>
              <a:t>trường</a:t>
            </a:r>
            <a:endParaRPr lang="en-US" dirty="0" smtClean="0"/>
          </a:p>
          <a:p>
            <a:pPr>
              <a:buFont typeface="Wingdings" pitchFamily="2" charset="2"/>
              <a:buChar char="¤"/>
            </a:pPr>
            <a:r>
              <a:rPr lang="en-US" dirty="0" err="1" smtClean="0"/>
              <a:t>Tạo</a:t>
            </a:r>
            <a:r>
              <a:rPr lang="en-US" dirty="0" smtClean="0"/>
              <a:t> </a:t>
            </a:r>
            <a:r>
              <a:rPr lang="en-US" dirty="0" err="1" smtClean="0"/>
              <a:t>dự</a:t>
            </a:r>
            <a:r>
              <a:rPr lang="en-US" dirty="0" smtClean="0"/>
              <a:t> </a:t>
            </a:r>
            <a:r>
              <a:rPr lang="en-US" dirty="0" err="1" smtClean="0"/>
              <a:t>án</a:t>
            </a:r>
            <a:r>
              <a:rPr lang="en-US" dirty="0" smtClean="0"/>
              <a:t> Spring MVC</a:t>
            </a:r>
          </a:p>
          <a:p>
            <a:pPr lvl="1">
              <a:buFont typeface="Wingdings" pitchFamily="2" charset="2"/>
              <a:buChar char="¤"/>
            </a:pPr>
            <a:r>
              <a:rPr lang="vi-VN" dirty="0" smtClean="0"/>
              <a:t>Tạo Controller</a:t>
            </a:r>
          </a:p>
          <a:p>
            <a:pPr lvl="1">
              <a:buFont typeface="Wingdings" pitchFamily="2" charset="2"/>
              <a:buChar char="¤"/>
            </a:pPr>
            <a:r>
              <a:rPr lang="vi-VN" dirty="0" smtClean="0"/>
              <a:t>Tạo View</a:t>
            </a:r>
          </a:p>
          <a:p>
            <a:pPr lvl="1">
              <a:buFont typeface="Wingdings" pitchFamily="2" charset="2"/>
              <a:buChar char="¤"/>
            </a:pPr>
            <a:r>
              <a:rPr lang="en-US" dirty="0" smtClean="0"/>
              <a:t>C</a:t>
            </a:r>
            <a:r>
              <a:rPr lang="vi-VN" dirty="0" smtClean="0"/>
              <a:t>ấu hình</a:t>
            </a:r>
            <a:r>
              <a:rPr lang="en-US" dirty="0" smtClean="0"/>
              <a:t> </a:t>
            </a:r>
            <a:r>
              <a:rPr lang="en-US" dirty="0" err="1" smtClean="0"/>
              <a:t>ứng</a:t>
            </a:r>
            <a:r>
              <a:rPr lang="en-US" dirty="0" smtClean="0"/>
              <a:t> </a:t>
            </a:r>
            <a:r>
              <a:rPr lang="en-US" dirty="0" err="1" smtClean="0"/>
              <a:t>dụng</a:t>
            </a:r>
            <a:endParaRPr lang="vi-VN" dirty="0" smtClean="0"/>
          </a:p>
          <a:p>
            <a:pPr>
              <a:buFont typeface="Wingdings" pitchFamily="2" charset="2"/>
              <a:buChar char="¤"/>
            </a:pPr>
            <a:r>
              <a:rPr lang="en-US" dirty="0" err="1" smtClean="0"/>
              <a:t>Làm</a:t>
            </a:r>
            <a:r>
              <a:rPr lang="en-US" dirty="0" smtClean="0"/>
              <a:t> </a:t>
            </a:r>
            <a:r>
              <a:rPr lang="en-US" dirty="0" err="1" smtClean="0"/>
              <a:t>việc</a:t>
            </a:r>
            <a:r>
              <a:rPr lang="en-US" dirty="0" smtClean="0"/>
              <a:t> </a:t>
            </a:r>
            <a:r>
              <a:rPr lang="en-US" dirty="0" err="1" smtClean="0"/>
              <a:t>với</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 web</a:t>
            </a:r>
          </a:p>
          <a:p>
            <a:pPr>
              <a:buFont typeface="Wingdings" pitchFamily="2" charset="2"/>
              <a:buChar char="¤"/>
            </a:pPr>
            <a:r>
              <a:rPr lang="vi-VN" dirty="0" smtClean="0"/>
              <a:t>Truyền dữ liệu từ Controller sang View</a:t>
            </a:r>
            <a:endParaRPr lang="en-US" dirty="0"/>
          </a:p>
        </p:txBody>
      </p:sp>
    </p:spTree>
    <p:extLst>
      <p:ext uri="{BB962C8B-B14F-4D97-AF65-F5344CB8AC3E}">
        <p14:creationId xmlns:p14="http://schemas.microsoft.com/office/powerpoint/2010/main" val="193928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Chạy trang JSP</a:t>
            </a:r>
            <a:endParaRPr lang="en-US" dirty="0"/>
          </a:p>
        </p:txBody>
      </p:sp>
      <p:sp>
        <p:nvSpPr>
          <p:cNvPr id="3" name="Content Placeholder 2"/>
          <p:cNvSpPr>
            <a:spLocks noGrp="1"/>
          </p:cNvSpPr>
          <p:nvPr>
            <p:ph idx="1"/>
          </p:nvPr>
        </p:nvSpPr>
        <p:spPr>
          <a:xfrm>
            <a:off x="1981200" y="4953000"/>
            <a:ext cx="4343400" cy="1524000"/>
          </a:xfrm>
        </p:spPr>
        <p:txBody>
          <a:bodyPr>
            <a:normAutofit/>
          </a:bodyPr>
          <a:lstStyle/>
          <a:p>
            <a:r>
              <a:rPr lang="en-US" smtClean="0"/>
              <a:t>Có thể chạy jsp bằng cách nhấp phải chuột lên trang jsp sau đó chọn</a:t>
            </a:r>
            <a:br>
              <a:rPr lang="en-US" smtClean="0"/>
            </a:br>
            <a:r>
              <a:rPr lang="en-US" b="1" smtClean="0"/>
              <a:t>Run as </a:t>
            </a:r>
            <a:r>
              <a:rPr lang="en-US" smtClean="0"/>
              <a:t>&gt; </a:t>
            </a:r>
            <a:r>
              <a:rPr lang="en-US" b="1" smtClean="0"/>
              <a:t>Run on server</a:t>
            </a:r>
            <a:endParaRPr lang="en-US" b="1"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1" y="1085088"/>
            <a:ext cx="5724525"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1" y="3733800"/>
            <a:ext cx="3876675"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ular Callout 4"/>
          <p:cNvSpPr/>
          <p:nvPr/>
        </p:nvSpPr>
        <p:spPr>
          <a:xfrm>
            <a:off x="7702677" y="1905000"/>
            <a:ext cx="2498598" cy="841248"/>
          </a:xfrm>
          <a:prstGeom prst="wedgeRoundRectCallout">
            <a:avLst>
              <a:gd name="adj1" fmla="val -64912"/>
              <a:gd name="adj2" fmla="val 7785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Hiệu</a:t>
            </a:r>
            <a:r>
              <a:rPr lang="en-US" dirty="0"/>
              <a:t> </a:t>
            </a:r>
            <a:r>
              <a:rPr lang="en-US" dirty="0" err="1"/>
              <a:t>chỉnh</a:t>
            </a:r>
            <a:r>
              <a:rPr lang="en-US" dirty="0"/>
              <a:t> </a:t>
            </a:r>
            <a:r>
              <a:rPr lang="en-US" dirty="0" err="1"/>
              <a:t>mã</a:t>
            </a:r>
            <a:r>
              <a:rPr lang="en-US" dirty="0"/>
              <a:t> </a:t>
            </a:r>
            <a:r>
              <a:rPr lang="en-US" dirty="0" err="1"/>
              <a:t>jsp</a:t>
            </a:r>
            <a:r>
              <a:rPr lang="en-US" dirty="0"/>
              <a:t> </a:t>
            </a:r>
            <a:r>
              <a:rPr lang="en-US" dirty="0" err="1"/>
              <a:t>theo</a:t>
            </a:r>
            <a:r>
              <a:rPr lang="en-US" dirty="0"/>
              <a:t> </a:t>
            </a:r>
            <a:r>
              <a:rPr lang="en-US" dirty="0" err="1"/>
              <a:t>chuẩn</a:t>
            </a:r>
            <a:r>
              <a:rPr lang="en-US" dirty="0"/>
              <a:t> HTML5</a:t>
            </a:r>
          </a:p>
        </p:txBody>
      </p:sp>
      <p:cxnSp>
        <p:nvCxnSpPr>
          <p:cNvPr id="7" name="Straight Arrow Connector 6"/>
          <p:cNvCxnSpPr/>
          <p:nvPr/>
        </p:nvCxnSpPr>
        <p:spPr>
          <a:xfrm>
            <a:off x="3352800" y="1676400"/>
            <a:ext cx="2971800" cy="20574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9" name="Straight Arrow Connector 8"/>
          <p:cNvCxnSpPr/>
          <p:nvPr/>
        </p:nvCxnSpPr>
        <p:spPr>
          <a:xfrm flipH="1" flipV="1">
            <a:off x="3352801" y="1676400"/>
            <a:ext cx="4352924" cy="32461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137684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24201" y="4267200"/>
            <a:ext cx="3212739" cy="1477328"/>
          </a:xfrm>
          <a:prstGeom prst="rect">
            <a:avLst/>
          </a:prstGeom>
          <a:noFill/>
        </p:spPr>
        <p:txBody>
          <a:bodyPr wrap="none" rtlCol="0">
            <a:spAutoFit/>
          </a:bodyPr>
          <a:lstStyle/>
          <a:p>
            <a:r>
              <a:rPr lang="en-US" dirty="0" err="1">
                <a:solidFill>
                  <a:schemeClr val="bg1"/>
                </a:solidFill>
              </a:rPr>
              <a:t>Tạo</a:t>
            </a:r>
            <a:r>
              <a:rPr lang="en-US" dirty="0">
                <a:solidFill>
                  <a:schemeClr val="bg1"/>
                </a:solidFill>
              </a:rPr>
              <a:t> </a:t>
            </a:r>
            <a:r>
              <a:rPr lang="en-US" dirty="0" err="1">
                <a:solidFill>
                  <a:schemeClr val="bg1"/>
                </a:solidFill>
              </a:rPr>
              <a:t>dự</a:t>
            </a:r>
            <a:r>
              <a:rPr lang="en-US" dirty="0">
                <a:solidFill>
                  <a:schemeClr val="bg1"/>
                </a:solidFill>
              </a:rPr>
              <a:t> </a:t>
            </a:r>
            <a:r>
              <a:rPr lang="en-US" dirty="0" err="1">
                <a:solidFill>
                  <a:schemeClr val="bg1"/>
                </a:solidFill>
              </a:rPr>
              <a:t>án</a:t>
            </a:r>
            <a:r>
              <a:rPr lang="en-US" dirty="0">
                <a:solidFill>
                  <a:schemeClr val="bg1"/>
                </a:solidFill>
              </a:rPr>
              <a:t> web</a:t>
            </a:r>
          </a:p>
          <a:p>
            <a:r>
              <a:rPr lang="en-US" dirty="0" err="1">
                <a:solidFill>
                  <a:schemeClr val="bg1"/>
                </a:solidFill>
              </a:rPr>
              <a:t>Tạo</a:t>
            </a:r>
            <a:r>
              <a:rPr lang="en-US" dirty="0">
                <a:solidFill>
                  <a:schemeClr val="bg1"/>
                </a:solidFill>
              </a:rPr>
              <a:t> </a:t>
            </a:r>
            <a:r>
              <a:rPr lang="en-US" dirty="0" err="1">
                <a:solidFill>
                  <a:schemeClr val="bg1"/>
                </a:solidFill>
              </a:rPr>
              <a:t>trang</a:t>
            </a:r>
            <a:r>
              <a:rPr lang="en-US" dirty="0">
                <a:solidFill>
                  <a:schemeClr val="bg1"/>
                </a:solidFill>
              </a:rPr>
              <a:t> JSP, </a:t>
            </a:r>
            <a:r>
              <a:rPr lang="en-US" dirty="0" err="1">
                <a:solidFill>
                  <a:schemeClr val="bg1"/>
                </a:solidFill>
              </a:rPr>
              <a:t>chuẩn</a:t>
            </a:r>
            <a:r>
              <a:rPr lang="en-US" dirty="0">
                <a:solidFill>
                  <a:schemeClr val="bg1"/>
                </a:solidFill>
              </a:rPr>
              <a:t> HTML5</a:t>
            </a:r>
          </a:p>
          <a:p>
            <a:r>
              <a:rPr lang="en-US" dirty="0" err="1">
                <a:solidFill>
                  <a:schemeClr val="bg1"/>
                </a:solidFill>
              </a:rPr>
              <a:t>Chạy</a:t>
            </a:r>
            <a:r>
              <a:rPr lang="en-US" dirty="0">
                <a:solidFill>
                  <a:schemeClr val="bg1"/>
                </a:solidFill>
              </a:rPr>
              <a:t> </a:t>
            </a:r>
            <a:r>
              <a:rPr lang="en-US" dirty="0" err="1">
                <a:solidFill>
                  <a:schemeClr val="bg1"/>
                </a:solidFill>
              </a:rPr>
              <a:t>trang</a:t>
            </a:r>
            <a:r>
              <a:rPr lang="en-US" dirty="0">
                <a:solidFill>
                  <a:schemeClr val="bg1"/>
                </a:solidFill>
              </a:rPr>
              <a:t> JSP</a:t>
            </a:r>
          </a:p>
          <a:p>
            <a:r>
              <a:rPr lang="en-US" dirty="0" err="1">
                <a:solidFill>
                  <a:schemeClr val="bg1"/>
                </a:solidFill>
              </a:rPr>
              <a:t>Chọn</a:t>
            </a:r>
            <a:r>
              <a:rPr lang="en-US" dirty="0">
                <a:solidFill>
                  <a:schemeClr val="bg1"/>
                </a:solidFill>
              </a:rPr>
              <a:t> </a:t>
            </a:r>
            <a:r>
              <a:rPr lang="en-US" dirty="0" err="1">
                <a:solidFill>
                  <a:schemeClr val="bg1"/>
                </a:solidFill>
              </a:rPr>
              <a:t>trình</a:t>
            </a:r>
            <a:r>
              <a:rPr lang="en-US" dirty="0">
                <a:solidFill>
                  <a:schemeClr val="bg1"/>
                </a:solidFill>
              </a:rPr>
              <a:t> </a:t>
            </a:r>
            <a:r>
              <a:rPr lang="en-US" dirty="0" err="1">
                <a:solidFill>
                  <a:schemeClr val="bg1"/>
                </a:solidFill>
              </a:rPr>
              <a:t>duyệt</a:t>
            </a:r>
            <a:r>
              <a:rPr lang="en-US" dirty="0">
                <a:solidFill>
                  <a:schemeClr val="bg1"/>
                </a:solidFill>
              </a:rPr>
              <a:t> </a:t>
            </a:r>
            <a:r>
              <a:rPr lang="en-US" dirty="0" err="1">
                <a:solidFill>
                  <a:schemeClr val="bg1"/>
                </a:solidFill>
              </a:rPr>
              <a:t>ngoài</a:t>
            </a:r>
            <a:endParaRPr lang="en-US" dirty="0">
              <a:solidFill>
                <a:schemeClr val="bg1"/>
              </a:solidFill>
            </a:endParaRPr>
          </a:p>
          <a:p>
            <a:r>
              <a:rPr lang="en-US" dirty="0" err="1">
                <a:solidFill>
                  <a:schemeClr val="bg1"/>
                </a:solidFill>
              </a:rPr>
              <a:t>Chạy</a:t>
            </a:r>
            <a:r>
              <a:rPr lang="en-US" dirty="0">
                <a:solidFill>
                  <a:schemeClr val="bg1"/>
                </a:solidFill>
              </a:rPr>
              <a:t> JSP</a:t>
            </a:r>
          </a:p>
        </p:txBody>
      </p:sp>
    </p:spTree>
    <p:extLst>
      <p:ext uri="{BB962C8B-B14F-4D97-AF65-F5344CB8AC3E}">
        <p14:creationId xmlns:p14="http://schemas.microsoft.com/office/powerpoint/2010/main" val="330849273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Dự án Spring MVC</a:t>
            </a:r>
            <a:endParaRPr lang="en-US" dirty="0"/>
          </a:p>
        </p:txBody>
      </p:sp>
      <p:sp>
        <p:nvSpPr>
          <p:cNvPr id="3" name="Content Placeholder 2"/>
          <p:cNvSpPr>
            <a:spLocks noGrp="1"/>
          </p:cNvSpPr>
          <p:nvPr>
            <p:ph idx="1"/>
          </p:nvPr>
        </p:nvSpPr>
        <p:spPr/>
        <p:txBody>
          <a:bodyPr>
            <a:normAutofit/>
          </a:bodyPr>
          <a:lstStyle/>
          <a:p>
            <a:r>
              <a:rPr lang="en-US" smtClean="0"/>
              <a:t>Để dự án hoạt động theo Spring MVC cần </a:t>
            </a:r>
          </a:p>
          <a:p>
            <a:pPr lvl="1"/>
            <a:r>
              <a:rPr lang="en-US" smtClean="0"/>
              <a:t>Các thư viện liên quan (*.jar)</a:t>
            </a:r>
          </a:p>
          <a:p>
            <a:pPr lvl="1"/>
            <a:r>
              <a:rPr lang="en-US" smtClean="0"/>
              <a:t>Cấu hình đúng (*.xml)</a:t>
            </a:r>
          </a:p>
          <a:p>
            <a:pPr lvl="1"/>
            <a:r>
              <a:rPr lang="en-US" smtClean="0"/>
              <a:t>Viết mã theo đúng qui ước</a:t>
            </a:r>
            <a:endParaRPr lang="en-US" dirty="0" smtClean="0"/>
          </a:p>
        </p:txBody>
      </p:sp>
    </p:spTree>
    <p:extLst>
      <p:ext uri="{BB962C8B-B14F-4D97-AF65-F5344CB8AC3E}">
        <p14:creationId xmlns:p14="http://schemas.microsoft.com/office/powerpoint/2010/main" val="3610901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Tổ chức dự án Spring MVC</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197362"/>
            <a:ext cx="3099816" cy="5051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ular Callout 4"/>
          <p:cNvSpPr/>
          <p:nvPr/>
        </p:nvSpPr>
        <p:spPr>
          <a:xfrm>
            <a:off x="7924800" y="5257800"/>
            <a:ext cx="2438400" cy="612648"/>
          </a:xfrm>
          <a:prstGeom prst="wedgeRectCallout">
            <a:avLst>
              <a:gd name="adj1" fmla="val -118923"/>
              <a:gd name="adj2" fmla="val -32251"/>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View</a:t>
            </a:r>
          </a:p>
        </p:txBody>
      </p:sp>
      <p:sp>
        <p:nvSpPr>
          <p:cNvPr id="6" name="Rectangular Callout 5"/>
          <p:cNvSpPr/>
          <p:nvPr/>
        </p:nvSpPr>
        <p:spPr>
          <a:xfrm>
            <a:off x="1935188" y="3579876"/>
            <a:ext cx="2438400" cy="612648"/>
          </a:xfrm>
          <a:prstGeom prst="wedgeRectCallout">
            <a:avLst>
              <a:gd name="adj1" fmla="val 94287"/>
              <a:gd name="adj2" fmla="val 1848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err="1"/>
              <a:t>Thư</a:t>
            </a:r>
            <a:r>
              <a:rPr lang="en-US" dirty="0"/>
              <a:t> </a:t>
            </a:r>
            <a:r>
              <a:rPr lang="en-US" dirty="0" err="1"/>
              <a:t>viện</a:t>
            </a:r>
            <a:endParaRPr lang="en-US" dirty="0"/>
          </a:p>
        </p:txBody>
      </p:sp>
      <p:sp>
        <p:nvSpPr>
          <p:cNvPr id="7" name="Rectangular Callout 6"/>
          <p:cNvSpPr/>
          <p:nvPr/>
        </p:nvSpPr>
        <p:spPr>
          <a:xfrm>
            <a:off x="7924800" y="3886200"/>
            <a:ext cx="2438400" cy="612648"/>
          </a:xfrm>
          <a:prstGeom prst="wedgeRectCallout">
            <a:avLst>
              <a:gd name="adj1" fmla="val -93967"/>
              <a:gd name="adj2" fmla="val 89232"/>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err="1"/>
              <a:t>Cấu</a:t>
            </a:r>
            <a:r>
              <a:rPr lang="en-US" dirty="0"/>
              <a:t> </a:t>
            </a:r>
            <a:r>
              <a:rPr lang="en-US" dirty="0" err="1"/>
              <a:t>hình</a:t>
            </a:r>
            <a:r>
              <a:rPr lang="en-US" dirty="0"/>
              <a:t> Spring MVC</a:t>
            </a:r>
          </a:p>
        </p:txBody>
      </p:sp>
      <p:sp>
        <p:nvSpPr>
          <p:cNvPr id="8" name="Rectangular Callout 7"/>
          <p:cNvSpPr/>
          <p:nvPr/>
        </p:nvSpPr>
        <p:spPr>
          <a:xfrm>
            <a:off x="1935188" y="5132077"/>
            <a:ext cx="2438400" cy="612648"/>
          </a:xfrm>
          <a:prstGeom prst="wedgeRectCallout">
            <a:avLst>
              <a:gd name="adj1" fmla="val 94078"/>
              <a:gd name="adj2" fmla="val 73905"/>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err="1"/>
              <a:t>Cấu</a:t>
            </a:r>
            <a:r>
              <a:rPr lang="en-US" dirty="0"/>
              <a:t> </a:t>
            </a:r>
            <a:r>
              <a:rPr lang="en-US" dirty="0" err="1"/>
              <a:t>hình</a:t>
            </a:r>
            <a:r>
              <a:rPr lang="en-US" dirty="0"/>
              <a:t> web</a:t>
            </a:r>
          </a:p>
        </p:txBody>
      </p:sp>
      <p:sp>
        <p:nvSpPr>
          <p:cNvPr id="9" name="Rectangular Callout 8"/>
          <p:cNvSpPr/>
          <p:nvPr/>
        </p:nvSpPr>
        <p:spPr>
          <a:xfrm>
            <a:off x="1935188" y="1707211"/>
            <a:ext cx="2438400" cy="612648"/>
          </a:xfrm>
          <a:prstGeom prst="wedgeRectCallout">
            <a:avLst>
              <a:gd name="adj1" fmla="val 87309"/>
              <a:gd name="adj2" fmla="val 103637"/>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Controller</a:t>
            </a:r>
          </a:p>
        </p:txBody>
      </p:sp>
    </p:spTree>
    <p:extLst>
      <p:ext uri="{BB962C8B-B14F-4D97-AF65-F5344CB8AC3E}">
        <p14:creationId xmlns:p14="http://schemas.microsoft.com/office/powerpoint/2010/main" val="4135770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Thư viện Spring MVC</a:t>
            </a:r>
            <a:endParaRPr lang="en-US" dirty="0"/>
          </a:p>
        </p:txBody>
      </p:sp>
      <p:sp>
        <p:nvSpPr>
          <p:cNvPr id="3" name="Content Placeholder 2"/>
          <p:cNvSpPr>
            <a:spLocks noGrp="1"/>
          </p:cNvSpPr>
          <p:nvPr>
            <p:ph idx="1"/>
          </p:nvPr>
        </p:nvSpPr>
        <p:spPr>
          <a:xfrm>
            <a:off x="1943368" y="1315482"/>
            <a:ext cx="5105400" cy="2286000"/>
          </a:xfrm>
        </p:spPr>
        <p:txBody>
          <a:bodyPr/>
          <a:lstStyle/>
          <a:p>
            <a:r>
              <a:rPr lang="en-US" smtClean="0"/>
              <a:t>Thư viện cần thiết cho ứng dụng web nói chung và Spring MVC nói riêng phải được đặt trong thư mục </a:t>
            </a:r>
            <a:r>
              <a:rPr lang="en-US" b="1" smtClean="0"/>
              <a:t>/WEB-INF/lib</a:t>
            </a:r>
            <a:endParaRPr lang="en-US" b="1" dirty="0" smtClean="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1107567"/>
            <a:ext cx="3124200" cy="5447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3467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Cấu hình dự án Spring MVC</a:t>
            </a:r>
            <a:endParaRPr lang="en-US" dirty="0"/>
          </a:p>
        </p:txBody>
      </p:sp>
      <p:sp>
        <p:nvSpPr>
          <p:cNvPr id="3" name="Content Placeholder 2"/>
          <p:cNvSpPr>
            <a:spLocks noGrp="1"/>
          </p:cNvSpPr>
          <p:nvPr>
            <p:ph idx="1"/>
          </p:nvPr>
        </p:nvSpPr>
        <p:spPr>
          <a:xfrm>
            <a:off x="1981200" y="1066800"/>
            <a:ext cx="8153400" cy="5638800"/>
          </a:xfrm>
        </p:spPr>
        <p:txBody>
          <a:bodyPr>
            <a:normAutofit/>
          </a:bodyPr>
          <a:lstStyle/>
          <a:p>
            <a:r>
              <a:rPr lang="en-US" b="1" dirty="0" smtClean="0"/>
              <a:t>web.xml</a:t>
            </a:r>
            <a:r>
              <a:rPr lang="en-US" dirty="0" smtClean="0"/>
              <a:t> </a:t>
            </a:r>
            <a:r>
              <a:rPr lang="en-US" dirty="0" err="1" smtClean="0"/>
              <a:t>là</a:t>
            </a:r>
            <a:r>
              <a:rPr lang="en-US" dirty="0" smtClean="0"/>
              <a:t> file </a:t>
            </a:r>
            <a:r>
              <a:rPr lang="en-US" dirty="0" err="1" smtClean="0"/>
              <a:t>cấu</a:t>
            </a:r>
            <a:r>
              <a:rPr lang="en-US" dirty="0" smtClean="0"/>
              <a:t> </a:t>
            </a:r>
            <a:r>
              <a:rPr lang="en-US" dirty="0" err="1" smtClean="0"/>
              <a:t>hình</a:t>
            </a:r>
            <a:r>
              <a:rPr lang="en-US" dirty="0" smtClean="0"/>
              <a:t> </a:t>
            </a:r>
            <a:r>
              <a:rPr lang="en-US" dirty="0" err="1" smtClean="0"/>
              <a:t>ứng</a:t>
            </a:r>
            <a:r>
              <a:rPr lang="en-US" dirty="0" smtClean="0"/>
              <a:t> </a:t>
            </a:r>
            <a:r>
              <a:rPr lang="en-US" dirty="0" err="1" smtClean="0"/>
              <a:t>dụng</a:t>
            </a:r>
            <a:r>
              <a:rPr lang="en-US" dirty="0" smtClean="0"/>
              <a:t> web</a:t>
            </a:r>
          </a:p>
          <a:p>
            <a:pPr lvl="1"/>
            <a:r>
              <a:rPr lang="en-US" dirty="0" err="1" smtClean="0"/>
              <a:t>Khai</a:t>
            </a:r>
            <a:r>
              <a:rPr lang="en-US" dirty="0" smtClean="0"/>
              <a:t> </a:t>
            </a:r>
            <a:r>
              <a:rPr lang="en-US" dirty="0" err="1" smtClean="0"/>
              <a:t>báo</a:t>
            </a:r>
            <a:r>
              <a:rPr lang="en-US" dirty="0" smtClean="0"/>
              <a:t> </a:t>
            </a:r>
            <a:r>
              <a:rPr lang="en-US" dirty="0" err="1" smtClean="0"/>
              <a:t>DispatcherServlet</a:t>
            </a:r>
            <a:endParaRPr lang="en-US" dirty="0" smtClean="0"/>
          </a:p>
          <a:p>
            <a:pPr lvl="2"/>
            <a:r>
              <a:rPr lang="en-US" dirty="0" err="1" smtClean="0"/>
              <a:t>Tiếp</a:t>
            </a:r>
            <a:r>
              <a:rPr lang="en-US" dirty="0" smtClean="0"/>
              <a:t> </a:t>
            </a:r>
            <a:r>
              <a:rPr lang="en-US" dirty="0" err="1" smtClean="0"/>
              <a:t>nhận</a:t>
            </a:r>
            <a:r>
              <a:rPr lang="en-US" dirty="0" smtClean="0"/>
              <a:t> </a:t>
            </a:r>
            <a:r>
              <a:rPr lang="en-US" dirty="0" err="1" smtClean="0"/>
              <a:t>và</a:t>
            </a:r>
            <a:r>
              <a:rPr lang="en-US" dirty="0" smtClean="0"/>
              <a:t> </a:t>
            </a:r>
            <a:r>
              <a:rPr lang="en-US" dirty="0" err="1" smtClean="0"/>
              <a:t>điều</a:t>
            </a:r>
            <a:r>
              <a:rPr lang="en-US" dirty="0" smtClean="0"/>
              <a:t> </a:t>
            </a:r>
            <a:r>
              <a:rPr lang="en-US" dirty="0" err="1" smtClean="0"/>
              <a:t>phối</a:t>
            </a:r>
            <a:r>
              <a:rPr lang="en-US" dirty="0" smtClean="0"/>
              <a:t> </a:t>
            </a:r>
            <a:r>
              <a:rPr lang="en-US" dirty="0" err="1" smtClean="0"/>
              <a:t>yêu</a:t>
            </a:r>
            <a:r>
              <a:rPr lang="en-US" dirty="0" smtClean="0"/>
              <a:t> </a:t>
            </a:r>
            <a:r>
              <a:rPr lang="en-US" dirty="0" err="1" smtClean="0"/>
              <a:t>cầu</a:t>
            </a:r>
            <a:r>
              <a:rPr lang="en-US" dirty="0" smtClean="0"/>
              <a:t> </a:t>
            </a:r>
            <a:r>
              <a:rPr lang="en-US" dirty="0" err="1" smtClean="0"/>
              <a:t>từ</a:t>
            </a:r>
            <a:r>
              <a:rPr lang="en-US" dirty="0" smtClean="0"/>
              <a:t> </a:t>
            </a:r>
            <a:r>
              <a:rPr lang="en-US" dirty="0" err="1" smtClean="0"/>
              <a:t>người</a:t>
            </a:r>
            <a:r>
              <a:rPr lang="en-US" dirty="0" smtClean="0"/>
              <a:t> </a:t>
            </a:r>
            <a:r>
              <a:rPr lang="en-US" dirty="0" err="1" smtClean="0"/>
              <a:t>dùng</a:t>
            </a:r>
            <a:endParaRPr lang="en-US" dirty="0" smtClean="0"/>
          </a:p>
          <a:p>
            <a:pPr lvl="1"/>
            <a:r>
              <a:rPr lang="en-US" dirty="0" err="1" smtClean="0"/>
              <a:t>Khai</a:t>
            </a:r>
            <a:r>
              <a:rPr lang="en-US" dirty="0" smtClean="0"/>
              <a:t> </a:t>
            </a:r>
            <a:r>
              <a:rPr lang="en-US" dirty="0" err="1" smtClean="0"/>
              <a:t>báo</a:t>
            </a:r>
            <a:r>
              <a:rPr lang="en-US" dirty="0" smtClean="0"/>
              <a:t> </a:t>
            </a:r>
            <a:r>
              <a:rPr lang="en-US" dirty="0" err="1" smtClean="0"/>
              <a:t>CharacterEncodingFilter</a:t>
            </a:r>
            <a:endParaRPr lang="en-US" dirty="0" smtClean="0"/>
          </a:p>
          <a:p>
            <a:pPr lvl="2"/>
            <a:r>
              <a:rPr lang="en-US" dirty="0" err="1" smtClean="0"/>
              <a:t>Xử</a:t>
            </a:r>
            <a:r>
              <a:rPr lang="en-US" dirty="0" smtClean="0"/>
              <a:t> </a:t>
            </a:r>
            <a:r>
              <a:rPr lang="en-US" dirty="0" err="1" smtClean="0"/>
              <a:t>lý</a:t>
            </a:r>
            <a:r>
              <a:rPr lang="en-US" dirty="0" smtClean="0"/>
              <a:t> </a:t>
            </a:r>
            <a:r>
              <a:rPr lang="en-US" dirty="0" err="1" smtClean="0"/>
              <a:t>chế</a:t>
            </a:r>
            <a:r>
              <a:rPr lang="en-US" dirty="0" smtClean="0"/>
              <a:t> </a:t>
            </a:r>
            <a:r>
              <a:rPr lang="en-US" dirty="0" err="1" smtClean="0"/>
              <a:t>độ</a:t>
            </a:r>
            <a:r>
              <a:rPr lang="en-US" dirty="0" smtClean="0"/>
              <a:t> </a:t>
            </a:r>
            <a:r>
              <a:rPr lang="en-US" dirty="0" err="1" smtClean="0"/>
              <a:t>mã</a:t>
            </a:r>
            <a:r>
              <a:rPr lang="en-US" dirty="0" smtClean="0"/>
              <a:t> </a:t>
            </a:r>
            <a:r>
              <a:rPr lang="en-US" dirty="0" err="1" smtClean="0"/>
              <a:t>hóa</a:t>
            </a:r>
            <a:r>
              <a:rPr lang="en-US" dirty="0" smtClean="0"/>
              <a:t> </a:t>
            </a:r>
            <a:r>
              <a:rPr lang="en-US" dirty="0" err="1" smtClean="0"/>
              <a:t>ký</a:t>
            </a:r>
            <a:r>
              <a:rPr lang="en-US" dirty="0" smtClean="0"/>
              <a:t> </a:t>
            </a:r>
            <a:r>
              <a:rPr lang="en-US" dirty="0" err="1" smtClean="0"/>
              <a:t>tự</a:t>
            </a:r>
            <a:endParaRPr lang="en-US" dirty="0" smtClean="0"/>
          </a:p>
          <a:p>
            <a:pPr lvl="1"/>
            <a:r>
              <a:rPr lang="en-US" dirty="0" err="1" smtClean="0"/>
              <a:t>Khai</a:t>
            </a:r>
            <a:r>
              <a:rPr lang="en-US" dirty="0" smtClean="0"/>
              <a:t> </a:t>
            </a:r>
            <a:r>
              <a:rPr lang="en-US" dirty="0" err="1" smtClean="0"/>
              <a:t>báo</a:t>
            </a:r>
            <a:r>
              <a:rPr lang="en-US" dirty="0" smtClean="0"/>
              <a:t> spring-config-mvc.xml</a:t>
            </a:r>
          </a:p>
          <a:p>
            <a:pPr lvl="2"/>
            <a:r>
              <a:rPr lang="en-US" dirty="0" err="1" smtClean="0"/>
              <a:t>Cấu</a:t>
            </a:r>
            <a:r>
              <a:rPr lang="en-US" dirty="0" smtClean="0"/>
              <a:t> </a:t>
            </a:r>
            <a:r>
              <a:rPr lang="en-US" dirty="0" err="1" smtClean="0"/>
              <a:t>hình</a:t>
            </a:r>
            <a:r>
              <a:rPr lang="en-US" dirty="0" smtClean="0"/>
              <a:t> Spring MVC</a:t>
            </a:r>
          </a:p>
          <a:p>
            <a:r>
              <a:rPr lang="en-US" b="1" dirty="0" smtClean="0"/>
              <a:t>spring-config-mvc.xml</a:t>
            </a:r>
            <a:r>
              <a:rPr lang="en-US" dirty="0" smtClean="0"/>
              <a:t> </a:t>
            </a:r>
            <a:r>
              <a:rPr lang="en-US" dirty="0" err="1" smtClean="0"/>
              <a:t>là</a:t>
            </a:r>
            <a:r>
              <a:rPr lang="en-US" dirty="0" smtClean="0"/>
              <a:t> file </a:t>
            </a:r>
            <a:r>
              <a:rPr lang="en-US" dirty="0" err="1" smtClean="0"/>
              <a:t>cấu</a:t>
            </a:r>
            <a:r>
              <a:rPr lang="en-US" dirty="0" smtClean="0"/>
              <a:t> </a:t>
            </a:r>
            <a:r>
              <a:rPr lang="en-US" dirty="0" err="1" smtClean="0"/>
              <a:t>hình</a:t>
            </a:r>
            <a:r>
              <a:rPr lang="en-US" dirty="0" smtClean="0"/>
              <a:t> Spring MVC</a:t>
            </a:r>
          </a:p>
          <a:p>
            <a:pPr lvl="1"/>
            <a:r>
              <a:rPr lang="en-US" dirty="0" err="1" smtClean="0"/>
              <a:t>Cấu</a:t>
            </a:r>
            <a:r>
              <a:rPr lang="en-US" dirty="0" smtClean="0"/>
              <a:t> </a:t>
            </a:r>
            <a:r>
              <a:rPr lang="en-US" dirty="0" err="1" smtClean="0"/>
              <a:t>hình</a:t>
            </a:r>
            <a:r>
              <a:rPr lang="en-US" dirty="0" smtClean="0"/>
              <a:t> </a:t>
            </a:r>
            <a:r>
              <a:rPr lang="en-US" dirty="0" err="1" smtClean="0"/>
              <a:t>ứng</a:t>
            </a:r>
            <a:r>
              <a:rPr lang="en-US" dirty="0" smtClean="0"/>
              <a:t> </a:t>
            </a:r>
            <a:r>
              <a:rPr lang="en-US" dirty="0" err="1" smtClean="0"/>
              <a:t>dụng</a:t>
            </a:r>
            <a:r>
              <a:rPr lang="en-US" dirty="0" smtClean="0"/>
              <a:t> Spring MVC</a:t>
            </a:r>
          </a:p>
          <a:p>
            <a:pPr lvl="1"/>
            <a:r>
              <a:rPr lang="en-US" dirty="0" err="1" smtClean="0"/>
              <a:t>Khai</a:t>
            </a:r>
            <a:r>
              <a:rPr lang="en-US" dirty="0" smtClean="0"/>
              <a:t> </a:t>
            </a:r>
            <a:r>
              <a:rPr lang="en-US" dirty="0" err="1" smtClean="0"/>
              <a:t>báo</a:t>
            </a:r>
            <a:r>
              <a:rPr lang="en-US" dirty="0" smtClean="0"/>
              <a:t> Controller</a:t>
            </a:r>
          </a:p>
          <a:p>
            <a:pPr lvl="1"/>
            <a:r>
              <a:rPr lang="en-US" dirty="0" err="1" smtClean="0"/>
              <a:t>Khai</a:t>
            </a:r>
            <a:r>
              <a:rPr lang="en-US" dirty="0" smtClean="0"/>
              <a:t> </a:t>
            </a:r>
            <a:r>
              <a:rPr lang="en-US" dirty="0" err="1" smtClean="0"/>
              <a:t>báo</a:t>
            </a:r>
            <a:r>
              <a:rPr lang="en-US" dirty="0" smtClean="0"/>
              <a:t> </a:t>
            </a:r>
            <a:r>
              <a:rPr lang="en-US" dirty="0" err="1" smtClean="0"/>
              <a:t>ViewResolver</a:t>
            </a:r>
            <a:endParaRPr lang="en-US" dirty="0"/>
          </a:p>
        </p:txBody>
      </p:sp>
      <p:sp>
        <p:nvSpPr>
          <p:cNvPr id="6" name="Rounded Rectangle 5"/>
          <p:cNvSpPr/>
          <p:nvPr/>
        </p:nvSpPr>
        <p:spPr>
          <a:xfrm>
            <a:off x="7879080" y="4572000"/>
            <a:ext cx="1371600" cy="457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web.xml</a:t>
            </a:r>
          </a:p>
        </p:txBody>
      </p:sp>
      <p:sp>
        <p:nvSpPr>
          <p:cNvPr id="7" name="Rounded Rectangle 6"/>
          <p:cNvSpPr/>
          <p:nvPr/>
        </p:nvSpPr>
        <p:spPr>
          <a:xfrm>
            <a:off x="7330440" y="5334000"/>
            <a:ext cx="2468880" cy="457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spring-config-mvc.xml</a:t>
            </a:r>
          </a:p>
        </p:txBody>
      </p:sp>
      <p:sp>
        <p:nvSpPr>
          <p:cNvPr id="8" name="Rounded Rectangle 7"/>
          <p:cNvSpPr/>
          <p:nvPr/>
        </p:nvSpPr>
        <p:spPr>
          <a:xfrm>
            <a:off x="6934200" y="6172200"/>
            <a:ext cx="1325880" cy="457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Controllers</a:t>
            </a:r>
          </a:p>
        </p:txBody>
      </p:sp>
      <p:sp>
        <p:nvSpPr>
          <p:cNvPr id="9" name="Rounded Rectangle 8"/>
          <p:cNvSpPr/>
          <p:nvPr/>
        </p:nvSpPr>
        <p:spPr>
          <a:xfrm>
            <a:off x="8808720" y="6172200"/>
            <a:ext cx="1325880" cy="457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Views</a:t>
            </a:r>
          </a:p>
        </p:txBody>
      </p:sp>
      <p:cxnSp>
        <p:nvCxnSpPr>
          <p:cNvPr id="10" name="Straight Arrow Connector 9"/>
          <p:cNvCxnSpPr>
            <a:stCxn id="6" idx="2"/>
            <a:endCxn id="7" idx="0"/>
          </p:cNvCxnSpPr>
          <p:nvPr/>
        </p:nvCxnSpPr>
        <p:spPr>
          <a:xfrm>
            <a:off x="8564880" y="50292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7" idx="2"/>
            <a:endCxn id="8" idx="0"/>
          </p:cNvCxnSpPr>
          <p:nvPr/>
        </p:nvCxnSpPr>
        <p:spPr>
          <a:xfrm rot="5400000">
            <a:off x="7890510" y="5497830"/>
            <a:ext cx="381000" cy="96774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7" idx="2"/>
            <a:endCxn id="9" idx="0"/>
          </p:cNvCxnSpPr>
          <p:nvPr/>
        </p:nvCxnSpPr>
        <p:spPr>
          <a:xfrm rot="16200000" flipH="1">
            <a:off x="8827770" y="5528310"/>
            <a:ext cx="381000" cy="90678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15913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Cấu hình ứng dụng web</a:t>
            </a:r>
            <a:endParaRPr lang="en-US" dirty="0"/>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631" y="1239520"/>
            <a:ext cx="5768788" cy="5313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743200" y="2819400"/>
            <a:ext cx="3124200" cy="685800"/>
          </a:xfrm>
          <a:prstGeom prst="rect">
            <a:avLst/>
          </a:prstGeom>
          <a:noFill/>
          <a:ln w="31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743200" y="4191000"/>
            <a:ext cx="3124200" cy="685800"/>
          </a:xfrm>
          <a:prstGeom prst="rect">
            <a:avLst/>
          </a:prstGeom>
          <a:noFill/>
          <a:ln w="31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ocument 4"/>
          <p:cNvSpPr/>
          <p:nvPr/>
        </p:nvSpPr>
        <p:spPr>
          <a:xfrm>
            <a:off x="7543800" y="2514600"/>
            <a:ext cx="2667000" cy="1295400"/>
          </a:xfrm>
          <a:prstGeom prst="flowChart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Khai</a:t>
            </a:r>
            <a:r>
              <a:rPr lang="en-US" dirty="0"/>
              <a:t> </a:t>
            </a:r>
            <a:r>
              <a:rPr lang="en-US" dirty="0" err="1"/>
              <a:t>báo</a:t>
            </a:r>
            <a:r>
              <a:rPr lang="en-US" dirty="0"/>
              <a:t> </a:t>
            </a:r>
            <a:r>
              <a:rPr lang="en-US" b="1" dirty="0" err="1"/>
              <a:t>DispatcherServlet</a:t>
            </a:r>
            <a:endParaRPr lang="en-US" b="1" dirty="0"/>
          </a:p>
        </p:txBody>
      </p:sp>
      <p:sp>
        <p:nvSpPr>
          <p:cNvPr id="9" name="Flowchart: Document 8"/>
          <p:cNvSpPr/>
          <p:nvPr/>
        </p:nvSpPr>
        <p:spPr>
          <a:xfrm>
            <a:off x="7543800" y="4191000"/>
            <a:ext cx="2667000" cy="1295400"/>
          </a:xfrm>
          <a:prstGeom prst="flowChart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Khai</a:t>
            </a:r>
            <a:r>
              <a:rPr lang="en-US" dirty="0"/>
              <a:t> </a:t>
            </a:r>
            <a:r>
              <a:rPr lang="en-US" dirty="0" err="1"/>
              <a:t>báo</a:t>
            </a:r>
            <a:r>
              <a:rPr lang="en-US" dirty="0"/>
              <a:t> </a:t>
            </a:r>
            <a:r>
              <a:rPr lang="en-US" b="1" dirty="0" err="1"/>
              <a:t>CharacterEncodingFilter</a:t>
            </a:r>
            <a:endParaRPr lang="en-US" b="1" dirty="0"/>
          </a:p>
        </p:txBody>
      </p:sp>
      <p:cxnSp>
        <p:nvCxnSpPr>
          <p:cNvPr id="8" name="Straight Arrow Connector 7"/>
          <p:cNvCxnSpPr>
            <a:stCxn id="5" idx="1"/>
            <a:endCxn id="4" idx="3"/>
          </p:cNvCxnSpPr>
          <p:nvPr/>
        </p:nvCxnSpPr>
        <p:spPr>
          <a:xfrm flipH="1">
            <a:off x="5867400" y="3162300"/>
            <a:ext cx="1676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1"/>
            <a:endCxn id="7" idx="3"/>
          </p:cNvCxnSpPr>
          <p:nvPr/>
        </p:nvCxnSpPr>
        <p:spPr>
          <a:xfrm flipH="1" flipV="1">
            <a:off x="5867400" y="4533900"/>
            <a:ext cx="1676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7562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Khai báo DispatcherServlet</a:t>
            </a:r>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320800"/>
            <a:ext cx="8229600" cy="401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ular Callout 5"/>
          <p:cNvSpPr/>
          <p:nvPr/>
        </p:nvSpPr>
        <p:spPr>
          <a:xfrm>
            <a:off x="6553200" y="3112942"/>
            <a:ext cx="3657600" cy="1535259"/>
          </a:xfrm>
          <a:prstGeom prst="wedgeRoundRectCallout">
            <a:avLst>
              <a:gd name="adj1" fmla="val -68883"/>
              <a:gd name="adj2" fmla="val -5708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Sử</a:t>
            </a:r>
            <a:r>
              <a:rPr lang="en-US" dirty="0"/>
              <a:t> </a:t>
            </a:r>
            <a:r>
              <a:rPr lang="en-US" dirty="0" err="1"/>
              <a:t>dụng</a:t>
            </a:r>
            <a:r>
              <a:rPr lang="en-US" dirty="0"/>
              <a:t> </a:t>
            </a:r>
            <a:r>
              <a:rPr lang="en-US" dirty="0" err="1"/>
              <a:t>dấu</a:t>
            </a:r>
            <a:r>
              <a:rPr lang="en-US" dirty="0"/>
              <a:t> </a:t>
            </a:r>
            <a:r>
              <a:rPr lang="en-US" b="1" dirty="0"/>
              <a:t>*</a:t>
            </a:r>
            <a:r>
              <a:rPr lang="en-US" dirty="0"/>
              <a:t> </a:t>
            </a:r>
            <a:r>
              <a:rPr lang="en-US" dirty="0" err="1"/>
              <a:t>để</a:t>
            </a:r>
            <a:r>
              <a:rPr lang="en-US" dirty="0"/>
              <a:t> </a:t>
            </a:r>
            <a:r>
              <a:rPr lang="en-US" dirty="0" err="1"/>
              <a:t>chỉ</a:t>
            </a:r>
            <a:r>
              <a:rPr lang="en-US" dirty="0"/>
              <a:t> </a:t>
            </a:r>
            <a:r>
              <a:rPr lang="en-US" dirty="0" err="1"/>
              <a:t>ra</a:t>
            </a:r>
            <a:r>
              <a:rPr lang="en-US" dirty="0"/>
              <a:t> </a:t>
            </a:r>
            <a:r>
              <a:rPr lang="en-US" dirty="0" err="1"/>
              <a:t>rằng</a:t>
            </a:r>
            <a:r>
              <a:rPr lang="en-US" dirty="0"/>
              <a:t> </a:t>
            </a:r>
            <a:r>
              <a:rPr lang="en-US" dirty="0" err="1"/>
              <a:t>tất</a:t>
            </a:r>
            <a:r>
              <a:rPr lang="en-US" dirty="0"/>
              <a:t> </a:t>
            </a:r>
            <a:r>
              <a:rPr lang="en-US" dirty="0" err="1"/>
              <a:t>cả</a:t>
            </a:r>
            <a:r>
              <a:rPr lang="en-US" dirty="0"/>
              <a:t> </a:t>
            </a:r>
            <a:r>
              <a:rPr lang="en-US" dirty="0" err="1"/>
              <a:t>các</a:t>
            </a:r>
            <a:r>
              <a:rPr lang="en-US" dirty="0"/>
              <a:t> file xml </a:t>
            </a:r>
            <a:r>
              <a:rPr lang="en-US" dirty="0" err="1"/>
              <a:t>đặt</a:t>
            </a:r>
            <a:r>
              <a:rPr lang="en-US" dirty="0"/>
              <a:t> </a:t>
            </a:r>
            <a:r>
              <a:rPr lang="en-US" dirty="0" err="1"/>
              <a:t>vào</a:t>
            </a:r>
            <a:r>
              <a:rPr lang="en-US" dirty="0"/>
              <a:t> </a:t>
            </a:r>
            <a:r>
              <a:rPr lang="en-US" dirty="0" err="1"/>
              <a:t>thư</a:t>
            </a:r>
            <a:r>
              <a:rPr lang="en-US" dirty="0"/>
              <a:t> </a:t>
            </a:r>
            <a:r>
              <a:rPr lang="en-US" dirty="0" err="1"/>
              <a:t>mục</a:t>
            </a:r>
            <a:r>
              <a:rPr lang="en-US" dirty="0"/>
              <a:t> </a:t>
            </a:r>
            <a:r>
              <a:rPr lang="en-US" b="1" dirty="0"/>
              <a:t>/WEB-INF/</a:t>
            </a:r>
            <a:r>
              <a:rPr lang="en-US" b="1" dirty="0" err="1"/>
              <a:t>configs</a:t>
            </a:r>
            <a:r>
              <a:rPr lang="en-US" dirty="0"/>
              <a:t> </a:t>
            </a:r>
            <a:r>
              <a:rPr lang="en-US" dirty="0" err="1"/>
              <a:t>đều</a:t>
            </a:r>
            <a:r>
              <a:rPr lang="en-US" dirty="0"/>
              <a:t> </a:t>
            </a:r>
            <a:r>
              <a:rPr lang="en-US" dirty="0" err="1"/>
              <a:t>được</a:t>
            </a:r>
            <a:r>
              <a:rPr lang="en-US" dirty="0"/>
              <a:t> </a:t>
            </a:r>
            <a:r>
              <a:rPr lang="en-US" dirty="0" err="1"/>
              <a:t>xem</a:t>
            </a:r>
            <a:r>
              <a:rPr lang="en-US" dirty="0"/>
              <a:t> </a:t>
            </a:r>
            <a:r>
              <a:rPr lang="en-US" dirty="0" err="1"/>
              <a:t>như</a:t>
            </a:r>
            <a:r>
              <a:rPr lang="en-US" dirty="0"/>
              <a:t> </a:t>
            </a:r>
            <a:r>
              <a:rPr lang="en-US" dirty="0" err="1"/>
              <a:t>là</a:t>
            </a:r>
            <a:r>
              <a:rPr lang="en-US" dirty="0"/>
              <a:t> file </a:t>
            </a:r>
            <a:r>
              <a:rPr lang="en-US" dirty="0" err="1"/>
              <a:t>cấu</a:t>
            </a:r>
            <a:r>
              <a:rPr lang="en-US" dirty="0"/>
              <a:t> </a:t>
            </a:r>
            <a:r>
              <a:rPr lang="en-US" dirty="0" err="1"/>
              <a:t>hình</a:t>
            </a:r>
            <a:r>
              <a:rPr lang="en-US" dirty="0"/>
              <a:t> Spring </a:t>
            </a:r>
            <a:r>
              <a:rPr lang="en-US" dirty="0" err="1"/>
              <a:t>và</a:t>
            </a:r>
            <a:r>
              <a:rPr lang="en-US" dirty="0"/>
              <a:t> </a:t>
            </a:r>
            <a:r>
              <a:rPr lang="en-US" dirty="0" err="1"/>
              <a:t>được</a:t>
            </a:r>
            <a:r>
              <a:rPr lang="en-US" dirty="0"/>
              <a:t> </a:t>
            </a:r>
            <a:r>
              <a:rPr lang="en-US" dirty="0" err="1"/>
              <a:t>nạp</a:t>
            </a:r>
            <a:r>
              <a:rPr lang="en-US" dirty="0"/>
              <a:t> </a:t>
            </a:r>
            <a:r>
              <a:rPr lang="en-US" dirty="0" err="1"/>
              <a:t>vào</a:t>
            </a:r>
            <a:r>
              <a:rPr lang="en-US" dirty="0"/>
              <a:t> </a:t>
            </a:r>
            <a:r>
              <a:rPr lang="en-US" dirty="0" err="1"/>
              <a:t>ứng</a:t>
            </a:r>
            <a:r>
              <a:rPr lang="en-US" dirty="0"/>
              <a:t> </a:t>
            </a:r>
            <a:r>
              <a:rPr lang="en-US" dirty="0" err="1"/>
              <a:t>dụng</a:t>
            </a:r>
            <a:endParaRPr lang="en-US" dirty="0"/>
          </a:p>
        </p:txBody>
      </p:sp>
      <p:sp>
        <p:nvSpPr>
          <p:cNvPr id="8" name="Rounded Rectangular Callout 7"/>
          <p:cNvSpPr/>
          <p:nvPr/>
        </p:nvSpPr>
        <p:spPr>
          <a:xfrm>
            <a:off x="4953000" y="5181601"/>
            <a:ext cx="4495800" cy="985437"/>
          </a:xfrm>
          <a:prstGeom prst="wedgeRoundRectCallout">
            <a:avLst>
              <a:gd name="adj1" fmla="val -69213"/>
              <a:gd name="adj2" fmla="val -63053"/>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Tất</a:t>
            </a:r>
            <a:r>
              <a:rPr lang="en-US" dirty="0"/>
              <a:t> </a:t>
            </a:r>
            <a:r>
              <a:rPr lang="en-US" dirty="0" err="1"/>
              <a:t>cả</a:t>
            </a:r>
            <a:r>
              <a:rPr lang="en-US" dirty="0"/>
              <a:t> </a:t>
            </a:r>
            <a:r>
              <a:rPr lang="en-US" dirty="0" err="1"/>
              <a:t>các</a:t>
            </a:r>
            <a:r>
              <a:rPr lang="en-US" dirty="0"/>
              <a:t> URL </a:t>
            </a:r>
            <a:r>
              <a:rPr lang="en-US" dirty="0" err="1"/>
              <a:t>kết</a:t>
            </a:r>
            <a:r>
              <a:rPr lang="en-US" dirty="0"/>
              <a:t> </a:t>
            </a:r>
            <a:r>
              <a:rPr lang="en-US" dirty="0" err="1"/>
              <a:t>thúc</a:t>
            </a:r>
            <a:r>
              <a:rPr lang="en-US" dirty="0"/>
              <a:t> </a:t>
            </a:r>
            <a:r>
              <a:rPr lang="en-US" dirty="0" err="1"/>
              <a:t>bởi</a:t>
            </a:r>
            <a:r>
              <a:rPr lang="en-US" dirty="0"/>
              <a:t> .</a:t>
            </a:r>
            <a:r>
              <a:rPr lang="en-US" b="1" dirty="0" err="1"/>
              <a:t>htm</a:t>
            </a:r>
            <a:r>
              <a:rPr lang="en-US" dirty="0"/>
              <a:t> </a:t>
            </a:r>
            <a:r>
              <a:rPr lang="en-US" dirty="0" err="1"/>
              <a:t>đều</a:t>
            </a:r>
            <a:r>
              <a:rPr lang="en-US" dirty="0"/>
              <a:t> </a:t>
            </a:r>
            <a:r>
              <a:rPr lang="en-US" dirty="0" err="1"/>
              <a:t>được</a:t>
            </a:r>
            <a:r>
              <a:rPr lang="en-US" dirty="0"/>
              <a:t> </a:t>
            </a:r>
            <a:r>
              <a:rPr lang="en-US" dirty="0" err="1"/>
              <a:t>DispatcherServlet</a:t>
            </a:r>
            <a:r>
              <a:rPr lang="en-US" dirty="0"/>
              <a:t> </a:t>
            </a:r>
            <a:r>
              <a:rPr lang="en-US" dirty="0" err="1"/>
              <a:t>tiếp</a:t>
            </a:r>
            <a:r>
              <a:rPr lang="en-US" dirty="0"/>
              <a:t> </a:t>
            </a:r>
            <a:r>
              <a:rPr lang="en-US" dirty="0" err="1"/>
              <a:t>nhận</a:t>
            </a:r>
            <a:r>
              <a:rPr lang="en-US" dirty="0"/>
              <a:t> </a:t>
            </a:r>
            <a:r>
              <a:rPr lang="en-US" dirty="0" err="1"/>
              <a:t>và</a:t>
            </a:r>
            <a:r>
              <a:rPr lang="en-US" dirty="0"/>
              <a:t> </a:t>
            </a:r>
            <a:r>
              <a:rPr lang="en-US" dirty="0" err="1"/>
              <a:t>xử</a:t>
            </a:r>
            <a:r>
              <a:rPr lang="en-US" dirty="0"/>
              <a:t> </a:t>
            </a:r>
            <a:r>
              <a:rPr lang="en-US" dirty="0" err="1"/>
              <a:t>lý</a:t>
            </a:r>
            <a:endParaRPr lang="en-US" dirty="0"/>
          </a:p>
        </p:txBody>
      </p:sp>
    </p:spTree>
    <p:extLst>
      <p:ext uri="{BB962C8B-B14F-4D97-AF65-F5344CB8AC3E}">
        <p14:creationId xmlns:p14="http://schemas.microsoft.com/office/powerpoint/2010/main" val="1024599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Khai báo CharacterEncodingFilter</a:t>
            </a:r>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990601"/>
            <a:ext cx="8305800" cy="4827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ular Callout 6"/>
          <p:cNvSpPr/>
          <p:nvPr/>
        </p:nvSpPr>
        <p:spPr>
          <a:xfrm>
            <a:off x="4495800" y="5562601"/>
            <a:ext cx="4495800" cy="985437"/>
          </a:xfrm>
          <a:prstGeom prst="wedgeRoundRectCallout">
            <a:avLst>
              <a:gd name="adj1" fmla="val -69213"/>
              <a:gd name="adj2" fmla="val -63053"/>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err="1"/>
              <a:t>CharacterEncodingFilter</a:t>
            </a:r>
            <a:r>
              <a:rPr lang="en-US" dirty="0"/>
              <a:t> </a:t>
            </a:r>
            <a:r>
              <a:rPr lang="en-US" dirty="0" err="1"/>
              <a:t>cho</a:t>
            </a:r>
            <a:r>
              <a:rPr lang="en-US" dirty="0"/>
              <a:t> </a:t>
            </a:r>
            <a:r>
              <a:rPr lang="en-US" dirty="0" err="1"/>
              <a:t>phép</a:t>
            </a:r>
            <a:r>
              <a:rPr lang="en-US" dirty="0"/>
              <a:t> </a:t>
            </a:r>
            <a:r>
              <a:rPr lang="en-US" dirty="0" err="1"/>
              <a:t>ứng</a:t>
            </a:r>
            <a:r>
              <a:rPr lang="en-US" dirty="0"/>
              <a:t> </a:t>
            </a:r>
            <a:r>
              <a:rPr lang="en-US" dirty="0" err="1"/>
              <a:t>dụng</a:t>
            </a:r>
            <a:r>
              <a:rPr lang="en-US" dirty="0"/>
              <a:t> web </a:t>
            </a:r>
            <a:r>
              <a:rPr lang="en-US" dirty="0" err="1"/>
              <a:t>làm</a:t>
            </a:r>
            <a:r>
              <a:rPr lang="en-US" dirty="0"/>
              <a:t> </a:t>
            </a:r>
            <a:r>
              <a:rPr lang="en-US" dirty="0" err="1"/>
              <a:t>việc</a:t>
            </a:r>
            <a:r>
              <a:rPr lang="en-US" dirty="0"/>
              <a:t> </a:t>
            </a:r>
            <a:r>
              <a:rPr lang="en-US" dirty="0" err="1"/>
              <a:t>với</a:t>
            </a:r>
            <a:r>
              <a:rPr lang="en-US" dirty="0"/>
              <a:t> utf-8 (</a:t>
            </a:r>
            <a:r>
              <a:rPr lang="en-US" dirty="0" err="1"/>
              <a:t>tiếng</a:t>
            </a:r>
            <a:r>
              <a:rPr lang="en-US" dirty="0"/>
              <a:t> </a:t>
            </a:r>
            <a:r>
              <a:rPr lang="en-US" dirty="0" err="1"/>
              <a:t>Việt</a:t>
            </a:r>
            <a:r>
              <a:rPr lang="en-US" dirty="0"/>
              <a:t>)</a:t>
            </a:r>
          </a:p>
        </p:txBody>
      </p:sp>
    </p:spTree>
    <p:extLst>
      <p:ext uri="{BB962C8B-B14F-4D97-AF65-F5344CB8AC3E}">
        <p14:creationId xmlns:p14="http://schemas.microsoft.com/office/powerpoint/2010/main" val="924887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Cấu trúc file cấu hình Spring</a:t>
            </a:r>
            <a:endParaRPr 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3016" y="914400"/>
            <a:ext cx="8153400" cy="5729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514600" y="1484376"/>
            <a:ext cx="7671816" cy="4038600"/>
          </a:xfrm>
          <a:prstGeom prst="rect">
            <a:avLst/>
          </a:prstGeom>
          <a:noFill/>
          <a:ln w="31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ular Callout 4"/>
          <p:cNvSpPr/>
          <p:nvPr/>
        </p:nvSpPr>
        <p:spPr>
          <a:xfrm>
            <a:off x="7543800" y="5715000"/>
            <a:ext cx="2642616" cy="990600"/>
          </a:xfrm>
          <a:prstGeom prst="wedgeRoundRectCallout">
            <a:avLst>
              <a:gd name="adj1" fmla="val -46863"/>
              <a:gd name="adj2" fmla="val -6927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Các</a:t>
            </a:r>
            <a:r>
              <a:rPr lang="en-US" dirty="0"/>
              <a:t> namespace </a:t>
            </a:r>
            <a:r>
              <a:rPr lang="en-US" dirty="0" err="1"/>
              <a:t>và</a:t>
            </a:r>
            <a:r>
              <a:rPr lang="en-US" dirty="0"/>
              <a:t> schema qui </a:t>
            </a:r>
            <a:r>
              <a:rPr lang="en-US" dirty="0" err="1"/>
              <a:t>định</a:t>
            </a:r>
            <a:r>
              <a:rPr lang="en-US" dirty="0"/>
              <a:t> </a:t>
            </a:r>
            <a:r>
              <a:rPr lang="en-US" dirty="0" err="1"/>
              <a:t>cú</a:t>
            </a:r>
            <a:r>
              <a:rPr lang="en-US" dirty="0"/>
              <a:t> </a:t>
            </a:r>
            <a:r>
              <a:rPr lang="en-US" dirty="0" err="1"/>
              <a:t>pháp</a:t>
            </a:r>
            <a:r>
              <a:rPr lang="en-US" dirty="0"/>
              <a:t> </a:t>
            </a:r>
            <a:r>
              <a:rPr lang="en-US" dirty="0" err="1"/>
              <a:t>thẻ</a:t>
            </a:r>
            <a:r>
              <a:rPr lang="en-US" dirty="0"/>
              <a:t> </a:t>
            </a:r>
            <a:r>
              <a:rPr lang="en-US" dirty="0" err="1"/>
              <a:t>trong</a:t>
            </a:r>
            <a:r>
              <a:rPr lang="en-US" dirty="0"/>
              <a:t> file </a:t>
            </a:r>
            <a:r>
              <a:rPr lang="en-US" dirty="0" err="1"/>
              <a:t>cấu</a:t>
            </a:r>
            <a:r>
              <a:rPr lang="en-US" dirty="0"/>
              <a:t> </a:t>
            </a:r>
            <a:r>
              <a:rPr lang="en-US" dirty="0" err="1"/>
              <a:t>hình</a:t>
            </a:r>
            <a:endParaRPr lang="en-US" dirty="0"/>
          </a:p>
        </p:txBody>
      </p:sp>
    </p:spTree>
    <p:extLst>
      <p:ext uri="{BB962C8B-B14F-4D97-AF65-F5344CB8AC3E}">
        <p14:creationId xmlns:p14="http://schemas.microsoft.com/office/powerpoint/2010/main" val="2299324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323234-675B-45D1-8932-80C6D9B93A3B}"/>
              </a:ext>
            </a:extLst>
          </p:cNvPr>
          <p:cNvSpPr>
            <a:spLocks noGrp="1"/>
          </p:cNvSpPr>
          <p:nvPr>
            <p:ph type="title"/>
          </p:nvPr>
        </p:nvSpPr>
        <p:spPr/>
        <p:txBody>
          <a:bodyPr/>
          <a:lstStyle/>
          <a:p>
            <a:r>
              <a:rPr lang="en-US" dirty="0" smtClean="0"/>
              <a:t>Spring</a:t>
            </a:r>
            <a:r>
              <a:rPr lang="en-US" dirty="0"/>
              <a:t>?</a:t>
            </a:r>
          </a:p>
        </p:txBody>
      </p:sp>
      <p:sp>
        <p:nvSpPr>
          <p:cNvPr id="3" name="Content Placeholder 2">
            <a:extLst>
              <a:ext uri="{FF2B5EF4-FFF2-40B4-BE49-F238E27FC236}">
                <a16:creationId xmlns:a16="http://schemas.microsoft.com/office/drawing/2014/main" xmlns="" id="{6916C56E-A08D-4129-A7A2-489E514C6EAC}"/>
              </a:ext>
            </a:extLst>
          </p:cNvPr>
          <p:cNvSpPr>
            <a:spLocks noGrp="1"/>
          </p:cNvSpPr>
          <p:nvPr>
            <p:ph idx="1"/>
          </p:nvPr>
        </p:nvSpPr>
        <p:spPr/>
        <p:txBody>
          <a:bodyPr>
            <a:normAutofit fontScale="92500"/>
          </a:bodyPr>
          <a:lstStyle/>
          <a:p>
            <a:r>
              <a:rPr lang="vi-VN" dirty="0"/>
              <a:t>Spring là một Framework phát triển các ứng dụng Java được sử dụng bởi hàng triệu lập trình viên. Nó giúp tạo các ứng dụng có hiệu năng cao, dễ kiểm thử, sử dụng lại code…</a:t>
            </a:r>
          </a:p>
          <a:p>
            <a:r>
              <a:rPr lang="vi-VN" dirty="0"/>
              <a:t>Spring nhẹ và trong suốt (nhẹ: kích thước nhỏ, version cơ bản chỉ khoảng 2MB; trong suốt: hoạt động một cách trong suốt với lập trình viên)</a:t>
            </a:r>
          </a:p>
          <a:p>
            <a:r>
              <a:rPr lang="vi-VN" dirty="0"/>
              <a:t>Spring là một mã nguồn mở, được phát triển, chia sẻ và có cộng đồng người dùng rất lơn.</a:t>
            </a:r>
          </a:p>
          <a:p>
            <a:r>
              <a:rPr lang="vi-VN" dirty="0"/>
              <a:t>Spring Framework được xây dựng dựa trên 2 nguyên tắc design chính là: Dependency Injection và Aspect Oriented Programming.</a:t>
            </a:r>
          </a:p>
          <a:p>
            <a:r>
              <a:rPr lang="vi-VN" dirty="0"/>
              <a:t>Những tính năng core (cốt lõi) của Spring có thể được sử dụng để phát triển Java Desktop, ứng dụng mobile, Java Web. Mục tiêu chính của Spring là giúp phát triển các ứng dụng J2EE một cách dễ dàng hơn dựa trên mô hình sử dụng POJO (Plain Old Java Object)</a:t>
            </a:r>
          </a:p>
          <a:p>
            <a:endParaRPr lang="en-US" dirty="0"/>
          </a:p>
        </p:txBody>
      </p:sp>
    </p:spTree>
    <p:extLst>
      <p:ext uri="{BB962C8B-B14F-4D97-AF65-F5344CB8AC3E}">
        <p14:creationId xmlns:p14="http://schemas.microsoft.com/office/powerpoint/2010/main" val="24459353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Spring-config-mvc.xml</a:t>
            </a:r>
            <a:endParaRPr 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7389" y="990600"/>
            <a:ext cx="8277225"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6858000" y="1295400"/>
            <a:ext cx="3376613" cy="914400"/>
          </a:xfrm>
          <a:prstGeom prst="wedgeRoundRectCallout">
            <a:avLst>
              <a:gd name="adj1" fmla="val -76323"/>
              <a:gd name="adj2" fmla="val 57167"/>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Cho </a:t>
            </a:r>
            <a:r>
              <a:rPr lang="en-US" dirty="0" err="1"/>
              <a:t>phép</a:t>
            </a:r>
            <a:r>
              <a:rPr lang="en-US" dirty="0"/>
              <a:t> </a:t>
            </a:r>
            <a:r>
              <a:rPr lang="en-US" dirty="0" err="1"/>
              <a:t>sử</a:t>
            </a:r>
            <a:r>
              <a:rPr lang="en-US" dirty="0"/>
              <a:t> </a:t>
            </a:r>
            <a:r>
              <a:rPr lang="en-US" dirty="0" err="1"/>
              <a:t>dụng</a:t>
            </a:r>
            <a:r>
              <a:rPr lang="en-US" dirty="0"/>
              <a:t> Annotation </a:t>
            </a:r>
            <a:r>
              <a:rPr lang="en-US" dirty="0" err="1"/>
              <a:t>trong</a:t>
            </a:r>
            <a:r>
              <a:rPr lang="en-US" dirty="0"/>
              <a:t> </a:t>
            </a:r>
            <a:r>
              <a:rPr lang="en-US" dirty="0" err="1"/>
              <a:t>ứng</a:t>
            </a:r>
            <a:r>
              <a:rPr lang="en-US" dirty="0"/>
              <a:t> </a:t>
            </a:r>
            <a:r>
              <a:rPr lang="en-US" dirty="0" err="1"/>
              <a:t>dụng</a:t>
            </a:r>
            <a:r>
              <a:rPr lang="en-US" dirty="0"/>
              <a:t> Spring</a:t>
            </a:r>
          </a:p>
        </p:txBody>
      </p:sp>
      <p:sp>
        <p:nvSpPr>
          <p:cNvPr id="5" name="Rectangle 4"/>
          <p:cNvSpPr/>
          <p:nvPr/>
        </p:nvSpPr>
        <p:spPr>
          <a:xfrm>
            <a:off x="2514600" y="2057400"/>
            <a:ext cx="3429000" cy="685800"/>
          </a:xfrm>
          <a:prstGeom prst="rect">
            <a:avLst/>
          </a:prstGeom>
          <a:noFill/>
          <a:ln w="31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502408" y="3390900"/>
            <a:ext cx="7732205" cy="1104900"/>
          </a:xfrm>
          <a:prstGeom prst="rect">
            <a:avLst/>
          </a:prstGeom>
          <a:noFill/>
          <a:ln w="31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ular Callout 7"/>
          <p:cNvSpPr/>
          <p:nvPr/>
        </p:nvSpPr>
        <p:spPr>
          <a:xfrm>
            <a:off x="6858001" y="2400300"/>
            <a:ext cx="3376613" cy="914400"/>
          </a:xfrm>
          <a:prstGeom prst="wedgeRoundRectCallout">
            <a:avLst>
              <a:gd name="adj1" fmla="val -76323"/>
              <a:gd name="adj2" fmla="val 57167"/>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View = prefix + </a:t>
            </a:r>
            <a:r>
              <a:rPr lang="en-US" dirty="0" err="1"/>
              <a:t>viewname</a:t>
            </a:r>
            <a:r>
              <a:rPr lang="en-US" dirty="0"/>
              <a:t> + suffix</a:t>
            </a:r>
          </a:p>
        </p:txBody>
      </p:sp>
      <p:sp>
        <p:nvSpPr>
          <p:cNvPr id="9" name="Rounded Rectangular Callout 8"/>
          <p:cNvSpPr/>
          <p:nvPr/>
        </p:nvSpPr>
        <p:spPr>
          <a:xfrm>
            <a:off x="7110414" y="5638800"/>
            <a:ext cx="2871786" cy="1066800"/>
          </a:xfrm>
          <a:prstGeom prst="wedgeRoundRectCallout">
            <a:avLst>
              <a:gd name="adj1" fmla="val -75581"/>
              <a:gd name="adj2" fmla="val -6569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Chỉ</a:t>
            </a:r>
            <a:r>
              <a:rPr lang="en-US" dirty="0"/>
              <a:t> </a:t>
            </a:r>
            <a:r>
              <a:rPr lang="en-US" dirty="0" err="1"/>
              <a:t>rõ</a:t>
            </a:r>
            <a:r>
              <a:rPr lang="en-US" dirty="0"/>
              <a:t> </a:t>
            </a:r>
            <a:r>
              <a:rPr lang="en-US" dirty="0" err="1"/>
              <a:t>gói</a:t>
            </a:r>
            <a:r>
              <a:rPr lang="en-US" dirty="0"/>
              <a:t> </a:t>
            </a:r>
            <a:r>
              <a:rPr lang="en-US" dirty="0" err="1"/>
              <a:t>chứa</a:t>
            </a:r>
            <a:r>
              <a:rPr lang="en-US" dirty="0"/>
              <a:t> </a:t>
            </a:r>
            <a:r>
              <a:rPr lang="en-US" dirty="0" err="1"/>
              <a:t>các</a:t>
            </a:r>
            <a:r>
              <a:rPr lang="en-US" dirty="0"/>
              <a:t> Controller. </a:t>
            </a:r>
            <a:r>
              <a:rPr lang="en-US" dirty="0" err="1"/>
              <a:t>Sử</a:t>
            </a:r>
            <a:r>
              <a:rPr lang="en-US" dirty="0"/>
              <a:t> </a:t>
            </a:r>
            <a:r>
              <a:rPr lang="en-US" dirty="0" err="1"/>
              <a:t>dụng</a:t>
            </a:r>
            <a:r>
              <a:rPr lang="en-US" dirty="0"/>
              <a:t> </a:t>
            </a:r>
            <a:r>
              <a:rPr lang="en-US" dirty="0" err="1"/>
              <a:t>dấu</a:t>
            </a:r>
            <a:r>
              <a:rPr lang="en-US" dirty="0"/>
              <a:t> </a:t>
            </a:r>
            <a:r>
              <a:rPr lang="en-US" dirty="0" err="1"/>
              <a:t>phẩy</a:t>
            </a:r>
            <a:r>
              <a:rPr lang="en-US" dirty="0"/>
              <a:t> </a:t>
            </a:r>
            <a:r>
              <a:rPr lang="en-US" dirty="0" err="1"/>
              <a:t>để</a:t>
            </a:r>
            <a:r>
              <a:rPr lang="en-US" dirty="0"/>
              <a:t> </a:t>
            </a:r>
            <a:r>
              <a:rPr lang="en-US" dirty="0" err="1"/>
              <a:t>phân</a:t>
            </a:r>
            <a:r>
              <a:rPr lang="en-US" dirty="0"/>
              <a:t> </a:t>
            </a:r>
            <a:r>
              <a:rPr lang="en-US" dirty="0" err="1"/>
              <a:t>cách</a:t>
            </a:r>
            <a:r>
              <a:rPr lang="en-US" dirty="0"/>
              <a:t> </a:t>
            </a:r>
            <a:r>
              <a:rPr lang="en-US" dirty="0" err="1"/>
              <a:t>các</a:t>
            </a:r>
            <a:r>
              <a:rPr lang="en-US" dirty="0"/>
              <a:t> </a:t>
            </a:r>
            <a:r>
              <a:rPr lang="en-US" dirty="0" err="1"/>
              <a:t>gói</a:t>
            </a:r>
            <a:endParaRPr lang="en-US" dirty="0"/>
          </a:p>
        </p:txBody>
      </p:sp>
      <p:sp>
        <p:nvSpPr>
          <p:cNvPr id="10" name="Rectangle 9"/>
          <p:cNvSpPr/>
          <p:nvPr/>
        </p:nvSpPr>
        <p:spPr>
          <a:xfrm>
            <a:off x="2502408" y="5086350"/>
            <a:ext cx="5803393" cy="400050"/>
          </a:xfrm>
          <a:prstGeom prst="rect">
            <a:avLst/>
          </a:prstGeom>
          <a:noFill/>
          <a:ln w="31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5115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lowchart: Document 10"/>
          <p:cNvSpPr/>
          <p:nvPr/>
        </p:nvSpPr>
        <p:spPr>
          <a:xfrm>
            <a:off x="2514600" y="1143000"/>
            <a:ext cx="7696200" cy="5334000"/>
          </a:xfrm>
          <a:prstGeom prst="flowChartDocumen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1" y="1406828"/>
            <a:ext cx="5972175"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smtClean="0"/>
              <a:t>HelloController</a:t>
            </a:r>
            <a:endParaRPr lang="en-US" dirty="0"/>
          </a:p>
        </p:txBody>
      </p:sp>
      <p:sp>
        <p:nvSpPr>
          <p:cNvPr id="5" name="Rectangular Callout 4"/>
          <p:cNvSpPr/>
          <p:nvPr/>
        </p:nvSpPr>
        <p:spPr>
          <a:xfrm>
            <a:off x="7620000" y="2567482"/>
            <a:ext cx="2438400" cy="612648"/>
          </a:xfrm>
          <a:prstGeom prst="wedgeRectCallout">
            <a:avLst>
              <a:gd name="adj1" fmla="val -67662"/>
              <a:gd name="adj2" fmla="val 60271"/>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err="1"/>
              <a:t>Tên</a:t>
            </a:r>
            <a:r>
              <a:rPr lang="en-US" dirty="0"/>
              <a:t> </a:t>
            </a:r>
            <a:r>
              <a:rPr lang="en-US" dirty="0" err="1"/>
              <a:t>giao</a:t>
            </a:r>
            <a:r>
              <a:rPr lang="en-US" dirty="0"/>
              <a:t> </a:t>
            </a:r>
            <a:r>
              <a:rPr lang="en-US" dirty="0" err="1"/>
              <a:t>dịch</a:t>
            </a:r>
            <a:endParaRPr lang="en-US" dirty="0"/>
          </a:p>
        </p:txBody>
      </p:sp>
      <p:sp>
        <p:nvSpPr>
          <p:cNvPr id="6" name="Rectangular Callout 5"/>
          <p:cNvSpPr/>
          <p:nvPr/>
        </p:nvSpPr>
        <p:spPr>
          <a:xfrm>
            <a:off x="6781800" y="4114800"/>
            <a:ext cx="2438400" cy="612648"/>
          </a:xfrm>
          <a:prstGeom prst="wedgeRectCallout">
            <a:avLst>
              <a:gd name="adj1" fmla="val -81654"/>
              <a:gd name="adj2" fmla="val -64478"/>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err="1"/>
              <a:t>Tên</a:t>
            </a:r>
            <a:r>
              <a:rPr lang="en-US" dirty="0"/>
              <a:t> view</a:t>
            </a:r>
          </a:p>
        </p:txBody>
      </p:sp>
      <p:sp>
        <p:nvSpPr>
          <p:cNvPr id="10" name="Rectangular Callout 9"/>
          <p:cNvSpPr/>
          <p:nvPr/>
        </p:nvSpPr>
        <p:spPr>
          <a:xfrm>
            <a:off x="1981200" y="1600200"/>
            <a:ext cx="1676400" cy="841248"/>
          </a:xfrm>
          <a:prstGeom prst="wedgeRectCallout">
            <a:avLst>
              <a:gd name="adj1" fmla="val 63801"/>
              <a:gd name="adj2" fmla="val 84018"/>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err="1"/>
              <a:t>Chú</a:t>
            </a:r>
            <a:r>
              <a:rPr lang="en-US" dirty="0"/>
              <a:t> </a:t>
            </a:r>
            <a:r>
              <a:rPr lang="en-US" dirty="0" err="1"/>
              <a:t>thích</a:t>
            </a:r>
            <a:r>
              <a:rPr lang="en-US" dirty="0"/>
              <a:t> </a:t>
            </a:r>
            <a:r>
              <a:rPr lang="en-US" dirty="0" err="1"/>
              <a:t>lớp</a:t>
            </a:r>
            <a:r>
              <a:rPr lang="en-US" dirty="0"/>
              <a:t> Controller</a:t>
            </a:r>
          </a:p>
        </p:txBody>
      </p:sp>
    </p:spTree>
    <p:extLst>
      <p:ext uri="{BB962C8B-B14F-4D97-AF65-F5344CB8AC3E}">
        <p14:creationId xmlns:p14="http://schemas.microsoft.com/office/powerpoint/2010/main" val="4128213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Document 4"/>
          <p:cNvSpPr/>
          <p:nvPr/>
        </p:nvSpPr>
        <p:spPr>
          <a:xfrm>
            <a:off x="2286000" y="1295400"/>
            <a:ext cx="7696200" cy="5334000"/>
          </a:xfrm>
          <a:prstGeom prst="flowChartDocumen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hello.jsp</a:t>
            </a:r>
            <a:endParaRPr lang="en-US"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1505331"/>
            <a:ext cx="5029200" cy="384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0299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Chạy</a:t>
            </a:r>
            <a:endParaRPr lang="en-US" dirty="0"/>
          </a:p>
        </p:txBody>
      </p:sp>
      <p:sp>
        <p:nvSpPr>
          <p:cNvPr id="3" name="Content Placeholder 2"/>
          <p:cNvSpPr>
            <a:spLocks noGrp="1"/>
          </p:cNvSpPr>
          <p:nvPr>
            <p:ph idx="1"/>
          </p:nvPr>
        </p:nvSpPr>
        <p:spPr>
          <a:xfrm>
            <a:off x="1981200" y="1066800"/>
            <a:ext cx="8229600" cy="1752600"/>
          </a:xfrm>
        </p:spPr>
        <p:txBody>
          <a:bodyPr>
            <a:normAutofit/>
          </a:bodyPr>
          <a:lstStyle/>
          <a:p>
            <a:r>
              <a:rPr lang="en-US" smtClean="0"/>
              <a:t>Chạy index.jsp sau đó nhập lại url như sau</a:t>
            </a:r>
          </a:p>
          <a:p>
            <a:pPr lvl="1"/>
            <a:r>
              <a:rPr lang="en-US" smtClean="0"/>
              <a:t>http://localhost:9999/Java5/</a:t>
            </a:r>
            <a:r>
              <a:rPr lang="en-US" b="1" smtClean="0">
                <a:solidFill>
                  <a:srgbClr val="FF0000"/>
                </a:solidFill>
              </a:rPr>
              <a:t>say-hello</a:t>
            </a:r>
            <a:r>
              <a:rPr lang="en-US" b="1" smtClean="0">
                <a:solidFill>
                  <a:srgbClr val="0000FF"/>
                </a:solidFill>
              </a:rPr>
              <a:t>.htm</a:t>
            </a:r>
          </a:p>
          <a:p>
            <a:r>
              <a:rPr lang="en-US" smtClean="0"/>
              <a:t>Sau đây là kết quả phản hồi</a:t>
            </a:r>
            <a:endParaRPr lang="en-US"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670810"/>
            <a:ext cx="5486400" cy="3120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lowchart: Document 6"/>
          <p:cNvSpPr/>
          <p:nvPr/>
        </p:nvSpPr>
        <p:spPr>
          <a:xfrm>
            <a:off x="6324600" y="3846196"/>
            <a:ext cx="3886200" cy="2935604"/>
          </a:xfrm>
          <a:prstGeom prst="flowChart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9850" y="3962401"/>
            <a:ext cx="3562350"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Bent Arrow 7"/>
          <p:cNvSpPr/>
          <p:nvPr/>
        </p:nvSpPr>
        <p:spPr>
          <a:xfrm flipV="1">
            <a:off x="5481828" y="5072062"/>
            <a:ext cx="813816" cy="868680"/>
          </a:xfrm>
          <a:prstGeom prst="ben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9" name="Rounded Rectangular Callout 8"/>
          <p:cNvSpPr/>
          <p:nvPr/>
        </p:nvSpPr>
        <p:spPr>
          <a:xfrm>
            <a:off x="4386072" y="6096000"/>
            <a:ext cx="1524000" cy="612648"/>
          </a:xfrm>
          <a:prstGeom prst="wedgeRoundRectCallout">
            <a:avLst>
              <a:gd name="adj1" fmla="val 47167"/>
              <a:gd name="adj2" fmla="val -8675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Xem</a:t>
            </a:r>
            <a:r>
              <a:rPr lang="en-US" dirty="0"/>
              <a:t> </a:t>
            </a:r>
            <a:r>
              <a:rPr lang="en-US" dirty="0" err="1"/>
              <a:t>mã</a:t>
            </a:r>
            <a:r>
              <a:rPr lang="en-US" dirty="0"/>
              <a:t> </a:t>
            </a:r>
            <a:r>
              <a:rPr lang="en-US" dirty="0" err="1"/>
              <a:t>nguồn</a:t>
            </a:r>
            <a:endParaRPr lang="en-US" dirty="0"/>
          </a:p>
        </p:txBody>
      </p:sp>
    </p:spTree>
    <p:extLst>
      <p:ext uri="{BB962C8B-B14F-4D97-AF65-F5344CB8AC3E}">
        <p14:creationId xmlns:p14="http://schemas.microsoft.com/office/powerpoint/2010/main" val="4246401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Qui trình xử lý say-hello.htm</a:t>
            </a:r>
            <a:endParaRPr lang="en-US" dirty="0"/>
          </a:p>
        </p:txBody>
      </p:sp>
      <p:pic>
        <p:nvPicPr>
          <p:cNvPr id="1026" name="Picture 2" descr="http://www.tutorialspoint.com/spring/images/spring_dispatcherservle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453471"/>
            <a:ext cx="8305799" cy="49834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5400000">
            <a:off x="3957890" y="1571330"/>
            <a:ext cx="1535998" cy="338554"/>
          </a:xfrm>
          <a:prstGeom prst="rect">
            <a:avLst/>
          </a:prstGeom>
          <a:noFill/>
        </p:spPr>
        <p:txBody>
          <a:bodyPr wrap="none" rtlCol="0">
            <a:spAutoFit/>
          </a:bodyPr>
          <a:lstStyle/>
          <a:p>
            <a:r>
              <a:rPr lang="en-US" sz="1600" b="1" dirty="0">
                <a:solidFill>
                  <a:srgbClr val="FF5A33"/>
                </a:solidFill>
              </a:rPr>
              <a:t>say-hello</a:t>
            </a:r>
            <a:r>
              <a:rPr lang="en-US" sz="1600" b="1" dirty="0">
                <a:solidFill>
                  <a:srgbClr val="0000FF"/>
                </a:solidFill>
              </a:rPr>
              <a:t>.htm</a:t>
            </a:r>
          </a:p>
        </p:txBody>
      </p:sp>
      <p:sp>
        <p:nvSpPr>
          <p:cNvPr id="6" name="TextBox 5"/>
          <p:cNvSpPr txBox="1"/>
          <p:nvPr/>
        </p:nvSpPr>
        <p:spPr>
          <a:xfrm rot="5400000">
            <a:off x="1460121" y="3797822"/>
            <a:ext cx="1502334" cy="338554"/>
          </a:xfrm>
          <a:prstGeom prst="rect">
            <a:avLst/>
          </a:prstGeom>
          <a:noFill/>
        </p:spPr>
        <p:txBody>
          <a:bodyPr wrap="none" rtlCol="0">
            <a:spAutoFit/>
          </a:bodyPr>
          <a:lstStyle/>
          <a:p>
            <a:r>
              <a:rPr lang="en-US" sz="1600" dirty="0"/>
              <a:t>say-hello.htm</a:t>
            </a:r>
          </a:p>
        </p:txBody>
      </p:sp>
      <p:sp>
        <p:nvSpPr>
          <p:cNvPr id="7" name="TextBox 6"/>
          <p:cNvSpPr txBox="1"/>
          <p:nvPr/>
        </p:nvSpPr>
        <p:spPr>
          <a:xfrm rot="5400000">
            <a:off x="2302387" y="3735049"/>
            <a:ext cx="1646605" cy="584775"/>
          </a:xfrm>
          <a:prstGeom prst="rect">
            <a:avLst/>
          </a:prstGeom>
          <a:noFill/>
        </p:spPr>
        <p:txBody>
          <a:bodyPr wrap="none" rtlCol="0">
            <a:spAutoFit/>
          </a:bodyPr>
          <a:lstStyle/>
          <a:p>
            <a:r>
              <a:rPr lang="en-US" sz="1600" dirty="0" err="1"/>
              <a:t>HelloController</a:t>
            </a:r>
            <a:r>
              <a:rPr lang="en-US" sz="1600" dirty="0"/>
              <a:t/>
            </a:r>
            <a:br>
              <a:rPr lang="en-US" sz="1600" dirty="0"/>
            </a:br>
            <a:r>
              <a:rPr lang="en-US" sz="1600" dirty="0" err="1"/>
              <a:t>sayHello</a:t>
            </a:r>
            <a:r>
              <a:rPr lang="en-US" sz="1600" dirty="0"/>
              <a:t>()</a:t>
            </a:r>
          </a:p>
        </p:txBody>
      </p:sp>
      <p:sp>
        <p:nvSpPr>
          <p:cNvPr id="8" name="TextBox 7"/>
          <p:cNvSpPr txBox="1"/>
          <p:nvPr/>
        </p:nvSpPr>
        <p:spPr>
          <a:xfrm rot="5400000">
            <a:off x="3487088" y="3735050"/>
            <a:ext cx="1646605" cy="584775"/>
          </a:xfrm>
          <a:prstGeom prst="rect">
            <a:avLst/>
          </a:prstGeom>
          <a:noFill/>
        </p:spPr>
        <p:txBody>
          <a:bodyPr wrap="none" rtlCol="0">
            <a:spAutoFit/>
          </a:bodyPr>
          <a:lstStyle/>
          <a:p>
            <a:r>
              <a:rPr lang="en-US" sz="1600" dirty="0" err="1"/>
              <a:t>HelloController</a:t>
            </a:r>
            <a:r>
              <a:rPr lang="en-US" sz="1600" dirty="0"/>
              <a:t/>
            </a:r>
            <a:br>
              <a:rPr lang="en-US" sz="1600" dirty="0"/>
            </a:br>
            <a:r>
              <a:rPr lang="en-US" sz="1600" dirty="0" err="1"/>
              <a:t>sayHello</a:t>
            </a:r>
            <a:r>
              <a:rPr lang="en-US" sz="1600" dirty="0"/>
              <a:t>()</a:t>
            </a:r>
          </a:p>
        </p:txBody>
      </p:sp>
      <p:sp>
        <p:nvSpPr>
          <p:cNvPr id="9" name="TextBox 8"/>
          <p:cNvSpPr txBox="1"/>
          <p:nvPr/>
        </p:nvSpPr>
        <p:spPr>
          <a:xfrm rot="5400000">
            <a:off x="4909421" y="3482127"/>
            <a:ext cx="670376" cy="338554"/>
          </a:xfrm>
          <a:prstGeom prst="rect">
            <a:avLst/>
          </a:prstGeom>
          <a:noFill/>
        </p:spPr>
        <p:txBody>
          <a:bodyPr wrap="none" rtlCol="0">
            <a:spAutoFit/>
          </a:bodyPr>
          <a:lstStyle/>
          <a:p>
            <a:r>
              <a:rPr lang="en-US" sz="1600" b="1" dirty="0">
                <a:solidFill>
                  <a:srgbClr val="0000FF"/>
                </a:solidFill>
              </a:rPr>
              <a:t>hello</a:t>
            </a:r>
          </a:p>
        </p:txBody>
      </p:sp>
      <p:sp>
        <p:nvSpPr>
          <p:cNvPr id="10" name="TextBox 9"/>
          <p:cNvSpPr txBox="1"/>
          <p:nvPr/>
        </p:nvSpPr>
        <p:spPr>
          <a:xfrm rot="5400000">
            <a:off x="6349675" y="3482126"/>
            <a:ext cx="670376" cy="338554"/>
          </a:xfrm>
          <a:prstGeom prst="rect">
            <a:avLst/>
          </a:prstGeom>
          <a:noFill/>
        </p:spPr>
        <p:txBody>
          <a:bodyPr wrap="none" rtlCol="0">
            <a:spAutoFit/>
          </a:bodyPr>
          <a:lstStyle/>
          <a:p>
            <a:r>
              <a:rPr lang="en-US" sz="1600" b="1" dirty="0">
                <a:solidFill>
                  <a:srgbClr val="0000FF"/>
                </a:solidFill>
              </a:rPr>
              <a:t>hello</a:t>
            </a:r>
          </a:p>
        </p:txBody>
      </p:sp>
      <p:sp>
        <p:nvSpPr>
          <p:cNvPr id="11" name="TextBox 10"/>
          <p:cNvSpPr txBox="1"/>
          <p:nvPr/>
        </p:nvSpPr>
        <p:spPr>
          <a:xfrm rot="5400000">
            <a:off x="6643917" y="3882428"/>
            <a:ext cx="1705916" cy="338554"/>
          </a:xfrm>
          <a:prstGeom prst="rect">
            <a:avLst/>
          </a:prstGeom>
          <a:noFill/>
        </p:spPr>
        <p:txBody>
          <a:bodyPr wrap="none" rtlCol="0">
            <a:spAutoFit/>
          </a:bodyPr>
          <a:lstStyle/>
          <a:p>
            <a:r>
              <a:rPr lang="en-US" sz="1600" dirty="0"/>
              <a:t>/views/</a:t>
            </a:r>
            <a:r>
              <a:rPr lang="en-US" sz="1600" b="1" dirty="0" err="1">
                <a:solidFill>
                  <a:srgbClr val="0000FF"/>
                </a:solidFill>
              </a:rPr>
              <a:t>hello</a:t>
            </a:r>
            <a:r>
              <a:rPr lang="en-US" sz="1600" dirty="0" err="1"/>
              <a:t>.jsp</a:t>
            </a:r>
            <a:endParaRPr lang="en-US" sz="1600" dirty="0"/>
          </a:p>
        </p:txBody>
      </p:sp>
      <p:sp>
        <p:nvSpPr>
          <p:cNvPr id="12" name="TextBox 11"/>
          <p:cNvSpPr txBox="1"/>
          <p:nvPr/>
        </p:nvSpPr>
        <p:spPr>
          <a:xfrm rot="5400000">
            <a:off x="8068740" y="3882428"/>
            <a:ext cx="1696298" cy="338554"/>
          </a:xfrm>
          <a:prstGeom prst="rect">
            <a:avLst/>
          </a:prstGeom>
          <a:noFill/>
        </p:spPr>
        <p:txBody>
          <a:bodyPr wrap="none" rtlCol="0">
            <a:spAutoFit/>
          </a:bodyPr>
          <a:lstStyle/>
          <a:p>
            <a:r>
              <a:rPr lang="en-US" sz="1600" dirty="0"/>
              <a:t>/views/</a:t>
            </a:r>
            <a:r>
              <a:rPr lang="en-US" sz="1600" dirty="0" err="1"/>
              <a:t>hello.jsp</a:t>
            </a:r>
            <a:endParaRPr lang="en-US" sz="1600" dirty="0"/>
          </a:p>
        </p:txBody>
      </p:sp>
      <p:sp>
        <p:nvSpPr>
          <p:cNvPr id="13" name="TextBox 12"/>
          <p:cNvSpPr txBox="1"/>
          <p:nvPr/>
        </p:nvSpPr>
        <p:spPr>
          <a:xfrm rot="5400000">
            <a:off x="9549763" y="3470071"/>
            <a:ext cx="612668" cy="338554"/>
          </a:xfrm>
          <a:prstGeom prst="rect">
            <a:avLst/>
          </a:prstGeom>
          <a:noFill/>
        </p:spPr>
        <p:txBody>
          <a:bodyPr wrap="none" rtlCol="0">
            <a:spAutoFit/>
          </a:bodyPr>
          <a:lstStyle/>
          <a:p>
            <a:r>
              <a:rPr lang="en-US" sz="1600" dirty="0"/>
              <a:t>html</a:t>
            </a:r>
          </a:p>
        </p:txBody>
      </p:sp>
      <p:sp>
        <p:nvSpPr>
          <p:cNvPr id="14" name="TextBox 13"/>
          <p:cNvSpPr txBox="1"/>
          <p:nvPr/>
        </p:nvSpPr>
        <p:spPr>
          <a:xfrm rot="5400000">
            <a:off x="6560273" y="1941129"/>
            <a:ext cx="612668" cy="338554"/>
          </a:xfrm>
          <a:prstGeom prst="rect">
            <a:avLst/>
          </a:prstGeom>
          <a:noFill/>
        </p:spPr>
        <p:txBody>
          <a:bodyPr wrap="none" rtlCol="0">
            <a:spAutoFit/>
          </a:bodyPr>
          <a:lstStyle/>
          <a:p>
            <a:r>
              <a:rPr lang="en-US" sz="1600" dirty="0"/>
              <a:t>html</a:t>
            </a:r>
          </a:p>
        </p:txBody>
      </p:sp>
    </p:spTree>
    <p:extLst>
      <p:ext uri="{BB962C8B-B14F-4D97-AF65-F5344CB8AC3E}">
        <p14:creationId xmlns:p14="http://schemas.microsoft.com/office/powerpoint/2010/main" val="8132419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Lưu ý ViewResolver</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4363" y="1066800"/>
            <a:ext cx="3343275" cy="18669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613" y="3581400"/>
            <a:ext cx="7724775" cy="1066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621879" y="5380983"/>
            <a:ext cx="2948243" cy="646331"/>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pPr algn="ctr"/>
            <a:r>
              <a:rPr lang="en-US" b="1" dirty="0">
                <a:solidFill>
                  <a:srgbClr val="FF0000"/>
                </a:solidFill>
              </a:rPr>
              <a:t>prefix</a:t>
            </a:r>
            <a:r>
              <a:rPr lang="en-US" dirty="0">
                <a:solidFill>
                  <a:srgbClr val="FF0000"/>
                </a:solidFill>
              </a:rPr>
              <a:t> </a:t>
            </a:r>
            <a:r>
              <a:rPr lang="en-US" dirty="0"/>
              <a:t>+ </a:t>
            </a:r>
            <a:r>
              <a:rPr lang="en-US" b="1" dirty="0">
                <a:solidFill>
                  <a:srgbClr val="0000FF"/>
                </a:solidFill>
              </a:rPr>
              <a:t>view</a:t>
            </a:r>
            <a:r>
              <a:rPr lang="en-US" dirty="0"/>
              <a:t> + </a:t>
            </a:r>
            <a:r>
              <a:rPr lang="en-US" b="1" dirty="0">
                <a:solidFill>
                  <a:srgbClr val="00B050"/>
                </a:solidFill>
              </a:rPr>
              <a:t>suffix</a:t>
            </a:r>
          </a:p>
          <a:p>
            <a:pPr algn="ctr"/>
            <a:r>
              <a:rPr lang="en-US" b="1" dirty="0">
                <a:solidFill>
                  <a:srgbClr val="FF0000"/>
                </a:solidFill>
              </a:rPr>
              <a:t>/WEB-INF/views/</a:t>
            </a:r>
            <a:r>
              <a:rPr lang="en-US" b="1" dirty="0" err="1">
                <a:solidFill>
                  <a:srgbClr val="0000FF"/>
                </a:solidFill>
              </a:rPr>
              <a:t>hello</a:t>
            </a:r>
            <a:r>
              <a:rPr lang="en-US" b="1" dirty="0" err="1">
                <a:solidFill>
                  <a:srgbClr val="00B050"/>
                </a:solidFill>
              </a:rPr>
              <a:t>.jsp</a:t>
            </a:r>
            <a:endParaRPr lang="en-US" b="1" dirty="0">
              <a:solidFill>
                <a:srgbClr val="00B050"/>
              </a:solidFill>
            </a:endParaRPr>
          </a:p>
        </p:txBody>
      </p:sp>
      <p:cxnSp>
        <p:nvCxnSpPr>
          <p:cNvPr id="6" name="Straight Arrow Connector 5"/>
          <p:cNvCxnSpPr>
            <a:stCxn id="1026" idx="2"/>
            <a:endCxn id="1027" idx="0"/>
          </p:cNvCxnSpPr>
          <p:nvPr/>
        </p:nvCxnSpPr>
        <p:spPr>
          <a:xfrm>
            <a:off x="6096000" y="2933700"/>
            <a:ext cx="0" cy="647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1027" idx="2"/>
            <a:endCxn id="4" idx="0"/>
          </p:cNvCxnSpPr>
          <p:nvPr/>
        </p:nvCxnSpPr>
        <p:spPr>
          <a:xfrm>
            <a:off x="6096000" y="4648200"/>
            <a:ext cx="0" cy="7327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481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0" y="4543962"/>
            <a:ext cx="3772186" cy="1323439"/>
          </a:xfrm>
          <a:prstGeom prst="rect">
            <a:avLst/>
          </a:prstGeom>
          <a:noFill/>
        </p:spPr>
        <p:txBody>
          <a:bodyPr wrap="none" rtlCol="0">
            <a:spAutoFit/>
          </a:bodyPr>
          <a:lstStyle/>
          <a:p>
            <a:r>
              <a:rPr lang="en-US" sz="1600" dirty="0" err="1">
                <a:solidFill>
                  <a:schemeClr val="bg1"/>
                </a:solidFill>
              </a:rPr>
              <a:t>Chạy</a:t>
            </a:r>
            <a:r>
              <a:rPr lang="en-US" sz="1600" dirty="0">
                <a:solidFill>
                  <a:schemeClr val="bg1"/>
                </a:solidFill>
              </a:rPr>
              <a:t> </a:t>
            </a:r>
            <a:r>
              <a:rPr lang="en-US" sz="1600" dirty="0" err="1">
                <a:solidFill>
                  <a:schemeClr val="bg1"/>
                </a:solidFill>
              </a:rPr>
              <a:t>và</a:t>
            </a:r>
            <a:r>
              <a:rPr lang="en-US" sz="1600" dirty="0">
                <a:solidFill>
                  <a:schemeClr val="bg1"/>
                </a:solidFill>
              </a:rPr>
              <a:t> </a:t>
            </a:r>
            <a:r>
              <a:rPr lang="en-US" sz="1600" dirty="0" err="1">
                <a:solidFill>
                  <a:schemeClr val="bg1"/>
                </a:solidFill>
              </a:rPr>
              <a:t>giới</a:t>
            </a:r>
            <a:r>
              <a:rPr lang="en-US" sz="1600" dirty="0">
                <a:solidFill>
                  <a:schemeClr val="bg1"/>
                </a:solidFill>
              </a:rPr>
              <a:t> </a:t>
            </a:r>
            <a:r>
              <a:rPr lang="en-US" sz="1600" dirty="0" err="1">
                <a:solidFill>
                  <a:schemeClr val="bg1"/>
                </a:solidFill>
              </a:rPr>
              <a:t>thiệu</a:t>
            </a:r>
            <a:r>
              <a:rPr lang="en-US" sz="1600" dirty="0">
                <a:solidFill>
                  <a:schemeClr val="bg1"/>
                </a:solidFill>
              </a:rPr>
              <a:t> </a:t>
            </a:r>
            <a:r>
              <a:rPr lang="en-US" sz="1600" dirty="0" err="1">
                <a:solidFill>
                  <a:schemeClr val="bg1"/>
                </a:solidFill>
              </a:rPr>
              <a:t>dự</a:t>
            </a:r>
            <a:r>
              <a:rPr lang="en-US" sz="1600" dirty="0">
                <a:solidFill>
                  <a:schemeClr val="bg1"/>
                </a:solidFill>
              </a:rPr>
              <a:t> </a:t>
            </a:r>
            <a:r>
              <a:rPr lang="en-US" sz="1600" dirty="0" err="1">
                <a:solidFill>
                  <a:schemeClr val="bg1"/>
                </a:solidFill>
              </a:rPr>
              <a:t>án</a:t>
            </a:r>
            <a:r>
              <a:rPr lang="en-US" sz="1600" dirty="0">
                <a:solidFill>
                  <a:schemeClr val="bg1"/>
                </a:solidFill>
              </a:rPr>
              <a:t> Spring MVC</a:t>
            </a:r>
          </a:p>
          <a:p>
            <a:r>
              <a:rPr lang="en-US" sz="1600" dirty="0">
                <a:solidFill>
                  <a:schemeClr val="bg1"/>
                </a:solidFill>
              </a:rPr>
              <a:t>+ </a:t>
            </a:r>
            <a:r>
              <a:rPr lang="en-US" sz="1600" dirty="0" err="1">
                <a:solidFill>
                  <a:schemeClr val="bg1"/>
                </a:solidFill>
              </a:rPr>
              <a:t>Thư</a:t>
            </a:r>
            <a:r>
              <a:rPr lang="en-US" sz="1600" dirty="0">
                <a:solidFill>
                  <a:schemeClr val="bg1"/>
                </a:solidFill>
              </a:rPr>
              <a:t> </a:t>
            </a:r>
            <a:r>
              <a:rPr lang="en-US" sz="1600" dirty="0" err="1">
                <a:solidFill>
                  <a:schemeClr val="bg1"/>
                </a:solidFill>
              </a:rPr>
              <a:t>viện</a:t>
            </a:r>
            <a:endParaRPr lang="en-US" sz="1600" dirty="0">
              <a:solidFill>
                <a:schemeClr val="bg1"/>
              </a:solidFill>
            </a:endParaRPr>
          </a:p>
          <a:p>
            <a:r>
              <a:rPr lang="en-US" sz="1600" dirty="0">
                <a:solidFill>
                  <a:schemeClr val="bg1"/>
                </a:solidFill>
              </a:rPr>
              <a:t>+ </a:t>
            </a:r>
            <a:r>
              <a:rPr lang="en-US" sz="1600" dirty="0" err="1">
                <a:solidFill>
                  <a:schemeClr val="bg1"/>
                </a:solidFill>
              </a:rPr>
              <a:t>Cấu</a:t>
            </a:r>
            <a:r>
              <a:rPr lang="en-US" sz="1600" dirty="0">
                <a:solidFill>
                  <a:schemeClr val="bg1"/>
                </a:solidFill>
              </a:rPr>
              <a:t> </a:t>
            </a:r>
            <a:r>
              <a:rPr lang="en-US" sz="1600" dirty="0" err="1">
                <a:solidFill>
                  <a:schemeClr val="bg1"/>
                </a:solidFill>
              </a:rPr>
              <a:t>hình</a:t>
            </a:r>
            <a:endParaRPr lang="en-US" sz="1600" dirty="0">
              <a:solidFill>
                <a:schemeClr val="bg1"/>
              </a:solidFill>
            </a:endParaRPr>
          </a:p>
          <a:p>
            <a:r>
              <a:rPr lang="en-US" sz="1600" dirty="0">
                <a:solidFill>
                  <a:schemeClr val="bg1"/>
                </a:solidFill>
              </a:rPr>
              <a:t>+ Controller</a:t>
            </a:r>
          </a:p>
          <a:p>
            <a:r>
              <a:rPr lang="en-US" sz="1600" dirty="0">
                <a:solidFill>
                  <a:schemeClr val="bg1"/>
                </a:solidFill>
              </a:rPr>
              <a:t>+ View</a:t>
            </a:r>
          </a:p>
        </p:txBody>
      </p:sp>
    </p:spTree>
    <p:extLst>
      <p:ext uri="{BB962C8B-B14F-4D97-AF65-F5344CB8AC3E}">
        <p14:creationId xmlns:p14="http://schemas.microsoft.com/office/powerpoint/2010/main" val="5572213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Qui trình xử lý say-hello.htm</a:t>
            </a:r>
            <a:endParaRPr lang="en-US" dirty="0"/>
          </a:p>
        </p:txBody>
      </p:sp>
      <p:sp>
        <p:nvSpPr>
          <p:cNvPr id="3" name="Content Placeholder 2"/>
          <p:cNvSpPr>
            <a:spLocks noGrp="1"/>
          </p:cNvSpPr>
          <p:nvPr>
            <p:ph idx="1"/>
          </p:nvPr>
        </p:nvSpPr>
        <p:spPr/>
        <p:txBody>
          <a:bodyPr>
            <a:normAutofit/>
          </a:bodyPr>
          <a:lstStyle/>
          <a:p>
            <a:r>
              <a:rPr lang="en-US" smtClean="0"/>
              <a:t>DispatcherServlet sẽ nhận request với URL kết thúc .htm</a:t>
            </a:r>
          </a:p>
          <a:p>
            <a:pPr marL="914400" lvl="1" indent="-457200">
              <a:buFont typeface="+mj-lt"/>
              <a:buAutoNum type="arabicPeriod"/>
            </a:pPr>
            <a:r>
              <a:rPr lang="en-US" smtClean="0"/>
              <a:t>Chuyển </a:t>
            </a:r>
            <a:r>
              <a:rPr lang="en-US" b="1" smtClean="0"/>
              <a:t>say-hello</a:t>
            </a:r>
            <a:r>
              <a:rPr lang="en-US" smtClean="0"/>
              <a:t>.htm cho Handler Mapping và sẽ nhận được </a:t>
            </a:r>
            <a:r>
              <a:rPr lang="en-US" b="1" smtClean="0"/>
              <a:t>sayHello() của HelloController </a:t>
            </a:r>
            <a:r>
              <a:rPr lang="en-US" smtClean="0"/>
              <a:t>(do phương thức này được map với tên say-hello)</a:t>
            </a:r>
          </a:p>
          <a:p>
            <a:pPr marL="914400" lvl="1" indent="-457200">
              <a:buFont typeface="+mj-lt"/>
              <a:buAutoNum type="arabicPeriod"/>
            </a:pPr>
            <a:r>
              <a:rPr lang="en-US" smtClean="0"/>
              <a:t>Gọi sayHello() của HelloController và nhận được “</a:t>
            </a:r>
            <a:r>
              <a:rPr lang="en-US" b="1" smtClean="0">
                <a:solidFill>
                  <a:srgbClr val="0000FF"/>
                </a:solidFill>
              </a:rPr>
              <a:t>hello</a:t>
            </a:r>
            <a:r>
              <a:rPr lang="en-US" smtClean="0"/>
              <a:t>” (do phương thức này return “hello”)</a:t>
            </a:r>
          </a:p>
          <a:p>
            <a:pPr marL="914400" lvl="1" indent="-457200">
              <a:buFont typeface="+mj-lt"/>
              <a:buAutoNum type="arabicPeriod"/>
            </a:pPr>
            <a:r>
              <a:rPr lang="en-US" smtClean="0"/>
              <a:t>Chuyển “</a:t>
            </a:r>
            <a:r>
              <a:rPr lang="en-US" b="1" smtClean="0">
                <a:solidFill>
                  <a:srgbClr val="0000FF"/>
                </a:solidFill>
              </a:rPr>
              <a:t>hello</a:t>
            </a:r>
            <a:r>
              <a:rPr lang="en-US" smtClean="0"/>
              <a:t>” cho ViewResolver và nhận được “</a:t>
            </a:r>
            <a:r>
              <a:rPr lang="en-US" b="1" smtClean="0">
                <a:solidFill>
                  <a:srgbClr val="FF3300"/>
                </a:solidFill>
              </a:rPr>
              <a:t>/WEB-INF/views/</a:t>
            </a:r>
            <a:r>
              <a:rPr lang="en-US" b="1" smtClean="0">
                <a:solidFill>
                  <a:srgbClr val="0000FF"/>
                </a:solidFill>
              </a:rPr>
              <a:t>hello</a:t>
            </a:r>
            <a:r>
              <a:rPr lang="en-US" b="1" smtClean="0">
                <a:solidFill>
                  <a:srgbClr val="FF3300"/>
                </a:solidFill>
              </a:rPr>
              <a:t>.jsp</a:t>
            </a:r>
            <a:r>
              <a:rPr lang="en-US" smtClean="0"/>
              <a:t>” (do ghép nối prefix + hello + suffix)</a:t>
            </a:r>
          </a:p>
          <a:p>
            <a:pPr marL="914400" lvl="1" indent="-457200">
              <a:buFont typeface="+mj-lt"/>
              <a:buAutoNum type="arabicPeriod"/>
            </a:pPr>
            <a:r>
              <a:rPr lang="en-US" smtClean="0"/>
              <a:t>Gọi hello.jsp và nhận kết quả HTML sau cùng là phản hội cho người dùng</a:t>
            </a:r>
            <a:endParaRPr lang="en-US" dirty="0"/>
          </a:p>
        </p:txBody>
      </p:sp>
    </p:spTree>
    <p:extLst>
      <p:ext uri="{BB962C8B-B14F-4D97-AF65-F5344CB8AC3E}">
        <p14:creationId xmlns:p14="http://schemas.microsoft.com/office/powerpoint/2010/main" val="3383073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Đối tượng web</a:t>
            </a:r>
            <a:endParaRPr lang="en-US" dirty="0"/>
          </a:p>
        </p:txBody>
      </p:sp>
      <p:sp>
        <p:nvSpPr>
          <p:cNvPr id="3" name="Content Placeholder 2"/>
          <p:cNvSpPr>
            <a:spLocks noGrp="1"/>
          </p:cNvSpPr>
          <p:nvPr>
            <p:ph idx="1"/>
          </p:nvPr>
        </p:nvSpPr>
        <p:spPr/>
        <p:txBody>
          <a:bodyPr>
            <a:normAutofit/>
          </a:bodyPr>
          <a:lstStyle/>
          <a:p>
            <a:r>
              <a:rPr lang="en-US" smtClean="0"/>
              <a:t>Trong lập trình Servlet/JSP chúng ta đã được làm việc với các thành phần web sau</a:t>
            </a:r>
          </a:p>
          <a:p>
            <a:pPr lvl="1"/>
            <a:r>
              <a:rPr lang="en-US" smtClean="0"/>
              <a:t>HttpServletRequest</a:t>
            </a:r>
          </a:p>
          <a:p>
            <a:pPr lvl="2"/>
            <a:r>
              <a:rPr lang="en-US" smtClean="0"/>
              <a:t>Gói dữ liệu gửi từ client và chia sẽ cho nhiều Servlet/JSP hoạt động trên một request</a:t>
            </a:r>
          </a:p>
          <a:p>
            <a:pPr lvl="1"/>
            <a:r>
              <a:rPr lang="en-US" smtClean="0"/>
              <a:t>HttpServletResponse</a:t>
            </a:r>
          </a:p>
          <a:p>
            <a:pPr lvl="2"/>
            <a:r>
              <a:rPr lang="en-US" smtClean="0"/>
              <a:t>Gói dữ liệu chuyển về client</a:t>
            </a:r>
          </a:p>
          <a:p>
            <a:pPr lvl="1"/>
            <a:r>
              <a:rPr lang="en-US" smtClean="0"/>
              <a:t>HttpSession</a:t>
            </a:r>
          </a:p>
          <a:p>
            <a:pPr lvl="2"/>
            <a:r>
              <a:rPr lang="en-US" smtClean="0"/>
              <a:t>Phạm vi chia sẽ dữ liệu theo từng phiên làm việc khác nhau</a:t>
            </a:r>
          </a:p>
          <a:p>
            <a:pPr lvl="1"/>
            <a:r>
              <a:rPr lang="en-US" smtClean="0"/>
              <a:t>ServletContext</a:t>
            </a:r>
          </a:p>
          <a:p>
            <a:pPr lvl="2"/>
            <a:r>
              <a:rPr lang="en-US" smtClean="0"/>
              <a:t>Phạm vi chia sẽ dữ liệu trên toàn ứng dụng</a:t>
            </a:r>
            <a:endParaRPr lang="en-US" dirty="0"/>
          </a:p>
        </p:txBody>
      </p:sp>
    </p:spTree>
    <p:extLst>
      <p:ext uri="{BB962C8B-B14F-4D97-AF65-F5344CB8AC3E}">
        <p14:creationId xmlns:p14="http://schemas.microsoft.com/office/powerpoint/2010/main" val="643715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3624" y="2740153"/>
            <a:ext cx="4837176" cy="3926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sz="2000"/>
              <a:t>Làm việc với các đối tượng web trong Spring MVC</a:t>
            </a:r>
            <a:endParaRPr lang="en-US" sz="2000" dirty="0"/>
          </a:p>
        </p:txBody>
      </p:sp>
      <p:sp>
        <p:nvSpPr>
          <p:cNvPr id="3" name="Content Placeholder 2"/>
          <p:cNvSpPr>
            <a:spLocks noGrp="1"/>
          </p:cNvSpPr>
          <p:nvPr>
            <p:ph idx="1"/>
          </p:nvPr>
        </p:nvSpPr>
        <p:spPr>
          <a:xfrm>
            <a:off x="1981200" y="914400"/>
            <a:ext cx="8229600" cy="1905000"/>
          </a:xfrm>
        </p:spPr>
        <p:txBody>
          <a:bodyPr/>
          <a:lstStyle/>
          <a:p>
            <a:r>
              <a:rPr lang="en-US" smtClean="0"/>
              <a:t>Trong Spring MVC bạn có thể truy xuất các đối tượng web một cách dễ dàng bằng cách định nghĩa chúng như những đối số của action method hoặc sử dụng @Autowire.</a:t>
            </a:r>
            <a:endParaRPr lang="en-US" dirty="0"/>
          </a:p>
        </p:txBody>
      </p:sp>
      <p:sp>
        <p:nvSpPr>
          <p:cNvPr id="5" name="Rounded Rectangular Callout 4"/>
          <p:cNvSpPr/>
          <p:nvPr/>
        </p:nvSpPr>
        <p:spPr>
          <a:xfrm>
            <a:off x="2197608" y="4703629"/>
            <a:ext cx="2971800" cy="1452569"/>
          </a:xfrm>
          <a:prstGeom prst="wedgeRoundRectCallout">
            <a:avLst>
              <a:gd name="adj1" fmla="val 110611"/>
              <a:gd name="adj2" fmla="val -8426"/>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Khi</a:t>
            </a:r>
            <a:r>
              <a:rPr lang="en-US" dirty="0"/>
              <a:t> </a:t>
            </a:r>
            <a:r>
              <a:rPr lang="en-US" dirty="0" err="1"/>
              <a:t>bạn</a:t>
            </a:r>
            <a:r>
              <a:rPr lang="en-US" dirty="0"/>
              <a:t> </a:t>
            </a:r>
            <a:r>
              <a:rPr lang="en-US" dirty="0" err="1"/>
              <a:t>muốn</a:t>
            </a:r>
            <a:r>
              <a:rPr lang="en-US" dirty="0"/>
              <a:t> </a:t>
            </a:r>
            <a:r>
              <a:rPr lang="en-US" dirty="0" err="1"/>
              <a:t>làm</a:t>
            </a:r>
            <a:r>
              <a:rPr lang="en-US" dirty="0"/>
              <a:t> </a:t>
            </a:r>
            <a:r>
              <a:rPr lang="en-US" dirty="0" err="1"/>
              <a:t>việc</a:t>
            </a:r>
            <a:r>
              <a:rPr lang="en-US" dirty="0"/>
              <a:t> </a:t>
            </a:r>
            <a:r>
              <a:rPr lang="en-US" dirty="0" err="1"/>
              <a:t>với</a:t>
            </a:r>
            <a:r>
              <a:rPr lang="en-US" dirty="0"/>
              <a:t> </a:t>
            </a:r>
            <a:r>
              <a:rPr lang="en-US" dirty="0" err="1"/>
              <a:t>đối</a:t>
            </a:r>
            <a:r>
              <a:rPr lang="en-US" dirty="0"/>
              <a:t> </a:t>
            </a:r>
            <a:r>
              <a:rPr lang="en-US" dirty="0" err="1"/>
              <a:t>tượng</a:t>
            </a:r>
            <a:r>
              <a:rPr lang="en-US" dirty="0"/>
              <a:t> </a:t>
            </a:r>
            <a:r>
              <a:rPr lang="en-US" dirty="0" err="1"/>
              <a:t>nào</a:t>
            </a:r>
            <a:r>
              <a:rPr lang="en-US" dirty="0"/>
              <a:t> </a:t>
            </a:r>
            <a:r>
              <a:rPr lang="en-US" dirty="0" err="1"/>
              <a:t>bạn</a:t>
            </a:r>
            <a:r>
              <a:rPr lang="en-US" dirty="0"/>
              <a:t> </a:t>
            </a:r>
            <a:r>
              <a:rPr lang="en-US" dirty="0" err="1"/>
              <a:t>chỉ</a:t>
            </a:r>
            <a:r>
              <a:rPr lang="en-US" dirty="0"/>
              <a:t> </a:t>
            </a:r>
            <a:r>
              <a:rPr lang="en-US" dirty="0" err="1"/>
              <a:t>việc</a:t>
            </a:r>
            <a:r>
              <a:rPr lang="en-US" dirty="0"/>
              <a:t> </a:t>
            </a:r>
            <a:r>
              <a:rPr lang="en-US" dirty="0" err="1"/>
              <a:t>khai</a:t>
            </a:r>
            <a:r>
              <a:rPr lang="en-US" dirty="0"/>
              <a:t> </a:t>
            </a:r>
            <a:r>
              <a:rPr lang="en-US" dirty="0" err="1"/>
              <a:t>báo</a:t>
            </a:r>
            <a:r>
              <a:rPr lang="en-US" dirty="0"/>
              <a:t> </a:t>
            </a:r>
            <a:r>
              <a:rPr lang="en-US" dirty="0" err="1"/>
              <a:t>đối</a:t>
            </a:r>
            <a:r>
              <a:rPr lang="en-US" dirty="0"/>
              <a:t> </a:t>
            </a:r>
            <a:r>
              <a:rPr lang="en-US" dirty="0" err="1"/>
              <a:t>tượng</a:t>
            </a:r>
            <a:r>
              <a:rPr lang="en-US" dirty="0"/>
              <a:t> </a:t>
            </a:r>
            <a:r>
              <a:rPr lang="en-US" dirty="0" err="1"/>
              <a:t>đó</a:t>
            </a:r>
            <a:r>
              <a:rPr lang="en-US" dirty="0"/>
              <a:t> </a:t>
            </a:r>
            <a:r>
              <a:rPr lang="en-US" dirty="0" err="1"/>
              <a:t>như</a:t>
            </a:r>
            <a:r>
              <a:rPr lang="en-US" dirty="0"/>
              <a:t> </a:t>
            </a:r>
            <a:r>
              <a:rPr lang="en-US" dirty="0" err="1"/>
              <a:t>đối</a:t>
            </a:r>
            <a:r>
              <a:rPr lang="en-US" dirty="0"/>
              <a:t> </a:t>
            </a:r>
            <a:r>
              <a:rPr lang="en-US" dirty="0" err="1"/>
              <a:t>số</a:t>
            </a:r>
            <a:r>
              <a:rPr lang="en-US" dirty="0"/>
              <a:t> </a:t>
            </a:r>
            <a:r>
              <a:rPr lang="en-US" dirty="0" err="1"/>
              <a:t>của</a:t>
            </a:r>
            <a:r>
              <a:rPr lang="en-US" dirty="0"/>
              <a:t> action method.</a:t>
            </a:r>
          </a:p>
        </p:txBody>
      </p:sp>
      <p:sp>
        <p:nvSpPr>
          <p:cNvPr id="8" name="Rounded Rectangular Callout 7"/>
          <p:cNvSpPr/>
          <p:nvPr/>
        </p:nvSpPr>
        <p:spPr>
          <a:xfrm>
            <a:off x="2221992" y="3124201"/>
            <a:ext cx="2971800" cy="1147768"/>
          </a:xfrm>
          <a:prstGeom prst="wedgeRoundRectCallout">
            <a:avLst>
              <a:gd name="adj1" fmla="val 74919"/>
              <a:gd name="adj2" fmla="val 5003"/>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Đối</a:t>
            </a:r>
            <a:r>
              <a:rPr lang="en-US" dirty="0"/>
              <a:t> </a:t>
            </a:r>
            <a:r>
              <a:rPr lang="en-US" dirty="0" err="1"/>
              <a:t>với</a:t>
            </a:r>
            <a:r>
              <a:rPr lang="en-US" dirty="0"/>
              <a:t> </a:t>
            </a:r>
            <a:r>
              <a:rPr lang="en-US" dirty="0" err="1"/>
              <a:t>ServletContext</a:t>
            </a:r>
            <a:r>
              <a:rPr lang="en-US" dirty="0"/>
              <a:t> </a:t>
            </a:r>
            <a:r>
              <a:rPr lang="en-US" dirty="0" err="1"/>
              <a:t>bạn</a:t>
            </a:r>
            <a:r>
              <a:rPr lang="en-US" dirty="0"/>
              <a:t> </a:t>
            </a:r>
            <a:r>
              <a:rPr lang="en-US" dirty="0" err="1"/>
              <a:t>sử</a:t>
            </a:r>
            <a:r>
              <a:rPr lang="en-US" dirty="0"/>
              <a:t> </a:t>
            </a:r>
            <a:r>
              <a:rPr lang="en-US" dirty="0" err="1"/>
              <a:t>dụng</a:t>
            </a:r>
            <a:r>
              <a:rPr lang="en-US" dirty="0"/>
              <a:t> @</a:t>
            </a:r>
            <a:r>
              <a:rPr lang="en-US" dirty="0" err="1"/>
              <a:t>Autowired</a:t>
            </a:r>
            <a:r>
              <a:rPr lang="en-US" dirty="0"/>
              <a:t> </a:t>
            </a:r>
            <a:r>
              <a:rPr lang="en-US" dirty="0" err="1"/>
              <a:t>để</a:t>
            </a:r>
            <a:r>
              <a:rPr lang="en-US" dirty="0"/>
              <a:t> </a:t>
            </a:r>
            <a:r>
              <a:rPr lang="en-US" dirty="0" err="1"/>
              <a:t>tham</a:t>
            </a:r>
            <a:r>
              <a:rPr lang="en-US" dirty="0"/>
              <a:t> </a:t>
            </a:r>
            <a:r>
              <a:rPr lang="en-US" dirty="0" err="1"/>
              <a:t>chiếu</a:t>
            </a:r>
            <a:r>
              <a:rPr lang="en-US" dirty="0"/>
              <a:t> </a:t>
            </a:r>
            <a:r>
              <a:rPr lang="en-US" dirty="0" err="1"/>
              <a:t>đến</a:t>
            </a:r>
            <a:endParaRPr lang="en-US" dirty="0"/>
          </a:p>
        </p:txBody>
      </p:sp>
    </p:spTree>
    <p:extLst>
      <p:ext uri="{BB962C8B-B14F-4D97-AF65-F5344CB8AC3E}">
        <p14:creationId xmlns:p14="http://schemas.microsoft.com/office/powerpoint/2010/main" val="778602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D13D9D-51D5-40F9-829C-09710338B5BF}"/>
              </a:ext>
            </a:extLst>
          </p:cNvPr>
          <p:cNvSpPr>
            <a:spLocks noGrp="1"/>
          </p:cNvSpPr>
          <p:nvPr>
            <p:ph type="title"/>
          </p:nvPr>
        </p:nvSpPr>
        <p:spPr>
          <a:xfrm>
            <a:off x="2556948" y="568960"/>
            <a:ext cx="6974016" cy="1016000"/>
          </a:xfrm>
        </p:spPr>
        <p:txBody>
          <a:bodyPr/>
          <a:lstStyle/>
          <a:p>
            <a:r>
              <a:rPr lang="en-US" dirty="0" smtClean="0"/>
              <a:t>Spring </a:t>
            </a:r>
            <a:r>
              <a:rPr lang="en-US" dirty="0"/>
              <a:t>modules</a:t>
            </a:r>
          </a:p>
        </p:txBody>
      </p:sp>
      <p:pic>
        <p:nvPicPr>
          <p:cNvPr id="1026" name="Picture 2" descr="Spring là gì? Giới thiệu Spring Framework trong Java">
            <a:extLst>
              <a:ext uri="{FF2B5EF4-FFF2-40B4-BE49-F238E27FC236}">
                <a16:creationId xmlns:a16="http://schemas.microsoft.com/office/drawing/2014/main" xmlns="" id="{16C2CF8E-D14C-46DE-8492-0B1B9B1F995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154260" y="2007531"/>
            <a:ext cx="5779393" cy="4334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07811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Tình huống đăng nhập</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1" y="2428876"/>
            <a:ext cx="3324225"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1" y="4378833"/>
            <a:ext cx="3324225"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1" y="914400"/>
            <a:ext cx="3324225" cy="293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a:stCxn id="2050" idx="3"/>
            <a:endCxn id="2053" idx="1"/>
          </p:cNvCxnSpPr>
          <p:nvPr/>
        </p:nvCxnSpPr>
        <p:spPr>
          <a:xfrm flipV="1">
            <a:off x="5305426" y="2381250"/>
            <a:ext cx="1552575" cy="14239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2050" idx="3"/>
            <a:endCxn id="2052" idx="1"/>
          </p:cNvCxnSpPr>
          <p:nvPr/>
        </p:nvCxnSpPr>
        <p:spPr>
          <a:xfrm>
            <a:off x="5305426" y="3805238"/>
            <a:ext cx="1552575" cy="15356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4237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Xây dựng UserController</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7776" y="990601"/>
            <a:ext cx="7126224" cy="561714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ounded Rectangular Callout 10"/>
          <p:cNvSpPr/>
          <p:nvPr/>
        </p:nvSpPr>
        <p:spPr>
          <a:xfrm>
            <a:off x="7135368" y="1981200"/>
            <a:ext cx="3075432" cy="778764"/>
          </a:xfrm>
          <a:prstGeom prst="wedgeRoundRectCallout">
            <a:avLst>
              <a:gd name="adj1" fmla="val -43873"/>
              <a:gd name="adj2" fmla="val 7842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Sử</a:t>
            </a:r>
            <a:r>
              <a:rPr lang="en-US" dirty="0"/>
              <a:t> </a:t>
            </a:r>
            <a:r>
              <a:rPr lang="en-US" dirty="0" err="1"/>
              <a:t>dụng</a:t>
            </a:r>
            <a:r>
              <a:rPr lang="en-US" dirty="0"/>
              <a:t> request </a:t>
            </a:r>
            <a:r>
              <a:rPr lang="en-US" dirty="0" err="1"/>
              <a:t>để</a:t>
            </a:r>
            <a:r>
              <a:rPr lang="en-US" dirty="0"/>
              <a:t> </a:t>
            </a:r>
            <a:r>
              <a:rPr lang="en-US" dirty="0" err="1"/>
              <a:t>nhận</a:t>
            </a:r>
            <a:r>
              <a:rPr lang="en-US" dirty="0"/>
              <a:t> </a:t>
            </a:r>
            <a:r>
              <a:rPr lang="en-US" dirty="0" err="1"/>
              <a:t>tham</a:t>
            </a:r>
            <a:r>
              <a:rPr lang="en-US" dirty="0"/>
              <a:t> </a:t>
            </a:r>
            <a:r>
              <a:rPr lang="en-US" dirty="0" err="1"/>
              <a:t>số</a:t>
            </a:r>
            <a:r>
              <a:rPr lang="en-US" dirty="0"/>
              <a:t> </a:t>
            </a:r>
            <a:r>
              <a:rPr lang="en-US" dirty="0" err="1"/>
              <a:t>và</a:t>
            </a:r>
            <a:r>
              <a:rPr lang="en-US" dirty="0"/>
              <a:t> chia </a:t>
            </a:r>
            <a:r>
              <a:rPr lang="en-US" dirty="0" err="1"/>
              <a:t>sẽ</a:t>
            </a:r>
            <a:r>
              <a:rPr lang="en-US" dirty="0"/>
              <a:t> </a:t>
            </a:r>
            <a:r>
              <a:rPr lang="en-US" dirty="0" err="1"/>
              <a:t>dữ</a:t>
            </a:r>
            <a:r>
              <a:rPr lang="en-US" dirty="0"/>
              <a:t> </a:t>
            </a:r>
            <a:r>
              <a:rPr lang="en-US" dirty="0" err="1"/>
              <a:t>liệu</a:t>
            </a:r>
            <a:endParaRPr lang="en-US" dirty="0"/>
          </a:p>
        </p:txBody>
      </p:sp>
      <p:sp>
        <p:nvSpPr>
          <p:cNvPr id="16" name="Rounded Rectangular Callout 15"/>
          <p:cNvSpPr/>
          <p:nvPr/>
        </p:nvSpPr>
        <p:spPr>
          <a:xfrm>
            <a:off x="8001000" y="3020406"/>
            <a:ext cx="2209800" cy="637194"/>
          </a:xfrm>
          <a:prstGeom prst="wedgeRoundRectCallout">
            <a:avLst>
              <a:gd name="adj1" fmla="val -92976"/>
              <a:gd name="adj2" fmla="val 28672"/>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Nhận</a:t>
            </a:r>
            <a:r>
              <a:rPr lang="en-US" dirty="0"/>
              <a:t> </a:t>
            </a:r>
            <a:r>
              <a:rPr lang="en-US" dirty="0" err="1"/>
              <a:t>tham</a:t>
            </a:r>
            <a:r>
              <a:rPr lang="en-US" dirty="0"/>
              <a:t> </a:t>
            </a:r>
            <a:r>
              <a:rPr lang="en-US" dirty="0" err="1"/>
              <a:t>số</a:t>
            </a:r>
            <a:endParaRPr lang="en-US" dirty="0"/>
          </a:p>
        </p:txBody>
      </p:sp>
      <p:sp>
        <p:nvSpPr>
          <p:cNvPr id="17" name="Rounded Rectangular Callout 16"/>
          <p:cNvSpPr/>
          <p:nvPr/>
        </p:nvSpPr>
        <p:spPr>
          <a:xfrm>
            <a:off x="8001000" y="3962400"/>
            <a:ext cx="2209800" cy="637194"/>
          </a:xfrm>
          <a:prstGeom prst="wedgeRoundRectCallout">
            <a:avLst>
              <a:gd name="adj1" fmla="val -106217"/>
              <a:gd name="adj2" fmla="val 2101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Chia </a:t>
            </a:r>
            <a:r>
              <a:rPr lang="en-US" dirty="0" err="1"/>
              <a:t>sẽ</a:t>
            </a:r>
            <a:r>
              <a:rPr lang="en-US" dirty="0"/>
              <a:t> </a:t>
            </a:r>
            <a:r>
              <a:rPr lang="en-US" dirty="0" err="1"/>
              <a:t>dữ</a:t>
            </a:r>
            <a:r>
              <a:rPr lang="en-US" dirty="0"/>
              <a:t> </a:t>
            </a:r>
            <a:r>
              <a:rPr lang="en-US" dirty="0" err="1"/>
              <a:t>liệu</a:t>
            </a:r>
            <a:endParaRPr lang="en-US" dirty="0"/>
          </a:p>
        </p:txBody>
      </p:sp>
      <p:sp>
        <p:nvSpPr>
          <p:cNvPr id="18" name="Rounded Rectangular Callout 17"/>
          <p:cNvSpPr/>
          <p:nvPr/>
        </p:nvSpPr>
        <p:spPr>
          <a:xfrm>
            <a:off x="7135368" y="1143000"/>
            <a:ext cx="2209800" cy="637194"/>
          </a:xfrm>
          <a:prstGeom prst="wedgeRoundRectCallout">
            <a:avLst>
              <a:gd name="adj1" fmla="val -136562"/>
              <a:gd name="adj2" fmla="val 12816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View </a:t>
            </a:r>
            <a:r>
              <a:rPr lang="en-US" dirty="0" err="1"/>
              <a:t>này</a:t>
            </a:r>
            <a:r>
              <a:rPr lang="en-US" dirty="0"/>
              <a:t> </a:t>
            </a:r>
            <a:r>
              <a:rPr lang="en-US" dirty="0" err="1"/>
              <a:t>chứa</a:t>
            </a:r>
            <a:r>
              <a:rPr lang="en-US" dirty="0"/>
              <a:t> form</a:t>
            </a:r>
          </a:p>
        </p:txBody>
      </p:sp>
      <p:sp>
        <p:nvSpPr>
          <p:cNvPr id="19" name="Rounded Rectangular Callout 18"/>
          <p:cNvSpPr/>
          <p:nvPr/>
        </p:nvSpPr>
        <p:spPr>
          <a:xfrm>
            <a:off x="8001000" y="4724400"/>
            <a:ext cx="2209800" cy="637194"/>
          </a:xfrm>
          <a:prstGeom prst="wedgeRoundRectCallout">
            <a:avLst>
              <a:gd name="adj1" fmla="val -156424"/>
              <a:gd name="adj2" fmla="val -577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View </a:t>
            </a:r>
            <a:r>
              <a:rPr lang="en-US" dirty="0" err="1"/>
              <a:t>này</a:t>
            </a:r>
            <a:r>
              <a:rPr lang="en-US" dirty="0"/>
              <a:t> </a:t>
            </a:r>
            <a:r>
              <a:rPr lang="en-US" dirty="0" err="1"/>
              <a:t>hiển</a:t>
            </a:r>
            <a:r>
              <a:rPr lang="en-US" dirty="0"/>
              <a:t> </a:t>
            </a:r>
            <a:r>
              <a:rPr lang="en-US" dirty="0" err="1"/>
              <a:t>thị</a:t>
            </a:r>
            <a:r>
              <a:rPr lang="en-US" dirty="0"/>
              <a:t> </a:t>
            </a:r>
            <a:r>
              <a:rPr lang="en-US" dirty="0" err="1"/>
              <a:t>thông</a:t>
            </a:r>
            <a:r>
              <a:rPr lang="en-US" dirty="0"/>
              <a:t> tin user</a:t>
            </a:r>
          </a:p>
        </p:txBody>
      </p:sp>
    </p:spTree>
    <p:extLst>
      <p:ext uri="{BB962C8B-B14F-4D97-AF65-F5344CB8AC3E}">
        <p14:creationId xmlns:p14="http://schemas.microsoft.com/office/powerpoint/2010/main" val="4041027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Document 5"/>
          <p:cNvSpPr/>
          <p:nvPr/>
        </p:nvSpPr>
        <p:spPr>
          <a:xfrm>
            <a:off x="4800600" y="4876800"/>
            <a:ext cx="3200400" cy="1752600"/>
          </a:xfrm>
          <a:prstGeom prst="flowChart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Flowchart: Document 3"/>
          <p:cNvSpPr/>
          <p:nvPr/>
        </p:nvSpPr>
        <p:spPr>
          <a:xfrm>
            <a:off x="4114801" y="914400"/>
            <a:ext cx="4486275" cy="3810000"/>
          </a:xfrm>
          <a:prstGeom prst="flowChart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 name="Title 1"/>
          <p:cNvSpPr>
            <a:spLocks noGrp="1"/>
          </p:cNvSpPr>
          <p:nvPr>
            <p:ph type="title"/>
          </p:nvPr>
        </p:nvSpPr>
        <p:spPr/>
        <p:txBody>
          <a:bodyPr/>
          <a:lstStyle/>
          <a:p>
            <a:r>
              <a:rPr lang="en-US" smtClean="0"/>
              <a:t>Xây dựng các view</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1066800"/>
            <a:ext cx="3829050" cy="28194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4900" y="4953001"/>
            <a:ext cx="2686050" cy="11906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ular Callout 2"/>
          <p:cNvSpPr/>
          <p:nvPr/>
        </p:nvSpPr>
        <p:spPr>
          <a:xfrm>
            <a:off x="7600950" y="4724400"/>
            <a:ext cx="2000250" cy="612648"/>
          </a:xfrm>
          <a:prstGeom prst="wedgeRoundRectCallout">
            <a:avLst>
              <a:gd name="adj1" fmla="val -72005"/>
              <a:gd name="adj2" fmla="val 6449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Hiển</a:t>
            </a:r>
            <a:r>
              <a:rPr lang="en-US" dirty="0"/>
              <a:t> </a:t>
            </a:r>
            <a:r>
              <a:rPr lang="en-US" dirty="0" err="1"/>
              <a:t>thì</a:t>
            </a:r>
            <a:r>
              <a:rPr lang="en-US" dirty="0"/>
              <a:t> </a:t>
            </a:r>
            <a:r>
              <a:rPr lang="en-US" dirty="0" err="1"/>
              <a:t>dữ</a:t>
            </a:r>
            <a:r>
              <a:rPr lang="en-US" dirty="0"/>
              <a:t> </a:t>
            </a:r>
            <a:r>
              <a:rPr lang="en-US" dirty="0" err="1"/>
              <a:t>liệu</a:t>
            </a:r>
            <a:r>
              <a:rPr lang="en-US" dirty="0"/>
              <a:t> </a:t>
            </a:r>
            <a:r>
              <a:rPr lang="en-US" dirty="0" err="1"/>
              <a:t>truyền</a:t>
            </a:r>
            <a:r>
              <a:rPr lang="en-US" dirty="0"/>
              <a:t> </a:t>
            </a:r>
            <a:r>
              <a:rPr lang="en-US" dirty="0" err="1"/>
              <a:t>từ</a:t>
            </a:r>
            <a:r>
              <a:rPr lang="en-US" dirty="0"/>
              <a:t> action</a:t>
            </a:r>
          </a:p>
        </p:txBody>
      </p:sp>
      <p:sp>
        <p:nvSpPr>
          <p:cNvPr id="9" name="Rounded Rectangular Callout 8"/>
          <p:cNvSpPr/>
          <p:nvPr/>
        </p:nvSpPr>
        <p:spPr>
          <a:xfrm>
            <a:off x="1981200" y="1676400"/>
            <a:ext cx="2000250" cy="612648"/>
          </a:xfrm>
          <a:prstGeom prst="wedgeRoundRectCallout">
            <a:avLst>
              <a:gd name="adj1" fmla="val 65747"/>
              <a:gd name="adj2" fmla="val -9670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Hiển</a:t>
            </a:r>
            <a:r>
              <a:rPr lang="en-US" dirty="0"/>
              <a:t> </a:t>
            </a:r>
            <a:r>
              <a:rPr lang="en-US" dirty="0" err="1"/>
              <a:t>thì</a:t>
            </a:r>
            <a:r>
              <a:rPr lang="en-US" dirty="0"/>
              <a:t> </a:t>
            </a:r>
            <a:r>
              <a:rPr lang="en-US" dirty="0" err="1"/>
              <a:t>dữ</a:t>
            </a:r>
            <a:r>
              <a:rPr lang="en-US" dirty="0"/>
              <a:t> </a:t>
            </a:r>
            <a:r>
              <a:rPr lang="en-US" dirty="0" err="1"/>
              <a:t>liệu</a:t>
            </a:r>
            <a:r>
              <a:rPr lang="en-US" dirty="0"/>
              <a:t> </a:t>
            </a:r>
            <a:r>
              <a:rPr lang="en-US" dirty="0" err="1"/>
              <a:t>truyền</a:t>
            </a:r>
            <a:r>
              <a:rPr lang="en-US" dirty="0"/>
              <a:t> </a:t>
            </a:r>
            <a:r>
              <a:rPr lang="en-US" dirty="0" err="1"/>
              <a:t>từ</a:t>
            </a:r>
            <a:r>
              <a:rPr lang="en-US" dirty="0"/>
              <a:t> action</a:t>
            </a:r>
          </a:p>
        </p:txBody>
      </p:sp>
      <p:sp>
        <p:nvSpPr>
          <p:cNvPr id="8" name="TextBox 7"/>
          <p:cNvSpPr txBox="1"/>
          <p:nvPr/>
        </p:nvSpPr>
        <p:spPr>
          <a:xfrm>
            <a:off x="4572000" y="4114800"/>
            <a:ext cx="1677062" cy="369332"/>
          </a:xfrm>
          <a:prstGeom prst="rect">
            <a:avLst/>
          </a:prstGeom>
          <a:noFill/>
        </p:spPr>
        <p:txBody>
          <a:bodyPr wrap="none" rtlCol="0">
            <a:spAutoFit/>
          </a:bodyPr>
          <a:lstStyle/>
          <a:p>
            <a:r>
              <a:rPr lang="en-US" b="1" dirty="0">
                <a:solidFill>
                  <a:srgbClr val="FF0000"/>
                </a:solidFill>
              </a:rPr>
              <a:t>user/</a:t>
            </a:r>
            <a:r>
              <a:rPr lang="en-US" b="1" dirty="0" err="1">
                <a:solidFill>
                  <a:srgbClr val="FF0000"/>
                </a:solidFill>
              </a:rPr>
              <a:t>login.jsp</a:t>
            </a:r>
            <a:endParaRPr lang="en-US" b="1" dirty="0">
              <a:solidFill>
                <a:srgbClr val="FF0000"/>
              </a:solidFill>
            </a:endParaRPr>
          </a:p>
        </p:txBody>
      </p:sp>
      <p:sp>
        <p:nvSpPr>
          <p:cNvPr id="13" name="TextBox 12"/>
          <p:cNvSpPr txBox="1"/>
          <p:nvPr/>
        </p:nvSpPr>
        <p:spPr>
          <a:xfrm>
            <a:off x="4936236" y="6143625"/>
            <a:ext cx="1532792" cy="369332"/>
          </a:xfrm>
          <a:prstGeom prst="rect">
            <a:avLst/>
          </a:prstGeom>
          <a:noFill/>
        </p:spPr>
        <p:txBody>
          <a:bodyPr wrap="none" rtlCol="0">
            <a:spAutoFit/>
          </a:bodyPr>
          <a:lstStyle/>
          <a:p>
            <a:r>
              <a:rPr lang="en-US" b="1" dirty="0">
                <a:solidFill>
                  <a:srgbClr val="FF0000"/>
                </a:solidFill>
              </a:rPr>
              <a:t>user/</a:t>
            </a:r>
            <a:r>
              <a:rPr lang="en-US" b="1" dirty="0" err="1">
                <a:solidFill>
                  <a:srgbClr val="FF0000"/>
                </a:solidFill>
              </a:rPr>
              <a:t>info.jsp</a:t>
            </a:r>
            <a:endParaRPr lang="en-US" b="1" dirty="0">
              <a:solidFill>
                <a:srgbClr val="FF0000"/>
              </a:solidFill>
            </a:endParaRPr>
          </a:p>
        </p:txBody>
      </p:sp>
    </p:spTree>
    <p:extLst>
      <p:ext uri="{BB962C8B-B14F-4D97-AF65-F5344CB8AC3E}">
        <p14:creationId xmlns:p14="http://schemas.microsoft.com/office/powerpoint/2010/main" val="3191377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24199" y="5290065"/>
            <a:ext cx="3764172" cy="369332"/>
          </a:xfrm>
          <a:prstGeom prst="rect">
            <a:avLst/>
          </a:prstGeom>
          <a:noFill/>
        </p:spPr>
        <p:txBody>
          <a:bodyPr wrap="none" rtlCol="0">
            <a:spAutoFit/>
          </a:bodyPr>
          <a:lstStyle/>
          <a:p>
            <a:r>
              <a:rPr lang="en-US" dirty="0" err="1">
                <a:solidFill>
                  <a:schemeClr val="bg1"/>
                </a:solidFill>
              </a:rPr>
              <a:t>Chạy</a:t>
            </a:r>
            <a:r>
              <a:rPr lang="en-US" dirty="0">
                <a:solidFill>
                  <a:schemeClr val="bg1"/>
                </a:solidFill>
              </a:rPr>
              <a:t> </a:t>
            </a:r>
            <a:r>
              <a:rPr lang="en-US" dirty="0" err="1">
                <a:solidFill>
                  <a:schemeClr val="bg1"/>
                </a:solidFill>
              </a:rPr>
              <a:t>và</a:t>
            </a:r>
            <a:r>
              <a:rPr lang="en-US" dirty="0">
                <a:solidFill>
                  <a:schemeClr val="bg1"/>
                </a:solidFill>
              </a:rPr>
              <a:t> </a:t>
            </a:r>
            <a:r>
              <a:rPr lang="en-US" dirty="0" err="1">
                <a:solidFill>
                  <a:schemeClr val="bg1"/>
                </a:solidFill>
              </a:rPr>
              <a:t>giải</a:t>
            </a:r>
            <a:r>
              <a:rPr lang="en-US" dirty="0">
                <a:solidFill>
                  <a:schemeClr val="bg1"/>
                </a:solidFill>
              </a:rPr>
              <a:t> </a:t>
            </a:r>
            <a:r>
              <a:rPr lang="en-US" dirty="0" err="1">
                <a:solidFill>
                  <a:schemeClr val="bg1"/>
                </a:solidFill>
              </a:rPr>
              <a:t>thích</a:t>
            </a:r>
            <a:r>
              <a:rPr lang="en-US" dirty="0">
                <a:solidFill>
                  <a:schemeClr val="bg1"/>
                </a:solidFill>
              </a:rPr>
              <a:t> user/form.htm</a:t>
            </a:r>
          </a:p>
        </p:txBody>
      </p:sp>
    </p:spTree>
    <p:extLst>
      <p:ext uri="{BB962C8B-B14F-4D97-AF65-F5344CB8AC3E}">
        <p14:creationId xmlns:p14="http://schemas.microsoft.com/office/powerpoint/2010/main" val="402424097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t>Truyền dữ liệu từ Controller sang view</a:t>
            </a:r>
            <a:endParaRPr lang="en-US" sz="2400" dirty="0"/>
          </a:p>
        </p:txBody>
      </p:sp>
      <p:sp>
        <p:nvSpPr>
          <p:cNvPr id="3" name="Content Placeholder 2"/>
          <p:cNvSpPr>
            <a:spLocks noGrp="1"/>
          </p:cNvSpPr>
          <p:nvPr>
            <p:ph idx="1"/>
          </p:nvPr>
        </p:nvSpPr>
        <p:spPr>
          <a:xfrm>
            <a:off x="1981200" y="1371600"/>
            <a:ext cx="8229600" cy="2209800"/>
          </a:xfrm>
        </p:spPr>
        <p:txBody>
          <a:bodyPr/>
          <a:lstStyle/>
          <a:p>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request.setAttribute</a:t>
            </a:r>
            <a:r>
              <a:rPr lang="en-US" dirty="0" smtClean="0"/>
              <a:t>(name, value) </a:t>
            </a:r>
            <a:r>
              <a:rPr lang="en-US" dirty="0" err="1" smtClean="0"/>
              <a:t>để</a:t>
            </a:r>
            <a:r>
              <a:rPr lang="en-US" dirty="0" smtClean="0"/>
              <a:t> </a:t>
            </a:r>
            <a:r>
              <a:rPr lang="en-US" dirty="0" err="1" smtClean="0"/>
              <a:t>truyền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cho</a:t>
            </a:r>
            <a:r>
              <a:rPr lang="en-US" dirty="0" smtClean="0"/>
              <a:t> View</a:t>
            </a:r>
          </a:p>
          <a:p>
            <a:r>
              <a:rPr lang="en-US" dirty="0" err="1" smtClean="0"/>
              <a:t>Trong</a:t>
            </a:r>
            <a:r>
              <a:rPr lang="en-US" dirty="0" smtClean="0"/>
              <a:t> Spring MVC </a:t>
            </a:r>
            <a:r>
              <a:rPr lang="en-US" dirty="0" err="1" smtClean="0"/>
              <a:t>bạn</a:t>
            </a:r>
            <a:r>
              <a:rPr lang="en-US" dirty="0" smtClean="0"/>
              <a:t> </a:t>
            </a:r>
            <a:r>
              <a:rPr lang="en-US" dirty="0" err="1" smtClean="0"/>
              <a:t>có</a:t>
            </a:r>
            <a:r>
              <a:rPr lang="en-US" dirty="0" smtClean="0"/>
              <a:t> </a:t>
            </a:r>
            <a:r>
              <a:rPr lang="en-US" dirty="0" err="1" smtClean="0"/>
              <a:t>phương</a:t>
            </a:r>
            <a:r>
              <a:rPr lang="en-US" dirty="0" smtClean="0"/>
              <a:t> </a:t>
            </a:r>
            <a:r>
              <a:rPr lang="en-US" dirty="0" err="1" smtClean="0"/>
              <a:t>án</a:t>
            </a:r>
            <a:r>
              <a:rPr lang="en-US" dirty="0" smtClean="0"/>
              <a:t> </a:t>
            </a:r>
            <a:r>
              <a:rPr lang="en-US" dirty="0" err="1" smtClean="0"/>
              <a:t>khác</a:t>
            </a:r>
            <a:r>
              <a:rPr lang="en-US" dirty="0" smtClean="0"/>
              <a:t> </a:t>
            </a:r>
            <a:r>
              <a:rPr lang="en-US" dirty="0" err="1" smtClean="0"/>
              <a:t>chuẩn</a:t>
            </a:r>
            <a:r>
              <a:rPr lang="en-US" dirty="0" smtClean="0"/>
              <a:t> </a:t>
            </a:r>
            <a:r>
              <a:rPr lang="en-US" dirty="0" err="1" smtClean="0"/>
              <a:t>tắc</a:t>
            </a:r>
            <a:r>
              <a:rPr lang="en-US" dirty="0" smtClean="0"/>
              <a:t> </a:t>
            </a:r>
            <a:r>
              <a:rPr lang="en-US" dirty="0" err="1" smtClean="0"/>
              <a:t>hơn</a:t>
            </a:r>
            <a:r>
              <a:rPr lang="en-US" dirty="0" smtClean="0"/>
              <a:t> </a:t>
            </a:r>
            <a:r>
              <a:rPr lang="en-US" dirty="0" err="1" smtClean="0"/>
              <a:t>là</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ModelMap</a:t>
            </a:r>
            <a:r>
              <a:rPr lang="en-US" dirty="0" smtClean="0"/>
              <a:t> </a:t>
            </a:r>
            <a:r>
              <a:rPr lang="en-US" dirty="0" err="1" smtClean="0"/>
              <a:t>làm</a:t>
            </a:r>
            <a:r>
              <a:rPr lang="en-US" dirty="0" smtClean="0"/>
              <a:t> </a:t>
            </a:r>
            <a:r>
              <a:rPr lang="en-US" dirty="0" err="1" smtClean="0"/>
              <a:t>đối</a:t>
            </a:r>
            <a:r>
              <a:rPr lang="en-US" dirty="0" smtClean="0"/>
              <a:t> </a:t>
            </a:r>
            <a:r>
              <a:rPr lang="en-US" dirty="0" err="1" smtClean="0"/>
              <a:t>số</a:t>
            </a:r>
            <a:r>
              <a:rPr lang="en-US" dirty="0" smtClean="0"/>
              <a:t> action method </a:t>
            </a:r>
            <a:r>
              <a:rPr lang="en-US" dirty="0" err="1" smtClean="0"/>
              <a:t>thay</a:t>
            </a:r>
            <a:r>
              <a:rPr lang="en-US" dirty="0" smtClean="0"/>
              <a:t> </a:t>
            </a:r>
            <a:r>
              <a:rPr lang="en-US" dirty="0" err="1" smtClean="0"/>
              <a:t>vì</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HttpServletRequest</a:t>
            </a:r>
            <a:endParaRPr lang="en-US"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1" y="3371850"/>
            <a:ext cx="4791075" cy="293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lded Corner 4"/>
          <p:cNvSpPr/>
          <p:nvPr/>
        </p:nvSpPr>
        <p:spPr>
          <a:xfrm>
            <a:off x="6705600" y="4114800"/>
            <a:ext cx="3810000" cy="1447800"/>
          </a:xfrm>
          <a:prstGeom prst="foldedCorner">
            <a:avLst>
              <a:gd name="adj" fmla="val 7839"/>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Trong</a:t>
            </a:r>
            <a:r>
              <a:rPr lang="en-US" dirty="0"/>
              <a:t> JSP </a:t>
            </a:r>
            <a:r>
              <a:rPr lang="en-US" dirty="0" err="1"/>
              <a:t>bạn</a:t>
            </a:r>
            <a:r>
              <a:rPr lang="en-US" dirty="0"/>
              <a:t> </a:t>
            </a:r>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a:t>
            </a:r>
            <a:r>
              <a:rPr lang="en-US" b="1" dirty="0"/>
              <a:t>&lt;%=</a:t>
            </a:r>
            <a:r>
              <a:rPr lang="en-US" b="1" dirty="0" err="1"/>
              <a:t>request.getAttribute</a:t>
            </a:r>
            <a:r>
              <a:rPr lang="en-US" b="1" dirty="0"/>
              <a:t>(“name”)%&gt;</a:t>
            </a:r>
            <a:r>
              <a:rPr lang="en-US" dirty="0"/>
              <a:t> </a:t>
            </a:r>
            <a:r>
              <a:rPr lang="en-US" dirty="0" err="1"/>
              <a:t>để</a:t>
            </a:r>
            <a:r>
              <a:rPr lang="en-US" dirty="0"/>
              <a:t> </a:t>
            </a:r>
            <a:r>
              <a:rPr lang="en-US" dirty="0" err="1"/>
              <a:t>truy</a:t>
            </a:r>
            <a:r>
              <a:rPr lang="en-US" dirty="0"/>
              <a:t> </a:t>
            </a:r>
            <a:r>
              <a:rPr lang="en-US" dirty="0" err="1"/>
              <a:t>xuất</a:t>
            </a:r>
            <a:r>
              <a:rPr lang="en-US" dirty="0"/>
              <a:t> </a:t>
            </a:r>
            <a:r>
              <a:rPr lang="en-US" dirty="0" err="1"/>
              <a:t>hoặc</a:t>
            </a:r>
            <a:r>
              <a:rPr lang="en-US" dirty="0"/>
              <a:t> </a:t>
            </a:r>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a:t>
            </a:r>
            <a:r>
              <a:rPr lang="en-US" dirty="0" err="1"/>
              <a:t>biểu</a:t>
            </a:r>
            <a:r>
              <a:rPr lang="en-US" dirty="0"/>
              <a:t> </a:t>
            </a:r>
            <a:r>
              <a:rPr lang="en-US" dirty="0" err="1"/>
              <a:t>thức</a:t>
            </a:r>
            <a:r>
              <a:rPr lang="en-US" dirty="0"/>
              <a:t> EL </a:t>
            </a:r>
            <a:r>
              <a:rPr lang="en-US" b="1" dirty="0"/>
              <a:t>${name}</a:t>
            </a:r>
            <a:r>
              <a:rPr lang="en-US" dirty="0"/>
              <a:t> </a:t>
            </a:r>
            <a:r>
              <a:rPr lang="en-US" dirty="0" err="1"/>
              <a:t>để</a:t>
            </a:r>
            <a:r>
              <a:rPr lang="en-US" dirty="0"/>
              <a:t> </a:t>
            </a:r>
            <a:r>
              <a:rPr lang="en-US" dirty="0" err="1"/>
              <a:t>truy</a:t>
            </a:r>
            <a:r>
              <a:rPr lang="en-US" dirty="0"/>
              <a:t> </a:t>
            </a:r>
            <a:r>
              <a:rPr lang="en-US" dirty="0" err="1"/>
              <a:t>xuất</a:t>
            </a:r>
            <a:endParaRPr lang="en-US" dirty="0"/>
          </a:p>
        </p:txBody>
      </p:sp>
    </p:spTree>
    <p:extLst>
      <p:ext uri="{BB962C8B-B14F-4D97-AF65-F5344CB8AC3E}">
        <p14:creationId xmlns:p14="http://schemas.microsoft.com/office/powerpoint/2010/main" val="1839247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lowchart: Document 6"/>
          <p:cNvSpPr/>
          <p:nvPr/>
        </p:nvSpPr>
        <p:spPr>
          <a:xfrm>
            <a:off x="1981200" y="1219201"/>
            <a:ext cx="7315200" cy="3043901"/>
          </a:xfrm>
          <a:prstGeom prst="flowChartDocumen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Truyền dữ liệu cho view</a:t>
            </a:r>
            <a:endParaRPr lang="en-US" dirty="0"/>
          </a:p>
        </p:txBody>
      </p:sp>
      <p:pic>
        <p:nvPicPr>
          <p:cNvPr id="4" name="Picture 3"/>
          <p:cNvPicPr>
            <a:picLocks noChangeAspect="1"/>
          </p:cNvPicPr>
          <p:nvPr/>
        </p:nvPicPr>
        <p:blipFill>
          <a:blip r:embed="rId2"/>
          <a:stretch>
            <a:fillRect/>
          </a:stretch>
        </p:blipFill>
        <p:spPr>
          <a:xfrm>
            <a:off x="2133601" y="1371601"/>
            <a:ext cx="6791325" cy="2143125"/>
          </a:xfrm>
          <a:prstGeom prst="rect">
            <a:avLst/>
          </a:prstGeom>
        </p:spPr>
      </p:pic>
      <p:sp>
        <p:nvSpPr>
          <p:cNvPr id="8" name="Flowchart: Document 7"/>
          <p:cNvSpPr/>
          <p:nvPr/>
        </p:nvSpPr>
        <p:spPr>
          <a:xfrm>
            <a:off x="5986461" y="2768446"/>
            <a:ext cx="4224338" cy="4116850"/>
          </a:xfrm>
          <a:prstGeom prst="flowChartDocumen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3"/>
          <a:stretch>
            <a:fillRect/>
          </a:stretch>
        </p:blipFill>
        <p:spPr>
          <a:xfrm>
            <a:off x="6191250" y="2846697"/>
            <a:ext cx="3943350" cy="3171825"/>
          </a:xfrm>
          <a:prstGeom prst="rect">
            <a:avLst/>
          </a:prstGeom>
        </p:spPr>
      </p:pic>
      <p:pic>
        <p:nvPicPr>
          <p:cNvPr id="6" name="Picture 5"/>
          <p:cNvPicPr>
            <a:picLocks noChangeAspect="1"/>
          </p:cNvPicPr>
          <p:nvPr/>
        </p:nvPicPr>
        <p:blipFill>
          <a:blip r:embed="rId4"/>
          <a:stretch>
            <a:fillRect/>
          </a:stretch>
        </p:blipFill>
        <p:spPr>
          <a:xfrm>
            <a:off x="1986887" y="4432608"/>
            <a:ext cx="4171950" cy="1828800"/>
          </a:xfrm>
          <a:prstGeom prst="rect">
            <a:avLst/>
          </a:prstGeom>
        </p:spPr>
      </p:pic>
    </p:spTree>
    <p:extLst>
      <p:ext uri="{BB962C8B-B14F-4D97-AF65-F5344CB8AC3E}">
        <p14:creationId xmlns:p14="http://schemas.microsoft.com/office/powerpoint/2010/main" val="2538499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a:t>
            </a:r>
            <a:endParaRPr lang="en-US" dirty="0"/>
          </a:p>
        </p:txBody>
      </p:sp>
      <p:sp>
        <p:nvSpPr>
          <p:cNvPr id="3" name="Content Placeholder 2"/>
          <p:cNvSpPr>
            <a:spLocks noGrp="1"/>
          </p:cNvSpPr>
          <p:nvPr>
            <p:ph idx="1"/>
          </p:nvPr>
        </p:nvSpPr>
        <p:spPr/>
        <p:txBody>
          <a:bodyPr/>
          <a:lstStyle/>
          <a:p>
            <a:r>
              <a:rPr lang="en-US" smtClean="0"/>
              <a:t>Hiệu chỉnh action login theo hướng dẫn sau</a:t>
            </a:r>
          </a:p>
          <a:p>
            <a:pPr lvl="1"/>
            <a:r>
              <a:rPr lang="en-US" smtClean="0"/>
              <a:t>Thêm đối số ModelMap model</a:t>
            </a:r>
          </a:p>
          <a:p>
            <a:pPr lvl="1"/>
            <a:r>
              <a:rPr lang="en-US" smtClean="0"/>
              <a:t>Thay request.setAttribute() bằng model.addAttribute()</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312160"/>
            <a:ext cx="7162800" cy="3100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7974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C0380C-769D-4BE5-87E1-E7103720B1CB}"/>
              </a:ext>
            </a:extLst>
          </p:cNvPr>
          <p:cNvSpPr>
            <a:spLocks noGrp="1"/>
          </p:cNvSpPr>
          <p:nvPr>
            <p:ph type="title"/>
          </p:nvPr>
        </p:nvSpPr>
        <p:spPr/>
        <p:txBody>
          <a:bodyPr/>
          <a:lstStyle/>
          <a:p>
            <a:r>
              <a:rPr lang="en-US"/>
              <a:t>Spring boot</a:t>
            </a:r>
          </a:p>
        </p:txBody>
      </p:sp>
      <p:pic>
        <p:nvPicPr>
          <p:cNvPr id="2050" name="Picture 2">
            <a:extLst>
              <a:ext uri="{FF2B5EF4-FFF2-40B4-BE49-F238E27FC236}">
                <a16:creationId xmlns:a16="http://schemas.microsoft.com/office/drawing/2014/main" xmlns="" id="{A2413B6E-5D0E-4FE1-B0B4-AB1292BCF52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76525" y="4458400"/>
            <a:ext cx="6838950" cy="13144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xmlns="" id="{77216C59-9190-4CF2-9E5F-0ECA89D85647}"/>
              </a:ext>
            </a:extLst>
          </p:cNvPr>
          <p:cNvSpPr txBox="1"/>
          <p:nvPr/>
        </p:nvSpPr>
        <p:spPr>
          <a:xfrm>
            <a:off x="1396313" y="2150076"/>
            <a:ext cx="10305535" cy="2308324"/>
          </a:xfrm>
          <a:prstGeom prst="rect">
            <a:avLst/>
          </a:prstGeom>
          <a:noFill/>
        </p:spPr>
        <p:txBody>
          <a:bodyPr wrap="square" rtlCol="0">
            <a:spAutoFit/>
          </a:bodyPr>
          <a:lstStyle/>
          <a:p>
            <a:pPr marL="285750" indent="-285750" fontAlgn="base">
              <a:buFont typeface="Arial" panose="020B0604020202020204" pitchFamily="34" charset="0"/>
              <a:buChar char="•"/>
            </a:pPr>
            <a:r>
              <a:rPr lang="vi-VN"/>
              <a:t>Có các tính năng của Spring Framework.</a:t>
            </a:r>
          </a:p>
          <a:p>
            <a:pPr marL="285750" indent="-285750" fontAlgn="base">
              <a:buFont typeface="Arial" panose="020B0604020202020204" pitchFamily="34" charset="0"/>
              <a:buChar char="•"/>
            </a:pPr>
            <a:r>
              <a:rPr lang="vi-VN"/>
              <a:t>Tạo ứng dụng độc lập, có thể chạy bằng java -jar (cho cả java web)</a:t>
            </a:r>
          </a:p>
          <a:p>
            <a:pPr marL="285750" indent="-285750" fontAlgn="base">
              <a:buFont typeface="Arial" panose="020B0604020202020204" pitchFamily="34" charset="0"/>
              <a:buChar char="•"/>
            </a:pPr>
            <a:r>
              <a:rPr lang="vi-VN"/>
              <a:t>Nhúng trực tiếp các ứng dụng server (Tomcat, Jetty…) do đó không cần phải triển khai file WAR</a:t>
            </a:r>
          </a:p>
          <a:p>
            <a:pPr marL="285750" indent="-285750" fontAlgn="base">
              <a:buFont typeface="Arial" panose="020B0604020202020204" pitchFamily="34" charset="0"/>
              <a:buChar char="•"/>
            </a:pPr>
            <a:r>
              <a:rPr lang="vi-VN"/>
              <a:t>Cấu hình ít, tự động cậu hình bất kì khi nào có thể (Giảm thời gian viết code, tăng năng suất)</a:t>
            </a:r>
          </a:p>
          <a:p>
            <a:pPr marL="285750" indent="-285750" fontAlgn="base">
              <a:buFont typeface="Arial" panose="020B0604020202020204" pitchFamily="34" charset="0"/>
              <a:buChar char="•"/>
            </a:pPr>
            <a:r>
              <a:rPr lang="vi-VN"/>
              <a:t>Không yêu cầu XML config…</a:t>
            </a:r>
          </a:p>
          <a:p>
            <a:pPr marL="285750" indent="-285750" fontAlgn="base">
              <a:buFont typeface="Arial" panose="020B0604020202020204" pitchFamily="34" charset="0"/>
              <a:buChar char="•"/>
            </a:pPr>
            <a:r>
              <a:rPr lang="vi-VN"/>
              <a:t>Cung cấp nhiều plugin</a:t>
            </a:r>
          </a:p>
          <a:p>
            <a:pPr marL="285750" indent="-285750" fontAlgn="base">
              <a:buFont typeface="Arial" panose="020B0604020202020204" pitchFamily="34" charset="0"/>
              <a:buChar char="•"/>
            </a:pPr>
            <a:r>
              <a:rPr lang="vi-VN"/>
              <a:t>Chuẩn cho Microservices (Cloud support; giảm việc setup, config; các thư viện hỗ trợ…)</a:t>
            </a:r>
          </a:p>
          <a:p>
            <a:pPr marL="285750" indent="-285750">
              <a:buFont typeface="Arial" panose="020B0604020202020204" pitchFamily="34" charset="0"/>
              <a:buChar char="•"/>
            </a:pPr>
            <a:endParaRPr lang="en-US"/>
          </a:p>
        </p:txBody>
      </p:sp>
    </p:spTree>
    <p:extLst>
      <p:ext uri="{BB962C8B-B14F-4D97-AF65-F5344CB8AC3E}">
        <p14:creationId xmlns:p14="http://schemas.microsoft.com/office/powerpoint/2010/main" val="25979116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4AB7D8-43EE-44AC-AA43-B423EE40AF83}"/>
              </a:ext>
            </a:extLst>
          </p:cNvPr>
          <p:cNvSpPr>
            <a:spLocks noGrp="1"/>
          </p:cNvSpPr>
          <p:nvPr>
            <p:ph type="title"/>
          </p:nvPr>
        </p:nvSpPr>
        <p:spPr/>
        <p:txBody>
          <a:bodyPr/>
          <a:lstStyle/>
          <a:p>
            <a:r>
              <a:rPr lang="en-US"/>
              <a:t>Maven</a:t>
            </a:r>
          </a:p>
        </p:txBody>
      </p:sp>
      <p:sp>
        <p:nvSpPr>
          <p:cNvPr id="3" name="Content Placeholder 2">
            <a:extLst>
              <a:ext uri="{FF2B5EF4-FFF2-40B4-BE49-F238E27FC236}">
                <a16:creationId xmlns:a16="http://schemas.microsoft.com/office/drawing/2014/main" xmlns="" id="{3CC9AC68-F612-40ED-A40C-889355AC0492}"/>
              </a:ext>
            </a:extLst>
          </p:cNvPr>
          <p:cNvSpPr>
            <a:spLocks noGrp="1"/>
          </p:cNvSpPr>
          <p:nvPr>
            <p:ph idx="1"/>
          </p:nvPr>
        </p:nvSpPr>
        <p:spPr/>
        <p:txBody>
          <a:bodyPr/>
          <a:lstStyle/>
          <a:p>
            <a:pPr marL="0" indent="0" fontAlgn="base">
              <a:buNone/>
            </a:pPr>
            <a:r>
              <a:rPr lang="vi-VN"/>
              <a:t>Maven là một công cụ quản lý và thiết lập dự án.</a:t>
            </a:r>
          </a:p>
          <a:p>
            <a:pPr fontAlgn="base">
              <a:buFont typeface="Arial" panose="020B0604020202020204" pitchFamily="34" charset="0"/>
              <a:buChar char="•"/>
            </a:pPr>
            <a:r>
              <a:rPr lang="en-US"/>
              <a:t> </a:t>
            </a:r>
            <a:r>
              <a:rPr lang="vi-VN"/>
              <a:t>Quản lý thư viện cho cả dự án, quản lý version, bản phân phối</a:t>
            </a:r>
          </a:p>
          <a:p>
            <a:pPr fontAlgn="base">
              <a:buFont typeface="Arial" panose="020B0604020202020204" pitchFamily="34" charset="0"/>
              <a:buChar char="•"/>
            </a:pPr>
            <a:r>
              <a:rPr lang="en-US"/>
              <a:t> </a:t>
            </a:r>
            <a:r>
              <a:rPr lang="vi-VN"/>
              <a:t>Thiết lập tự động các quá trình validate, test, đóng gói, cài đặt, triển khai dự án…</a:t>
            </a:r>
          </a:p>
          <a:p>
            <a:pPr marL="0" indent="0" fontAlgn="base">
              <a:buNone/>
            </a:pPr>
            <a:r>
              <a:rPr lang="vi-VN"/>
              <a:t>Tóm lại nó đơn giản hóa và chuẩn hóa quá trình xây dựng một dự án. Nó xử lý biên dịch, phân phối, tài liệu, sự giao tiếp giữa các team phát triển thành 1 nhiệm vụ liền mạch.</a:t>
            </a:r>
          </a:p>
          <a:p>
            <a:pPr marL="0" indent="0">
              <a:buNone/>
            </a:pPr>
            <a:r>
              <a:rPr lang="vi-VN"/>
              <a:t>Maven cấu trúc dự án và nội dung được tuyên bố trong một tập tin pom.xml,</a:t>
            </a:r>
            <a:br>
              <a:rPr lang="vi-VN"/>
            </a:br>
            <a:r>
              <a:rPr lang="vi-VN"/>
              <a:t>gọi là mô hình đối tượng dự án (POM), là đơn vị cơ bản của</a:t>
            </a:r>
            <a:br>
              <a:rPr lang="vi-VN"/>
            </a:br>
            <a:r>
              <a:rPr lang="vi-VN"/>
              <a:t>toàn bộ hệ thống Maven</a:t>
            </a:r>
            <a:endParaRPr lang="en-US"/>
          </a:p>
        </p:txBody>
      </p:sp>
    </p:spTree>
    <p:extLst>
      <p:ext uri="{BB962C8B-B14F-4D97-AF65-F5344CB8AC3E}">
        <p14:creationId xmlns:p14="http://schemas.microsoft.com/office/powerpoint/2010/main" val="33585751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30FD19-6963-4B70-9973-C890239581F4}"/>
              </a:ext>
            </a:extLst>
          </p:cNvPr>
          <p:cNvSpPr>
            <a:spLocks noGrp="1"/>
          </p:cNvSpPr>
          <p:nvPr>
            <p:ph type="title"/>
          </p:nvPr>
        </p:nvSpPr>
        <p:spPr/>
        <p:txBody>
          <a:bodyPr/>
          <a:lstStyle/>
          <a:p>
            <a:r>
              <a:rPr lang="en-US"/>
              <a:t>Gradle</a:t>
            </a:r>
          </a:p>
        </p:txBody>
      </p:sp>
      <p:sp>
        <p:nvSpPr>
          <p:cNvPr id="3" name="Content Placeholder 2">
            <a:extLst>
              <a:ext uri="{FF2B5EF4-FFF2-40B4-BE49-F238E27FC236}">
                <a16:creationId xmlns:a16="http://schemas.microsoft.com/office/drawing/2014/main" xmlns="" id="{33557163-B4C7-405B-A4EC-66CA283BC3C6}"/>
              </a:ext>
            </a:extLst>
          </p:cNvPr>
          <p:cNvSpPr>
            <a:spLocks noGrp="1"/>
          </p:cNvSpPr>
          <p:nvPr>
            <p:ph idx="1"/>
          </p:nvPr>
        </p:nvSpPr>
        <p:spPr/>
        <p:txBody>
          <a:bodyPr/>
          <a:lstStyle/>
          <a:p>
            <a:r>
              <a:rPr lang="vi-VN"/>
              <a:t>Gradle là một hệ thống tự động build mã nguồn mở, dựa trên các khái niệm về Apache Ant và Apache Maven và giới thiệu một ngôn ngữ dành riêng dựa trên Groovy thay vì XML form được sử dụng bởi Apache Maven để khai báo cấu hình dự án.</a:t>
            </a:r>
          </a:p>
          <a:p>
            <a:r>
              <a:rPr lang="vi-VN"/>
              <a:t>Gradle được thiết kế để xây dựng đa dự án và có thể phát triển đến quy mô khá lớn. Nó hỗ trợ các bản builds tăng dần bởi việc xác định một cách thông minh phần nào của cây build được cập nhật; bất kỳ yêu cầu nào phụ thuộc duy nhất vào các phần này đều không cần phải thực thi lại.</a:t>
            </a:r>
          </a:p>
        </p:txBody>
      </p:sp>
    </p:spTree>
    <p:extLst>
      <p:ext uri="{BB962C8B-B14F-4D97-AF65-F5344CB8AC3E}">
        <p14:creationId xmlns:p14="http://schemas.microsoft.com/office/powerpoint/2010/main" val="3599499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FBD13D9D-51D5-40F9-829C-09710338B5BF}"/>
              </a:ext>
            </a:extLst>
          </p:cNvPr>
          <p:cNvSpPr>
            <a:spLocks noGrp="1"/>
          </p:cNvSpPr>
          <p:nvPr>
            <p:ph type="title"/>
          </p:nvPr>
        </p:nvSpPr>
        <p:spPr>
          <a:xfrm>
            <a:off x="2828359" y="589280"/>
            <a:ext cx="6974016" cy="955040"/>
          </a:xfrm>
        </p:spPr>
        <p:txBody>
          <a:bodyPr/>
          <a:lstStyle/>
          <a:p>
            <a:r>
              <a:rPr lang="en-US" dirty="0" smtClean="0"/>
              <a:t>Spring </a:t>
            </a:r>
            <a:r>
              <a:rPr lang="en-US" dirty="0"/>
              <a:t>modules</a:t>
            </a:r>
          </a:p>
        </p:txBody>
      </p:sp>
      <p:sp>
        <p:nvSpPr>
          <p:cNvPr id="5" name="Content Placeholder 2"/>
          <p:cNvSpPr>
            <a:spLocks noGrp="1"/>
          </p:cNvSpPr>
          <p:nvPr>
            <p:ph idx="1"/>
          </p:nvPr>
        </p:nvSpPr>
        <p:spPr>
          <a:xfrm>
            <a:off x="2409775" y="1686560"/>
            <a:ext cx="8664625" cy="4448182"/>
          </a:xfrm>
        </p:spPr>
        <p:txBody>
          <a:bodyPr>
            <a:normAutofit fontScale="85000" lnSpcReduction="20000"/>
          </a:bodyPr>
          <a:lstStyle/>
          <a:p>
            <a:r>
              <a:rPr lang="en-US" dirty="0" smtClean="0"/>
              <a:t>Spring Core</a:t>
            </a:r>
          </a:p>
          <a:p>
            <a:pPr lvl="1"/>
            <a:r>
              <a:rPr lang="en-US" dirty="0" err="1" smtClean="0"/>
              <a:t>Cung</a:t>
            </a:r>
            <a:r>
              <a:rPr lang="en-US" dirty="0" smtClean="0"/>
              <a:t> </a:t>
            </a:r>
            <a:r>
              <a:rPr lang="en-US" dirty="0" err="1" smtClean="0"/>
              <a:t>cấp</a:t>
            </a:r>
            <a:r>
              <a:rPr lang="en-US" dirty="0" smtClean="0"/>
              <a:t> </a:t>
            </a:r>
            <a:r>
              <a:rPr lang="en-US" dirty="0" err="1" smtClean="0"/>
              <a:t>nền</a:t>
            </a:r>
            <a:r>
              <a:rPr lang="en-US" dirty="0" smtClean="0"/>
              <a:t> </a:t>
            </a:r>
            <a:r>
              <a:rPr lang="en-US" dirty="0" err="1" smtClean="0"/>
              <a:t>tảng</a:t>
            </a:r>
            <a:r>
              <a:rPr lang="en-US" dirty="0" smtClean="0"/>
              <a:t> </a:t>
            </a:r>
            <a:r>
              <a:rPr lang="en-US" dirty="0" err="1" smtClean="0"/>
              <a:t>cơ</a:t>
            </a:r>
            <a:r>
              <a:rPr lang="en-US" dirty="0" smtClean="0"/>
              <a:t> </a:t>
            </a:r>
            <a:r>
              <a:rPr lang="en-US" dirty="0" err="1" smtClean="0"/>
              <a:t>bản</a:t>
            </a:r>
            <a:r>
              <a:rPr lang="en-US" dirty="0" smtClean="0"/>
              <a:t> </a:t>
            </a:r>
            <a:r>
              <a:rPr lang="en-US" dirty="0" err="1" smtClean="0"/>
              <a:t>của</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ứng</a:t>
            </a:r>
            <a:r>
              <a:rPr lang="en-US" dirty="0" smtClean="0"/>
              <a:t> </a:t>
            </a:r>
            <a:r>
              <a:rPr lang="en-US" dirty="0" err="1" smtClean="0"/>
              <a:t>dụng</a:t>
            </a:r>
            <a:r>
              <a:rPr lang="en-US" dirty="0" smtClean="0"/>
              <a:t> Spring</a:t>
            </a:r>
          </a:p>
          <a:p>
            <a:r>
              <a:rPr lang="en-US" dirty="0" smtClean="0"/>
              <a:t>Spring AOP</a:t>
            </a:r>
          </a:p>
          <a:p>
            <a:pPr lvl="1"/>
            <a:r>
              <a:rPr lang="en-US" dirty="0" err="1" smtClean="0"/>
              <a:t>Cung</a:t>
            </a:r>
            <a:r>
              <a:rPr lang="en-US" dirty="0" smtClean="0"/>
              <a:t> </a:t>
            </a:r>
            <a:r>
              <a:rPr lang="en-US" dirty="0" err="1" smtClean="0"/>
              <a:t>cấp</a:t>
            </a:r>
            <a:r>
              <a:rPr lang="en-US" dirty="0" smtClean="0"/>
              <a:t> </a:t>
            </a:r>
            <a:r>
              <a:rPr lang="en-US" dirty="0" err="1" smtClean="0"/>
              <a:t>nền</a:t>
            </a:r>
            <a:r>
              <a:rPr lang="en-US" dirty="0" smtClean="0"/>
              <a:t> </a:t>
            </a:r>
            <a:r>
              <a:rPr lang="en-US" dirty="0" err="1" smtClean="0"/>
              <a:t>tảng</a:t>
            </a:r>
            <a:r>
              <a:rPr lang="en-US" dirty="0" smtClean="0"/>
              <a:t> </a:t>
            </a:r>
            <a:r>
              <a:rPr lang="en-US" dirty="0" err="1" smtClean="0"/>
              <a:t>cho</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hướng</a:t>
            </a:r>
            <a:r>
              <a:rPr lang="en-US" dirty="0" smtClean="0"/>
              <a:t> </a:t>
            </a:r>
            <a:r>
              <a:rPr lang="en-US" dirty="0" err="1" smtClean="0"/>
              <a:t>khía</a:t>
            </a:r>
            <a:r>
              <a:rPr lang="en-US" dirty="0" smtClean="0"/>
              <a:t> </a:t>
            </a:r>
            <a:r>
              <a:rPr lang="en-US" dirty="0" err="1" smtClean="0"/>
              <a:t>cạnh</a:t>
            </a:r>
            <a:endParaRPr lang="en-US" dirty="0" smtClean="0"/>
          </a:p>
          <a:p>
            <a:r>
              <a:rPr lang="en-US" dirty="0" smtClean="0"/>
              <a:t>Spring DAO</a:t>
            </a:r>
          </a:p>
          <a:p>
            <a:pPr lvl="1"/>
            <a:r>
              <a:rPr lang="en-US" dirty="0" err="1" smtClean="0"/>
              <a:t>Cung</a:t>
            </a:r>
            <a:r>
              <a:rPr lang="en-US" dirty="0" smtClean="0"/>
              <a:t> </a:t>
            </a:r>
            <a:r>
              <a:rPr lang="en-US" dirty="0" err="1" smtClean="0"/>
              <a:t>cấp</a:t>
            </a:r>
            <a:r>
              <a:rPr lang="en-US" dirty="0" smtClean="0"/>
              <a:t> </a:t>
            </a:r>
            <a:r>
              <a:rPr lang="en-US" dirty="0" err="1" smtClean="0"/>
              <a:t>dụng</a:t>
            </a:r>
            <a:r>
              <a:rPr lang="en-US" dirty="0" smtClean="0"/>
              <a:t> </a:t>
            </a:r>
            <a:r>
              <a:rPr lang="en-US" dirty="0" err="1" smtClean="0"/>
              <a:t>vụ</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truy</a:t>
            </a:r>
            <a:r>
              <a:rPr lang="en-US" dirty="0" smtClean="0"/>
              <a:t> </a:t>
            </a:r>
            <a:r>
              <a:rPr lang="en-US" dirty="0" err="1" smtClean="0"/>
              <a:t>xuất</a:t>
            </a:r>
            <a:r>
              <a:rPr lang="en-US" dirty="0" smtClean="0"/>
              <a:t> </a:t>
            </a:r>
            <a:r>
              <a:rPr lang="en-US" dirty="0" err="1" smtClean="0"/>
              <a:t>dữ</a:t>
            </a:r>
            <a:r>
              <a:rPr lang="en-US" dirty="0" smtClean="0"/>
              <a:t> </a:t>
            </a:r>
            <a:r>
              <a:rPr lang="en-US" dirty="0" err="1" smtClean="0"/>
              <a:t>liệu</a:t>
            </a:r>
            <a:endParaRPr lang="en-US" dirty="0" smtClean="0"/>
          </a:p>
          <a:p>
            <a:r>
              <a:rPr lang="en-US" dirty="0" smtClean="0"/>
              <a:t>Spring Context</a:t>
            </a:r>
          </a:p>
          <a:p>
            <a:pPr lvl="1"/>
            <a:r>
              <a:rPr lang="en-US" dirty="0" err="1" smtClean="0"/>
              <a:t>Cung</a:t>
            </a:r>
            <a:r>
              <a:rPr lang="en-US" dirty="0" smtClean="0"/>
              <a:t> </a:t>
            </a:r>
            <a:r>
              <a:rPr lang="en-US" dirty="0" err="1" smtClean="0"/>
              <a:t>cấp</a:t>
            </a:r>
            <a:r>
              <a:rPr lang="en-US" dirty="0" smtClean="0"/>
              <a:t> </a:t>
            </a:r>
            <a:r>
              <a:rPr lang="en-US" dirty="0" err="1" smtClean="0"/>
              <a:t>dịch</a:t>
            </a:r>
            <a:r>
              <a:rPr lang="en-US" dirty="0" smtClean="0"/>
              <a:t> </a:t>
            </a:r>
            <a:r>
              <a:rPr lang="en-US" dirty="0" err="1" smtClean="0"/>
              <a:t>vụ</a:t>
            </a:r>
            <a:r>
              <a:rPr lang="en-US" dirty="0" smtClean="0"/>
              <a:t> </a:t>
            </a:r>
            <a:r>
              <a:rPr lang="en-US" dirty="0" err="1" smtClean="0"/>
              <a:t>truy</a:t>
            </a:r>
            <a:r>
              <a:rPr lang="en-US" dirty="0" smtClean="0"/>
              <a:t> </a:t>
            </a:r>
            <a:r>
              <a:rPr lang="en-US" dirty="0" err="1" smtClean="0"/>
              <a:t>cập</a:t>
            </a:r>
            <a:r>
              <a:rPr lang="en-US" dirty="0" smtClean="0"/>
              <a:t> </a:t>
            </a:r>
            <a:r>
              <a:rPr lang="en-US" dirty="0" err="1" smtClean="0"/>
              <a:t>từ</a:t>
            </a:r>
            <a:r>
              <a:rPr lang="en-US" dirty="0" smtClean="0"/>
              <a:t> </a:t>
            </a:r>
            <a:r>
              <a:rPr lang="en-US" dirty="0" err="1" smtClean="0"/>
              <a:t>xa</a:t>
            </a:r>
            <a:r>
              <a:rPr lang="en-US" dirty="0" smtClean="0"/>
              <a:t> </a:t>
            </a:r>
            <a:r>
              <a:rPr lang="en-US" dirty="0" err="1" smtClean="0"/>
              <a:t>như</a:t>
            </a:r>
            <a:r>
              <a:rPr lang="en-US" dirty="0" smtClean="0"/>
              <a:t> JNDI, EJB…</a:t>
            </a:r>
          </a:p>
          <a:p>
            <a:r>
              <a:rPr lang="en-US" dirty="0" smtClean="0"/>
              <a:t>Spring MVC</a:t>
            </a:r>
          </a:p>
          <a:p>
            <a:pPr lvl="1"/>
            <a:r>
              <a:rPr lang="en-US" dirty="0" err="1" smtClean="0"/>
              <a:t>Nền</a:t>
            </a:r>
            <a:r>
              <a:rPr lang="en-US" dirty="0" smtClean="0"/>
              <a:t> </a:t>
            </a:r>
            <a:r>
              <a:rPr lang="en-US" dirty="0" err="1" smtClean="0"/>
              <a:t>tảng</a:t>
            </a:r>
            <a:r>
              <a:rPr lang="en-US" dirty="0" smtClean="0"/>
              <a:t> </a:t>
            </a:r>
            <a:r>
              <a:rPr lang="en-US" dirty="0" err="1" smtClean="0"/>
              <a:t>ứng</a:t>
            </a:r>
            <a:r>
              <a:rPr lang="en-US" dirty="0" smtClean="0"/>
              <a:t> </a:t>
            </a:r>
            <a:r>
              <a:rPr lang="en-US" dirty="0" err="1" smtClean="0"/>
              <a:t>dụng</a:t>
            </a:r>
            <a:r>
              <a:rPr lang="en-US" dirty="0" smtClean="0"/>
              <a:t> web </a:t>
            </a:r>
            <a:r>
              <a:rPr lang="en-US" dirty="0" err="1" smtClean="0"/>
              <a:t>theo</a:t>
            </a:r>
            <a:r>
              <a:rPr lang="en-US" dirty="0" smtClean="0"/>
              <a:t> </a:t>
            </a:r>
            <a:r>
              <a:rPr lang="en-US" dirty="0" err="1" smtClean="0"/>
              <a:t>mô</a:t>
            </a:r>
            <a:r>
              <a:rPr lang="en-US" dirty="0" smtClean="0"/>
              <a:t> </a:t>
            </a:r>
            <a:r>
              <a:rPr lang="en-US" dirty="0" err="1" smtClean="0"/>
              <a:t>hình</a:t>
            </a:r>
            <a:r>
              <a:rPr lang="en-US" dirty="0" smtClean="0"/>
              <a:t> MVC</a:t>
            </a:r>
          </a:p>
          <a:p>
            <a:r>
              <a:rPr lang="en-US" dirty="0" smtClean="0"/>
              <a:t>Spring ORM</a:t>
            </a:r>
          </a:p>
          <a:p>
            <a:pPr lvl="1"/>
            <a:r>
              <a:rPr lang="en-US" dirty="0" err="1" smtClean="0"/>
              <a:t>Cung</a:t>
            </a:r>
            <a:r>
              <a:rPr lang="en-US" dirty="0" smtClean="0"/>
              <a:t> </a:t>
            </a:r>
            <a:r>
              <a:rPr lang="en-US" dirty="0" err="1" smtClean="0"/>
              <a:t>cấp</a:t>
            </a:r>
            <a:r>
              <a:rPr lang="en-US" dirty="0" smtClean="0"/>
              <a:t> </a:t>
            </a:r>
            <a:r>
              <a:rPr lang="en-US" dirty="0" err="1" smtClean="0"/>
              <a:t>dịch</a:t>
            </a:r>
            <a:r>
              <a:rPr lang="en-US" dirty="0" smtClean="0"/>
              <a:t> </a:t>
            </a:r>
            <a:r>
              <a:rPr lang="en-US" dirty="0" err="1" smtClean="0"/>
              <a:t>vụ</a:t>
            </a:r>
            <a:r>
              <a:rPr lang="en-US" dirty="0" smtClean="0"/>
              <a:t> </a:t>
            </a:r>
            <a:r>
              <a:rPr lang="en-US" dirty="0" err="1" smtClean="0"/>
              <a:t>ánh</a:t>
            </a:r>
            <a:r>
              <a:rPr lang="en-US" dirty="0" smtClean="0"/>
              <a:t> </a:t>
            </a:r>
            <a:r>
              <a:rPr lang="en-US" dirty="0" err="1" smtClean="0"/>
              <a:t>xạ</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quan</a:t>
            </a:r>
            <a:r>
              <a:rPr lang="en-US" dirty="0" smtClean="0"/>
              <a:t> </a:t>
            </a:r>
            <a:r>
              <a:rPr lang="en-US" dirty="0" err="1" smtClean="0"/>
              <a:t>hệ</a:t>
            </a:r>
            <a:r>
              <a:rPr lang="en-US" dirty="0" smtClean="0"/>
              <a:t> </a:t>
            </a:r>
            <a:r>
              <a:rPr lang="en-US" dirty="0" err="1" smtClean="0"/>
              <a:t>dự</a:t>
            </a:r>
            <a:r>
              <a:rPr lang="en-US" dirty="0" smtClean="0"/>
              <a:t> </a:t>
            </a:r>
            <a:r>
              <a:rPr lang="en-US" dirty="0" err="1" smtClean="0"/>
              <a:t>liệu</a:t>
            </a:r>
            <a:endParaRPr lang="en-US" dirty="0" smtClean="0"/>
          </a:p>
          <a:p>
            <a:r>
              <a:rPr lang="en-US" dirty="0" smtClean="0"/>
              <a:t>Spring Web</a:t>
            </a:r>
          </a:p>
          <a:p>
            <a:pPr lvl="1"/>
            <a:r>
              <a:rPr lang="en-US" dirty="0" err="1" smtClean="0"/>
              <a:t>Cung</a:t>
            </a:r>
            <a:r>
              <a:rPr lang="en-US" dirty="0" smtClean="0"/>
              <a:t> </a:t>
            </a:r>
            <a:r>
              <a:rPr lang="en-US" dirty="0" err="1" smtClean="0"/>
              <a:t>cấp</a:t>
            </a:r>
            <a:r>
              <a:rPr lang="en-US" dirty="0" smtClean="0"/>
              <a:t> </a:t>
            </a:r>
            <a:r>
              <a:rPr lang="en-US" dirty="0" err="1" smtClean="0"/>
              <a:t>dịch</a:t>
            </a:r>
            <a:r>
              <a:rPr lang="en-US" dirty="0" smtClean="0"/>
              <a:t> </a:t>
            </a:r>
            <a:r>
              <a:rPr lang="en-US" dirty="0" err="1" smtClean="0"/>
              <a:t>vụ</a:t>
            </a:r>
            <a:r>
              <a:rPr lang="en-US" dirty="0" smtClean="0"/>
              <a:t> </a:t>
            </a:r>
            <a:r>
              <a:rPr lang="en-US" dirty="0" err="1" smtClean="0"/>
              <a:t>tích</a:t>
            </a:r>
            <a:r>
              <a:rPr lang="en-US" dirty="0" smtClean="0"/>
              <a:t> </a:t>
            </a:r>
            <a:r>
              <a:rPr lang="en-US" dirty="0" err="1" smtClean="0"/>
              <a:t>hợp</a:t>
            </a:r>
            <a:r>
              <a:rPr lang="en-US" dirty="0" smtClean="0"/>
              <a:t> </a:t>
            </a:r>
            <a:r>
              <a:rPr lang="en-US" dirty="0" err="1" smtClean="0"/>
              <a:t>các</a:t>
            </a:r>
            <a:r>
              <a:rPr lang="en-US" dirty="0" smtClean="0"/>
              <a:t> framework web </a:t>
            </a:r>
            <a:r>
              <a:rPr lang="en-US" dirty="0" err="1" smtClean="0"/>
              <a:t>khác</a:t>
            </a:r>
            <a:endParaRPr lang="en-US" dirty="0" smtClean="0"/>
          </a:p>
          <a:p>
            <a:endParaRPr lang="en-US" dirty="0" smtClean="0"/>
          </a:p>
          <a:p>
            <a:endParaRPr lang="en-US" dirty="0"/>
          </a:p>
        </p:txBody>
      </p:sp>
    </p:spTree>
    <p:extLst>
      <p:ext uri="{BB962C8B-B14F-4D97-AF65-F5344CB8AC3E}">
        <p14:creationId xmlns:p14="http://schemas.microsoft.com/office/powerpoint/2010/main" val="42380507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Tổng kết nội dung bài học</a:t>
            </a:r>
            <a:endParaRPr lang="en-US" dirty="0"/>
          </a:p>
        </p:txBody>
      </p:sp>
      <p:sp>
        <p:nvSpPr>
          <p:cNvPr id="48130" name="Content Placeholder 1"/>
          <p:cNvSpPr>
            <a:spLocks noGrp="1"/>
          </p:cNvSpPr>
          <p:nvPr>
            <p:ph idx="1"/>
          </p:nvPr>
        </p:nvSpPr>
        <p:spPr/>
        <p:txBody>
          <a:bodyPr>
            <a:normAutofit fontScale="85000" lnSpcReduction="20000"/>
          </a:bodyPr>
          <a:lstStyle/>
          <a:p>
            <a:pPr>
              <a:buFont typeface="Wingdings" pitchFamily="2" charset="2"/>
              <a:buChar char="þ"/>
            </a:pPr>
            <a:r>
              <a:rPr lang="vi-VN" dirty="0" smtClean="0"/>
              <a:t>Giới thiệu Spring Framework</a:t>
            </a:r>
          </a:p>
          <a:p>
            <a:pPr>
              <a:buFont typeface="Wingdings" pitchFamily="2" charset="2"/>
              <a:buChar char="þ"/>
            </a:pPr>
            <a:r>
              <a:rPr lang="vi-VN" dirty="0" smtClean="0"/>
              <a:t>Xử lý request trong Spring MVC</a:t>
            </a:r>
          </a:p>
          <a:p>
            <a:pPr>
              <a:buFont typeface="Wingdings" pitchFamily="2" charset="2"/>
              <a:buChar char="þ"/>
            </a:pPr>
            <a:r>
              <a:rPr lang="vi-VN" dirty="0" smtClean="0"/>
              <a:t>Thiết lập hệ thống phát triển ứng dụng web</a:t>
            </a:r>
          </a:p>
          <a:p>
            <a:pPr>
              <a:buFont typeface="Wingdings" pitchFamily="2" charset="2"/>
              <a:buChar char="þ"/>
            </a:pPr>
            <a:r>
              <a:rPr lang="vi-VN" dirty="0" smtClean="0"/>
              <a:t>Tích hợp tomcat vào eclipse IDE </a:t>
            </a:r>
          </a:p>
          <a:p>
            <a:pPr>
              <a:buFont typeface="Wingdings" pitchFamily="2" charset="2"/>
              <a:buChar char="þ"/>
            </a:pPr>
            <a:r>
              <a:rPr lang="vi-VN" dirty="0" smtClean="0"/>
              <a:t>Tạo dự án web </a:t>
            </a:r>
          </a:p>
          <a:p>
            <a:pPr>
              <a:buFont typeface="Wingdings" pitchFamily="2" charset="2"/>
              <a:buChar char="þ"/>
            </a:pPr>
            <a:r>
              <a:rPr lang="vi-VN" dirty="0" smtClean="0"/>
              <a:t>Dự án Spring MVC</a:t>
            </a:r>
          </a:p>
          <a:p>
            <a:pPr>
              <a:buFont typeface="Wingdings" pitchFamily="2" charset="2"/>
              <a:buChar char="þ"/>
            </a:pPr>
            <a:r>
              <a:rPr lang="vi-VN" dirty="0" smtClean="0"/>
              <a:t>Cấu hình ứng dụng</a:t>
            </a:r>
          </a:p>
          <a:p>
            <a:pPr>
              <a:buFont typeface="Wingdings" pitchFamily="2" charset="2"/>
              <a:buChar char="þ"/>
            </a:pPr>
            <a:r>
              <a:rPr lang="vi-VN" dirty="0" smtClean="0"/>
              <a:t>Tạo Controller</a:t>
            </a:r>
          </a:p>
          <a:p>
            <a:pPr>
              <a:buFont typeface="Wingdings" pitchFamily="2" charset="2"/>
              <a:buChar char="þ"/>
            </a:pPr>
            <a:r>
              <a:rPr lang="vi-VN" dirty="0" smtClean="0"/>
              <a:t>Tạo JSP</a:t>
            </a:r>
          </a:p>
          <a:p>
            <a:pPr>
              <a:buFont typeface="Wingdings" pitchFamily="2" charset="2"/>
              <a:buChar char="þ"/>
            </a:pPr>
            <a:r>
              <a:rPr lang="vi-VN" dirty="0" smtClean="0"/>
              <a:t>Làm việc với các đối tượng web</a:t>
            </a:r>
          </a:p>
          <a:p>
            <a:pPr>
              <a:buFont typeface="Wingdings" pitchFamily="2" charset="2"/>
              <a:buChar char="þ"/>
            </a:pPr>
            <a:r>
              <a:rPr lang="vi-VN" dirty="0"/>
              <a:t>Truyền dữ liệu từ Controller </a:t>
            </a:r>
            <a:r>
              <a:rPr lang="vi-VN" dirty="0" smtClean="0"/>
              <a:t>sang View</a:t>
            </a:r>
            <a:endParaRPr lang="en-US" dirty="0" smtClean="0"/>
          </a:p>
          <a:p>
            <a:pPr>
              <a:buFont typeface="Wingdings" pitchFamily="2" charset="2"/>
              <a:buChar char="þ"/>
            </a:pPr>
            <a:r>
              <a:rPr lang="en-US" dirty="0" err="1">
                <a:latin typeface="Tahoma" panose="020B0604030504040204" pitchFamily="34" charset="0"/>
                <a:ea typeface="Tahoma" panose="020B0604030504040204" pitchFamily="34" charset="0"/>
                <a:cs typeface="Tahoma" panose="020B0604030504040204" pitchFamily="34" charset="0"/>
              </a:rPr>
              <a:t>Giới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thiệu</a:t>
            </a:r>
            <a:r>
              <a:rPr lang="en-US" dirty="0">
                <a:latin typeface="Tahoma" panose="020B0604030504040204" pitchFamily="34" charset="0"/>
                <a:ea typeface="Tahoma" panose="020B0604030504040204" pitchFamily="34" charset="0"/>
                <a:cs typeface="Tahoma" panose="020B0604030504040204" pitchFamily="34" charset="0"/>
              </a:rPr>
              <a:t> Spring boot, Maven, </a:t>
            </a:r>
            <a:r>
              <a:rPr lang="en-US" dirty="0" err="1" smtClean="0">
                <a:latin typeface="Tahoma" panose="020B0604030504040204" pitchFamily="34" charset="0"/>
                <a:ea typeface="Tahoma" panose="020B0604030504040204" pitchFamily="34" charset="0"/>
                <a:cs typeface="Tahoma" panose="020B0604030504040204" pitchFamily="34" charset="0"/>
              </a:rPr>
              <a:t>Gradle</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362227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69331D-E0A0-4CD3-86DF-CDE0C72639C4}"/>
              </a:ext>
            </a:extLst>
          </p:cNvPr>
          <p:cNvSpPr>
            <a:spLocks noGrp="1"/>
          </p:cNvSpPr>
          <p:nvPr>
            <p:ph type="title"/>
          </p:nvPr>
        </p:nvSpPr>
        <p:spPr>
          <a:xfrm>
            <a:off x="2877294" y="624110"/>
            <a:ext cx="8339235" cy="1280890"/>
          </a:xfrm>
        </p:spPr>
        <p:txBody>
          <a:bodyPr/>
          <a:lstStyle/>
          <a:p>
            <a:r>
              <a:rPr lang="en-US" dirty="0" err="1"/>
              <a:t>Xử</a:t>
            </a:r>
            <a:r>
              <a:rPr lang="en-US" dirty="0"/>
              <a:t> </a:t>
            </a:r>
            <a:r>
              <a:rPr lang="en-US" dirty="0" err="1"/>
              <a:t>lý</a:t>
            </a:r>
            <a:r>
              <a:rPr lang="en-US" dirty="0"/>
              <a:t> request </a:t>
            </a:r>
            <a:r>
              <a:rPr lang="en-US" dirty="0" err="1"/>
              <a:t>trong</a:t>
            </a:r>
            <a:r>
              <a:rPr lang="en-US" dirty="0"/>
              <a:t> Spring MVC</a:t>
            </a:r>
          </a:p>
        </p:txBody>
      </p:sp>
      <p:pic>
        <p:nvPicPr>
          <p:cNvPr id="5" name="Picture 2" descr="http://www.tutorialspoint.com/spring/images/spring_dispatcherservle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7294" y="1732854"/>
            <a:ext cx="7564122" cy="4538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8487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69331D-E0A0-4CD3-86DF-CDE0C72639C4}"/>
              </a:ext>
            </a:extLst>
          </p:cNvPr>
          <p:cNvSpPr>
            <a:spLocks noGrp="1"/>
          </p:cNvSpPr>
          <p:nvPr>
            <p:ph type="title"/>
          </p:nvPr>
        </p:nvSpPr>
        <p:spPr>
          <a:xfrm>
            <a:off x="2877294" y="624110"/>
            <a:ext cx="8339235" cy="1280890"/>
          </a:xfrm>
        </p:spPr>
        <p:txBody>
          <a:bodyPr/>
          <a:lstStyle/>
          <a:p>
            <a:r>
              <a:rPr lang="en-US" dirty="0" err="1"/>
              <a:t>Xử</a:t>
            </a:r>
            <a:r>
              <a:rPr lang="en-US" dirty="0"/>
              <a:t> </a:t>
            </a:r>
            <a:r>
              <a:rPr lang="en-US" dirty="0" err="1"/>
              <a:t>lý</a:t>
            </a:r>
            <a:r>
              <a:rPr lang="en-US" dirty="0"/>
              <a:t> request </a:t>
            </a:r>
            <a:r>
              <a:rPr lang="en-US" dirty="0" err="1"/>
              <a:t>trong</a:t>
            </a:r>
            <a:r>
              <a:rPr lang="en-US" dirty="0"/>
              <a:t> Spring MVC</a:t>
            </a:r>
          </a:p>
        </p:txBody>
      </p:sp>
      <p:sp>
        <p:nvSpPr>
          <p:cNvPr id="4" name="Content Placeholder 2"/>
          <p:cNvSpPr>
            <a:spLocks noGrp="1"/>
          </p:cNvSpPr>
          <p:nvPr>
            <p:ph idx="1"/>
          </p:nvPr>
        </p:nvSpPr>
        <p:spPr>
          <a:xfrm>
            <a:off x="2389455" y="1905000"/>
            <a:ext cx="8644305" cy="4251960"/>
          </a:xfrm>
        </p:spPr>
        <p:txBody>
          <a:bodyPr/>
          <a:lstStyle/>
          <a:p>
            <a:r>
              <a:rPr lang="en-US" dirty="0" err="1" smtClean="0"/>
              <a:t>DispatcherServlet</a:t>
            </a:r>
            <a:r>
              <a:rPr lang="en-US" dirty="0" smtClean="0"/>
              <a:t> </a:t>
            </a:r>
            <a:r>
              <a:rPr lang="en-US" dirty="0" err="1" smtClean="0"/>
              <a:t>tiếp</a:t>
            </a:r>
            <a:r>
              <a:rPr lang="en-US" dirty="0" smtClean="0"/>
              <a:t> </a:t>
            </a:r>
            <a:r>
              <a:rPr lang="en-US" dirty="0" err="1" smtClean="0"/>
              <a:t>nhận</a:t>
            </a:r>
            <a:r>
              <a:rPr lang="en-US" dirty="0" smtClean="0"/>
              <a:t> </a:t>
            </a:r>
            <a:r>
              <a:rPr lang="en-US" dirty="0" err="1" smtClean="0"/>
              <a:t>mọi</a:t>
            </a:r>
            <a:r>
              <a:rPr lang="en-US" dirty="0" smtClean="0"/>
              <a:t> </a:t>
            </a:r>
            <a:r>
              <a:rPr lang="en-US" dirty="0" err="1" smtClean="0"/>
              <a:t>yêu</a:t>
            </a:r>
            <a:r>
              <a:rPr lang="en-US" dirty="0" smtClean="0"/>
              <a:t> </a:t>
            </a:r>
            <a:r>
              <a:rPr lang="en-US" dirty="0" err="1" smtClean="0"/>
              <a:t>cầu</a:t>
            </a:r>
            <a:r>
              <a:rPr lang="en-US" dirty="0" smtClean="0"/>
              <a:t> </a:t>
            </a:r>
            <a:r>
              <a:rPr lang="en-US" dirty="0" err="1" smtClean="0"/>
              <a:t>từ</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và</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điều</a:t>
            </a:r>
            <a:r>
              <a:rPr lang="en-US" dirty="0" smtClean="0"/>
              <a:t> </a:t>
            </a:r>
            <a:r>
              <a:rPr lang="en-US" dirty="0" err="1" smtClean="0"/>
              <a:t>phối</a:t>
            </a:r>
            <a:r>
              <a:rPr lang="en-US" dirty="0" smtClean="0"/>
              <a:t> qua 4 </a:t>
            </a:r>
            <a:r>
              <a:rPr lang="en-US" dirty="0" err="1" smtClean="0"/>
              <a:t>bước</a:t>
            </a:r>
            <a:r>
              <a:rPr lang="en-US" dirty="0" smtClean="0"/>
              <a:t> </a:t>
            </a:r>
            <a:r>
              <a:rPr lang="en-US" dirty="0" err="1" smtClean="0"/>
              <a:t>sau</a:t>
            </a:r>
            <a:endParaRPr lang="en-US" dirty="0" smtClean="0"/>
          </a:p>
          <a:p>
            <a:pPr marL="914400" lvl="1" indent="-457200">
              <a:buFont typeface="+mj-lt"/>
              <a:buAutoNum type="arabicPeriod"/>
            </a:pPr>
            <a:r>
              <a:rPr lang="en-US" dirty="0" err="1" smtClean="0"/>
              <a:t>Chuyển</a:t>
            </a:r>
            <a:r>
              <a:rPr lang="en-US" dirty="0" smtClean="0"/>
              <a:t> URL </a:t>
            </a:r>
            <a:r>
              <a:rPr lang="en-US" dirty="0" err="1" smtClean="0"/>
              <a:t>cho</a:t>
            </a:r>
            <a:r>
              <a:rPr lang="en-US" dirty="0" smtClean="0"/>
              <a:t> </a:t>
            </a:r>
            <a:r>
              <a:rPr lang="en-US" dirty="0" err="1" smtClean="0"/>
              <a:t>bộ</a:t>
            </a:r>
            <a:r>
              <a:rPr lang="en-US" dirty="0" smtClean="0"/>
              <a:t> </a:t>
            </a:r>
            <a:r>
              <a:rPr lang="en-US" dirty="0" err="1" smtClean="0"/>
              <a:t>phận</a:t>
            </a:r>
            <a:r>
              <a:rPr lang="en-US" dirty="0" smtClean="0"/>
              <a:t> </a:t>
            </a:r>
            <a:r>
              <a:rPr lang="en-US" b="1" dirty="0" smtClean="0"/>
              <a:t>Handler Mapping </a:t>
            </a:r>
            <a:r>
              <a:rPr lang="en-US" dirty="0" err="1" smtClean="0"/>
              <a:t>để</a:t>
            </a:r>
            <a:r>
              <a:rPr lang="en-US" dirty="0" smtClean="0"/>
              <a:t> </a:t>
            </a:r>
            <a:r>
              <a:rPr lang="en-US" dirty="0" err="1" smtClean="0"/>
              <a:t>lấy</a:t>
            </a:r>
            <a:r>
              <a:rPr lang="en-US" dirty="0" smtClean="0"/>
              <a:t> </a:t>
            </a:r>
            <a:r>
              <a:rPr lang="en-US" b="1" dirty="0" smtClean="0"/>
              <a:t>action method</a:t>
            </a:r>
            <a:r>
              <a:rPr lang="en-US" dirty="0" smtClean="0"/>
              <a:t> </a:t>
            </a:r>
            <a:r>
              <a:rPr lang="en-US" dirty="0" err="1" smtClean="0"/>
              <a:t>muốn</a:t>
            </a:r>
            <a:r>
              <a:rPr lang="en-US" dirty="0" smtClean="0"/>
              <a:t> </a:t>
            </a:r>
            <a:r>
              <a:rPr lang="en-US" dirty="0" err="1" smtClean="0"/>
              <a:t>gọi</a:t>
            </a:r>
            <a:endParaRPr lang="en-US" dirty="0" smtClean="0"/>
          </a:p>
          <a:p>
            <a:pPr marL="914400" lvl="1" indent="-457200">
              <a:buFont typeface="+mj-lt"/>
              <a:buAutoNum type="arabicPeriod"/>
            </a:pPr>
            <a:r>
              <a:rPr lang="en-US" dirty="0" err="1" smtClean="0"/>
              <a:t>Gọi</a:t>
            </a:r>
            <a:r>
              <a:rPr lang="en-US" dirty="0" smtClean="0"/>
              <a:t> </a:t>
            </a:r>
            <a:r>
              <a:rPr lang="en-US" b="1" dirty="0" smtClean="0"/>
              <a:t>action method</a:t>
            </a:r>
            <a:r>
              <a:rPr lang="en-US" dirty="0" smtClean="0"/>
              <a:t> </a:t>
            </a:r>
            <a:r>
              <a:rPr lang="en-US" dirty="0" err="1" smtClean="0"/>
              <a:t>trong</a:t>
            </a:r>
            <a:r>
              <a:rPr lang="en-US" dirty="0" smtClean="0"/>
              <a:t> </a:t>
            </a:r>
            <a:r>
              <a:rPr lang="en-US" b="1" dirty="0" smtClean="0"/>
              <a:t>Controller</a:t>
            </a:r>
            <a:r>
              <a:rPr lang="en-US" dirty="0" smtClean="0"/>
              <a:t> </a:t>
            </a:r>
            <a:r>
              <a:rPr lang="en-US" dirty="0" err="1" smtClean="0"/>
              <a:t>và</a:t>
            </a:r>
            <a:r>
              <a:rPr lang="en-US" dirty="0" smtClean="0"/>
              <a:t> </a:t>
            </a:r>
            <a:r>
              <a:rPr lang="en-US" dirty="0" err="1" smtClean="0"/>
              <a:t>nhận</a:t>
            </a:r>
            <a:r>
              <a:rPr lang="en-US" dirty="0" smtClean="0"/>
              <a:t> </a:t>
            </a:r>
            <a:r>
              <a:rPr lang="en-US" dirty="0" err="1" smtClean="0"/>
              <a:t>kết</a:t>
            </a:r>
            <a:r>
              <a:rPr lang="en-US" dirty="0" smtClean="0"/>
              <a:t> </a:t>
            </a:r>
            <a:r>
              <a:rPr lang="en-US" dirty="0" err="1" smtClean="0"/>
              <a:t>quả</a:t>
            </a:r>
            <a:endParaRPr lang="en-US" dirty="0" smtClean="0"/>
          </a:p>
          <a:p>
            <a:pPr marL="914400" lvl="1" indent="-457200">
              <a:buFont typeface="+mj-lt"/>
              <a:buAutoNum type="arabicPeriod"/>
            </a:pPr>
            <a:r>
              <a:rPr lang="en-US" dirty="0" err="1" smtClean="0"/>
              <a:t>Chuyển</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cho</a:t>
            </a:r>
            <a:r>
              <a:rPr lang="en-US" dirty="0" smtClean="0"/>
              <a:t> </a:t>
            </a:r>
            <a:r>
              <a:rPr lang="en-US" dirty="0" err="1" smtClean="0"/>
              <a:t>bộ</a:t>
            </a:r>
            <a:r>
              <a:rPr lang="en-US" dirty="0" smtClean="0"/>
              <a:t> </a:t>
            </a:r>
            <a:r>
              <a:rPr lang="en-US" dirty="0" err="1" smtClean="0"/>
              <a:t>phận</a:t>
            </a:r>
            <a:r>
              <a:rPr lang="en-US" dirty="0" smtClean="0"/>
              <a:t> </a:t>
            </a:r>
            <a:r>
              <a:rPr lang="en-US" b="1" dirty="0" err="1" smtClean="0"/>
              <a:t>ViewResolver</a:t>
            </a:r>
            <a:r>
              <a:rPr lang="en-US" dirty="0" smtClean="0"/>
              <a:t> </a:t>
            </a:r>
            <a:r>
              <a:rPr lang="en-US" dirty="0" err="1" smtClean="0"/>
              <a:t>để</a:t>
            </a:r>
            <a:r>
              <a:rPr lang="en-US" dirty="0" smtClean="0"/>
              <a:t> </a:t>
            </a:r>
            <a:r>
              <a:rPr lang="en-US" dirty="0" err="1" smtClean="0"/>
              <a:t>lấy</a:t>
            </a:r>
            <a:r>
              <a:rPr lang="en-US" dirty="0" smtClean="0"/>
              <a:t> </a:t>
            </a:r>
            <a:r>
              <a:rPr lang="en-US" dirty="0" err="1" smtClean="0"/>
              <a:t>đường</a:t>
            </a:r>
            <a:r>
              <a:rPr lang="en-US" dirty="0" smtClean="0"/>
              <a:t> </a:t>
            </a:r>
            <a:r>
              <a:rPr lang="en-US" dirty="0" err="1" smtClean="0"/>
              <a:t>dẫn</a:t>
            </a:r>
            <a:r>
              <a:rPr lang="en-US" dirty="0" smtClean="0"/>
              <a:t> </a:t>
            </a:r>
            <a:r>
              <a:rPr lang="en-US" b="1" dirty="0" smtClean="0"/>
              <a:t>View</a:t>
            </a:r>
          </a:p>
          <a:p>
            <a:pPr marL="914400" lvl="1" indent="-457200">
              <a:buFont typeface="+mj-lt"/>
              <a:buAutoNum type="arabicPeriod"/>
            </a:pPr>
            <a:r>
              <a:rPr lang="en-US" dirty="0" err="1" smtClean="0"/>
              <a:t>Gọi</a:t>
            </a:r>
            <a:r>
              <a:rPr lang="en-US" dirty="0" smtClean="0"/>
              <a:t> </a:t>
            </a:r>
            <a:r>
              <a:rPr lang="en-US" b="1" dirty="0" smtClean="0"/>
              <a:t>View</a:t>
            </a:r>
            <a:r>
              <a:rPr lang="en-US" dirty="0" smtClean="0"/>
              <a:t> </a:t>
            </a:r>
            <a:r>
              <a:rPr lang="en-US" dirty="0" err="1" smtClean="0"/>
              <a:t>để</a:t>
            </a:r>
            <a:r>
              <a:rPr lang="en-US" dirty="0" smtClean="0"/>
              <a:t> </a:t>
            </a:r>
            <a:r>
              <a:rPr lang="en-US" dirty="0" err="1" smtClean="0"/>
              <a:t>kết</a:t>
            </a:r>
            <a:r>
              <a:rPr lang="en-US" dirty="0" smtClean="0"/>
              <a:t> </a:t>
            </a:r>
            <a:r>
              <a:rPr lang="en-US" dirty="0" err="1" smtClean="0"/>
              <a:t>xuất</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cho</a:t>
            </a:r>
            <a:r>
              <a:rPr lang="en-US" dirty="0" smtClean="0"/>
              <a:t> client</a:t>
            </a:r>
            <a:endParaRPr lang="en-US" dirty="0"/>
          </a:p>
        </p:txBody>
      </p:sp>
    </p:spTree>
    <p:extLst>
      <p:ext uri="{BB962C8B-B14F-4D97-AF65-F5344CB8AC3E}">
        <p14:creationId xmlns:p14="http://schemas.microsoft.com/office/powerpoint/2010/main" val="2100016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69331D-E0A0-4CD3-86DF-CDE0C72639C4}"/>
              </a:ext>
            </a:extLst>
          </p:cNvPr>
          <p:cNvSpPr>
            <a:spLocks noGrp="1"/>
          </p:cNvSpPr>
          <p:nvPr>
            <p:ph type="title"/>
          </p:nvPr>
        </p:nvSpPr>
        <p:spPr>
          <a:xfrm>
            <a:off x="2877294" y="624110"/>
            <a:ext cx="8339235" cy="1280890"/>
          </a:xfrm>
        </p:spPr>
        <p:txBody>
          <a:bodyPr/>
          <a:lstStyle/>
          <a:p>
            <a:r>
              <a:rPr lang="en-US" dirty="0" err="1"/>
              <a:t>Xử</a:t>
            </a:r>
            <a:r>
              <a:rPr lang="en-US" dirty="0"/>
              <a:t> </a:t>
            </a:r>
            <a:r>
              <a:rPr lang="en-US" dirty="0" err="1"/>
              <a:t>lý</a:t>
            </a:r>
            <a:r>
              <a:rPr lang="en-US" dirty="0"/>
              <a:t> request </a:t>
            </a:r>
            <a:r>
              <a:rPr lang="en-US" dirty="0" err="1"/>
              <a:t>trong</a:t>
            </a:r>
            <a:r>
              <a:rPr lang="en-US" dirty="0"/>
              <a:t> Spring MVC</a:t>
            </a:r>
          </a:p>
        </p:txBody>
      </p:sp>
      <p:sp>
        <p:nvSpPr>
          <p:cNvPr id="5" name="Content Placeholder 2"/>
          <p:cNvSpPr>
            <a:spLocks noGrp="1"/>
          </p:cNvSpPr>
          <p:nvPr>
            <p:ph idx="1"/>
          </p:nvPr>
        </p:nvSpPr>
        <p:spPr>
          <a:xfrm>
            <a:off x="2592678" y="1905000"/>
            <a:ext cx="8908465" cy="4064000"/>
          </a:xfrm>
        </p:spPr>
        <p:txBody>
          <a:bodyPr>
            <a:normAutofit/>
          </a:bodyPr>
          <a:lstStyle/>
          <a:p>
            <a:r>
              <a:rPr lang="en-US" sz="2000" dirty="0" err="1" smtClean="0"/>
              <a:t>Môi</a:t>
            </a:r>
            <a:r>
              <a:rPr lang="en-US" sz="2000" dirty="0" smtClean="0"/>
              <a:t> </a:t>
            </a:r>
            <a:r>
              <a:rPr lang="en-US" sz="2000" dirty="0" err="1" smtClean="0"/>
              <a:t>trường</a:t>
            </a:r>
            <a:r>
              <a:rPr lang="en-US" sz="2000" dirty="0" smtClean="0"/>
              <a:t> </a:t>
            </a:r>
            <a:r>
              <a:rPr lang="en-US" sz="2000" dirty="0" err="1" smtClean="0"/>
              <a:t>cần</a:t>
            </a:r>
            <a:r>
              <a:rPr lang="en-US" sz="2000" dirty="0" smtClean="0"/>
              <a:t> </a:t>
            </a:r>
            <a:r>
              <a:rPr lang="en-US" sz="2000" dirty="0" err="1" smtClean="0"/>
              <a:t>thiết</a:t>
            </a:r>
            <a:r>
              <a:rPr lang="en-US" sz="2000" dirty="0" smtClean="0"/>
              <a:t> </a:t>
            </a:r>
            <a:r>
              <a:rPr lang="en-US" sz="2000" dirty="0" err="1" smtClean="0"/>
              <a:t>cho</a:t>
            </a:r>
            <a:r>
              <a:rPr lang="en-US" sz="2000" dirty="0" smtClean="0"/>
              <a:t> </a:t>
            </a:r>
            <a:r>
              <a:rPr lang="en-US" sz="2000" dirty="0" err="1" smtClean="0"/>
              <a:t>khóa</a:t>
            </a:r>
            <a:r>
              <a:rPr lang="en-US" sz="2000" dirty="0" smtClean="0"/>
              <a:t> </a:t>
            </a:r>
            <a:r>
              <a:rPr lang="en-US" sz="2000" dirty="0" err="1" smtClean="0"/>
              <a:t>học</a:t>
            </a:r>
            <a:endParaRPr lang="en-US" sz="2000" dirty="0" smtClean="0"/>
          </a:p>
          <a:p>
            <a:pPr lvl="1"/>
            <a:r>
              <a:rPr lang="en-US" sz="1800" b="1" dirty="0" smtClean="0"/>
              <a:t>JDK 8+ </a:t>
            </a:r>
            <a:r>
              <a:rPr lang="en-US" sz="1800" dirty="0" err="1" smtClean="0"/>
              <a:t>là</a:t>
            </a:r>
            <a:r>
              <a:rPr lang="en-US" sz="1800" dirty="0" smtClean="0"/>
              <a:t> </a:t>
            </a:r>
            <a:r>
              <a:rPr lang="en-US" sz="1800" dirty="0" err="1" smtClean="0"/>
              <a:t>nền</a:t>
            </a:r>
            <a:r>
              <a:rPr lang="en-US" sz="1800" dirty="0" smtClean="0"/>
              <a:t> </a:t>
            </a:r>
            <a:r>
              <a:rPr lang="en-US" sz="1800" dirty="0" err="1" smtClean="0"/>
              <a:t>tảng</a:t>
            </a:r>
            <a:r>
              <a:rPr lang="en-US" sz="1800" dirty="0" smtClean="0"/>
              <a:t> </a:t>
            </a:r>
            <a:r>
              <a:rPr lang="en-US" sz="1800" dirty="0" err="1" smtClean="0"/>
              <a:t>bắt</a:t>
            </a:r>
            <a:r>
              <a:rPr lang="en-US" sz="1800" dirty="0" smtClean="0"/>
              <a:t> </a:t>
            </a:r>
            <a:r>
              <a:rPr lang="en-US" sz="1800" dirty="0" err="1" smtClean="0"/>
              <a:t>buộc</a:t>
            </a:r>
            <a:r>
              <a:rPr lang="en-US" sz="1800" dirty="0" smtClean="0"/>
              <a:t> </a:t>
            </a:r>
            <a:r>
              <a:rPr lang="en-US" sz="1800" dirty="0" err="1" smtClean="0"/>
              <a:t>cho</a:t>
            </a:r>
            <a:r>
              <a:rPr lang="en-US" sz="1800" dirty="0" smtClean="0"/>
              <a:t> </a:t>
            </a:r>
            <a:r>
              <a:rPr lang="en-US" sz="1800" dirty="0" err="1" smtClean="0"/>
              <a:t>việc</a:t>
            </a:r>
            <a:r>
              <a:rPr lang="en-US" sz="1800" dirty="0" smtClean="0"/>
              <a:t> </a:t>
            </a:r>
            <a:r>
              <a:rPr lang="en-US" sz="1800" dirty="0" err="1" smtClean="0"/>
              <a:t>phát</a:t>
            </a:r>
            <a:r>
              <a:rPr lang="en-US" sz="1800" dirty="0" smtClean="0"/>
              <a:t> </a:t>
            </a:r>
            <a:r>
              <a:rPr lang="en-US" sz="1800" dirty="0" err="1" smtClean="0"/>
              <a:t>triển</a:t>
            </a:r>
            <a:r>
              <a:rPr lang="en-US" sz="1800" dirty="0" smtClean="0"/>
              <a:t> </a:t>
            </a:r>
            <a:r>
              <a:rPr lang="en-US" sz="1800" dirty="0" err="1" smtClean="0"/>
              <a:t>và</a:t>
            </a:r>
            <a:r>
              <a:rPr lang="en-US" sz="1800" dirty="0" smtClean="0"/>
              <a:t> </a:t>
            </a:r>
            <a:r>
              <a:rPr lang="en-US" sz="1800" dirty="0" err="1" smtClean="0"/>
              <a:t>chạy</a:t>
            </a:r>
            <a:r>
              <a:rPr lang="en-US" sz="1800" dirty="0" smtClean="0"/>
              <a:t> </a:t>
            </a:r>
            <a:r>
              <a:rPr lang="en-US" sz="1800" dirty="0" err="1" smtClean="0"/>
              <a:t>ứng</a:t>
            </a:r>
            <a:r>
              <a:rPr lang="en-US" sz="1800" dirty="0" smtClean="0"/>
              <a:t> </a:t>
            </a:r>
            <a:r>
              <a:rPr lang="en-US" sz="1800" dirty="0" err="1" smtClean="0"/>
              <a:t>dụng</a:t>
            </a:r>
            <a:r>
              <a:rPr lang="en-US" sz="1800" dirty="0" smtClean="0"/>
              <a:t> Java (</a:t>
            </a:r>
            <a:r>
              <a:rPr lang="en-US" sz="1800" dirty="0" smtClean="0"/>
              <a:t>Recommend </a:t>
            </a:r>
            <a:r>
              <a:rPr lang="en-US" sz="1800" dirty="0" smtClean="0"/>
              <a:t>Java 11)</a:t>
            </a:r>
          </a:p>
          <a:p>
            <a:pPr lvl="1"/>
            <a:r>
              <a:rPr lang="en-US" sz="1800" b="1" dirty="0" smtClean="0"/>
              <a:t>Eclipse for </a:t>
            </a:r>
            <a:r>
              <a:rPr lang="en-US" sz="1800" b="1" dirty="0" err="1" smtClean="0"/>
              <a:t>JavaEE</a:t>
            </a:r>
            <a:r>
              <a:rPr lang="en-US" sz="1800" b="1" dirty="0" smtClean="0"/>
              <a:t> developer </a:t>
            </a:r>
            <a:r>
              <a:rPr lang="en-US" sz="1800" dirty="0" err="1" smtClean="0"/>
              <a:t>là</a:t>
            </a:r>
            <a:r>
              <a:rPr lang="en-US" sz="1800" dirty="0" smtClean="0"/>
              <a:t> </a:t>
            </a:r>
            <a:r>
              <a:rPr lang="en-US" sz="1800" dirty="0" err="1" smtClean="0"/>
              <a:t>một</a:t>
            </a:r>
            <a:r>
              <a:rPr lang="en-US" sz="1800" dirty="0" smtClean="0"/>
              <a:t> IDE </a:t>
            </a:r>
            <a:r>
              <a:rPr lang="en-US" sz="1800" dirty="0" err="1" smtClean="0"/>
              <a:t>được</a:t>
            </a:r>
            <a:r>
              <a:rPr lang="en-US" sz="1800" dirty="0" smtClean="0"/>
              <a:t> </a:t>
            </a:r>
            <a:r>
              <a:rPr lang="en-US" sz="1800" dirty="0" err="1" smtClean="0"/>
              <a:t>sử</a:t>
            </a:r>
            <a:r>
              <a:rPr lang="en-US" sz="1800" dirty="0" smtClean="0"/>
              <a:t> </a:t>
            </a:r>
            <a:r>
              <a:rPr lang="en-US" sz="1800" dirty="0" err="1" smtClean="0"/>
              <a:t>dụng</a:t>
            </a:r>
            <a:r>
              <a:rPr lang="en-US" sz="1800" dirty="0" smtClean="0"/>
              <a:t> </a:t>
            </a:r>
            <a:r>
              <a:rPr lang="en-US" sz="1800" dirty="0" err="1" smtClean="0"/>
              <a:t>phổ</a:t>
            </a:r>
            <a:r>
              <a:rPr lang="en-US" sz="1800" dirty="0" smtClean="0"/>
              <a:t> </a:t>
            </a:r>
            <a:r>
              <a:rPr lang="en-US" sz="1800" dirty="0" err="1" smtClean="0"/>
              <a:t>biến</a:t>
            </a:r>
            <a:r>
              <a:rPr lang="en-US" sz="1800" dirty="0" smtClean="0"/>
              <a:t> </a:t>
            </a:r>
            <a:r>
              <a:rPr lang="en-US" sz="1800" dirty="0" err="1" smtClean="0"/>
              <a:t>nhất</a:t>
            </a:r>
            <a:r>
              <a:rPr lang="en-US" sz="1800" dirty="0" smtClean="0"/>
              <a:t> ở </a:t>
            </a:r>
            <a:r>
              <a:rPr lang="en-US" sz="1800" dirty="0" err="1" smtClean="0"/>
              <a:t>các</a:t>
            </a:r>
            <a:r>
              <a:rPr lang="en-US" sz="1800" dirty="0" smtClean="0"/>
              <a:t> </a:t>
            </a:r>
            <a:r>
              <a:rPr lang="en-US" sz="1800" dirty="0" err="1" smtClean="0"/>
              <a:t>doanh</a:t>
            </a:r>
            <a:r>
              <a:rPr lang="en-US" sz="1800" dirty="0" smtClean="0"/>
              <a:t> </a:t>
            </a:r>
            <a:r>
              <a:rPr lang="en-US" sz="1800" dirty="0" err="1" smtClean="0"/>
              <a:t>nghiệp</a:t>
            </a:r>
            <a:r>
              <a:rPr lang="en-US" sz="1800" dirty="0" smtClean="0"/>
              <a:t> </a:t>
            </a:r>
            <a:r>
              <a:rPr lang="en-US" sz="1800" dirty="0" err="1" smtClean="0"/>
              <a:t>sản</a:t>
            </a:r>
            <a:r>
              <a:rPr lang="en-US" sz="1800" dirty="0" smtClean="0"/>
              <a:t> </a:t>
            </a:r>
            <a:r>
              <a:rPr lang="en-US" sz="1800" dirty="0" err="1" smtClean="0"/>
              <a:t>xuất</a:t>
            </a:r>
            <a:r>
              <a:rPr lang="en-US" sz="1800" dirty="0" smtClean="0"/>
              <a:t> </a:t>
            </a:r>
            <a:r>
              <a:rPr lang="en-US" sz="1800" dirty="0" err="1" smtClean="0"/>
              <a:t>phần</a:t>
            </a:r>
            <a:r>
              <a:rPr lang="en-US" sz="1800" dirty="0" smtClean="0"/>
              <a:t> </a:t>
            </a:r>
            <a:r>
              <a:rPr lang="en-US" sz="1800" dirty="0" err="1" smtClean="0"/>
              <a:t>mềm</a:t>
            </a:r>
            <a:r>
              <a:rPr lang="en-US" sz="1800" dirty="0" smtClean="0"/>
              <a:t> </a:t>
            </a:r>
            <a:r>
              <a:rPr lang="en-US" sz="1800" dirty="0" err="1" smtClean="0"/>
              <a:t>để</a:t>
            </a:r>
            <a:r>
              <a:rPr lang="en-US" sz="1800" dirty="0" smtClean="0"/>
              <a:t> </a:t>
            </a:r>
            <a:r>
              <a:rPr lang="en-US" sz="1800" dirty="0" err="1" smtClean="0"/>
              <a:t>phát</a:t>
            </a:r>
            <a:r>
              <a:rPr lang="en-US" sz="1800" dirty="0" smtClean="0"/>
              <a:t> </a:t>
            </a:r>
            <a:r>
              <a:rPr lang="en-US" sz="1800" dirty="0" err="1" smtClean="0"/>
              <a:t>triển</a:t>
            </a:r>
            <a:r>
              <a:rPr lang="en-US" sz="1800" dirty="0" smtClean="0"/>
              <a:t> </a:t>
            </a:r>
            <a:r>
              <a:rPr lang="en-US" sz="1800" dirty="0" err="1" smtClean="0"/>
              <a:t>ứng</a:t>
            </a:r>
            <a:r>
              <a:rPr lang="en-US" sz="1800" dirty="0" smtClean="0"/>
              <a:t> </a:t>
            </a:r>
            <a:r>
              <a:rPr lang="en-US" sz="1800" dirty="0" err="1" smtClean="0"/>
              <a:t>dụng</a:t>
            </a:r>
            <a:r>
              <a:rPr lang="en-US" sz="1800" dirty="0" smtClean="0"/>
              <a:t> web </a:t>
            </a:r>
            <a:r>
              <a:rPr lang="en-US" sz="1800" dirty="0" err="1" smtClean="0"/>
              <a:t>với</a:t>
            </a:r>
            <a:r>
              <a:rPr lang="en-US" sz="1800" dirty="0" smtClean="0"/>
              <a:t> </a:t>
            </a:r>
            <a:r>
              <a:rPr lang="en-US" sz="1800" dirty="0" smtClean="0"/>
              <a:t>Java</a:t>
            </a:r>
          </a:p>
          <a:p>
            <a:pPr lvl="1"/>
            <a:r>
              <a:rPr lang="en-US" sz="1800" b="1" dirty="0" smtClean="0"/>
              <a:t>Tomcat </a:t>
            </a:r>
            <a:r>
              <a:rPr lang="en-US" sz="1800" b="1" dirty="0" smtClean="0"/>
              <a:t>9 </a:t>
            </a:r>
            <a:r>
              <a:rPr lang="en-US" sz="1800" dirty="0" err="1" smtClean="0"/>
              <a:t>là</a:t>
            </a:r>
            <a:r>
              <a:rPr lang="en-US" sz="1800" dirty="0" smtClean="0"/>
              <a:t> web server </a:t>
            </a:r>
            <a:r>
              <a:rPr lang="en-US" sz="1800" dirty="0" err="1" smtClean="0"/>
              <a:t>được</a:t>
            </a:r>
            <a:r>
              <a:rPr lang="en-US" sz="1800" dirty="0" smtClean="0"/>
              <a:t> </a:t>
            </a:r>
            <a:r>
              <a:rPr lang="en-US" sz="1800" dirty="0" err="1" smtClean="0"/>
              <a:t>sử</a:t>
            </a:r>
            <a:r>
              <a:rPr lang="en-US" sz="1800" dirty="0" smtClean="0"/>
              <a:t> </a:t>
            </a:r>
            <a:r>
              <a:rPr lang="en-US" sz="1800" dirty="0" err="1" smtClean="0"/>
              <a:t>dụng</a:t>
            </a:r>
            <a:r>
              <a:rPr lang="en-US" sz="1800" dirty="0" smtClean="0"/>
              <a:t> </a:t>
            </a:r>
            <a:r>
              <a:rPr lang="en-US" sz="1800" dirty="0" err="1" smtClean="0"/>
              <a:t>để</a:t>
            </a:r>
            <a:r>
              <a:rPr lang="en-US" sz="1800" dirty="0" smtClean="0"/>
              <a:t> </a:t>
            </a:r>
            <a:r>
              <a:rPr lang="en-US" sz="1800" dirty="0" err="1" smtClean="0"/>
              <a:t>triển</a:t>
            </a:r>
            <a:r>
              <a:rPr lang="en-US" sz="1800" dirty="0" smtClean="0"/>
              <a:t> </a:t>
            </a:r>
            <a:r>
              <a:rPr lang="en-US" sz="1800" dirty="0" err="1" smtClean="0"/>
              <a:t>khai</a:t>
            </a:r>
            <a:r>
              <a:rPr lang="en-US" sz="1800" dirty="0" smtClean="0"/>
              <a:t> </a:t>
            </a:r>
            <a:r>
              <a:rPr lang="en-US" sz="1800" dirty="0" err="1" smtClean="0"/>
              <a:t>ứng</a:t>
            </a:r>
            <a:r>
              <a:rPr lang="en-US" sz="1800" dirty="0" smtClean="0"/>
              <a:t> </a:t>
            </a:r>
            <a:r>
              <a:rPr lang="en-US" sz="1800" dirty="0" err="1" smtClean="0"/>
              <a:t>dụng</a:t>
            </a:r>
            <a:r>
              <a:rPr lang="en-US" sz="1800" dirty="0" smtClean="0"/>
              <a:t> web </a:t>
            </a:r>
            <a:endParaRPr lang="en-US" sz="1800" dirty="0" smtClean="0"/>
          </a:p>
          <a:p>
            <a:pPr lvl="1"/>
            <a:r>
              <a:rPr lang="en-US" sz="1800" b="1" dirty="0" smtClean="0"/>
              <a:t>MySQL </a:t>
            </a:r>
            <a:r>
              <a:rPr lang="en-US" sz="1800" dirty="0" err="1" smtClean="0"/>
              <a:t>là</a:t>
            </a:r>
            <a:r>
              <a:rPr lang="en-US" sz="1800" dirty="0" smtClean="0"/>
              <a:t> </a:t>
            </a:r>
            <a:r>
              <a:rPr lang="en-US" sz="1800" dirty="0" err="1" smtClean="0"/>
              <a:t>hệ</a:t>
            </a:r>
            <a:r>
              <a:rPr lang="en-US" sz="1800" dirty="0" smtClean="0"/>
              <a:t> </a:t>
            </a:r>
            <a:r>
              <a:rPr lang="en-US" sz="1800" dirty="0" err="1" smtClean="0"/>
              <a:t>quản</a:t>
            </a:r>
            <a:r>
              <a:rPr lang="en-US" sz="1800" dirty="0" smtClean="0"/>
              <a:t> </a:t>
            </a:r>
            <a:r>
              <a:rPr lang="en-US" sz="1800" dirty="0" err="1" smtClean="0"/>
              <a:t>trị</a:t>
            </a:r>
            <a:r>
              <a:rPr lang="en-US" sz="1800" dirty="0" smtClean="0"/>
              <a:t> CSDL </a:t>
            </a:r>
            <a:r>
              <a:rPr lang="en-US" sz="1800" dirty="0" err="1" smtClean="0"/>
              <a:t>quan</a:t>
            </a:r>
            <a:r>
              <a:rPr lang="en-US" sz="1800" dirty="0" smtClean="0"/>
              <a:t> </a:t>
            </a:r>
            <a:r>
              <a:rPr lang="en-US" sz="1800" dirty="0" err="1" smtClean="0"/>
              <a:t>hệ</a:t>
            </a:r>
            <a:r>
              <a:rPr lang="en-US" sz="1800" dirty="0" smtClean="0"/>
              <a:t> </a:t>
            </a:r>
            <a:r>
              <a:rPr lang="en-US" sz="1800" dirty="0" err="1" smtClean="0"/>
              <a:t>được</a:t>
            </a:r>
            <a:r>
              <a:rPr lang="en-US" sz="1800" dirty="0" smtClean="0"/>
              <a:t> </a:t>
            </a:r>
            <a:r>
              <a:rPr lang="en-US" sz="1800" dirty="0" err="1" smtClean="0"/>
              <a:t>sử</a:t>
            </a:r>
            <a:r>
              <a:rPr lang="en-US" sz="1800" dirty="0" smtClean="0"/>
              <a:t> </a:t>
            </a:r>
            <a:r>
              <a:rPr lang="en-US" sz="1800" dirty="0" err="1" smtClean="0"/>
              <a:t>dụng</a:t>
            </a:r>
            <a:r>
              <a:rPr lang="en-US" sz="1800" dirty="0" smtClean="0"/>
              <a:t> </a:t>
            </a:r>
            <a:r>
              <a:rPr lang="en-US" sz="1800" dirty="0" err="1" smtClean="0"/>
              <a:t>để</a:t>
            </a:r>
            <a:r>
              <a:rPr lang="en-US" sz="1800" dirty="0" smtClean="0"/>
              <a:t> </a:t>
            </a:r>
            <a:r>
              <a:rPr lang="en-US" sz="1800" dirty="0" err="1" smtClean="0"/>
              <a:t>lưu</a:t>
            </a:r>
            <a:r>
              <a:rPr lang="en-US" sz="1800" dirty="0" smtClean="0"/>
              <a:t> </a:t>
            </a:r>
            <a:r>
              <a:rPr lang="en-US" sz="1800" dirty="0" err="1" smtClean="0"/>
              <a:t>trữ</a:t>
            </a:r>
            <a:r>
              <a:rPr lang="en-US" sz="1800" dirty="0" smtClean="0"/>
              <a:t> </a:t>
            </a:r>
            <a:r>
              <a:rPr lang="en-US" sz="1800" dirty="0" err="1" smtClean="0"/>
              <a:t>và</a:t>
            </a:r>
            <a:r>
              <a:rPr lang="en-US" sz="1800" dirty="0" smtClean="0"/>
              <a:t> </a:t>
            </a:r>
            <a:r>
              <a:rPr lang="en-US" sz="1800" dirty="0" err="1" smtClean="0"/>
              <a:t>quản</a:t>
            </a:r>
            <a:r>
              <a:rPr lang="en-US" sz="1800" dirty="0" smtClean="0"/>
              <a:t> </a:t>
            </a:r>
            <a:r>
              <a:rPr lang="en-US" sz="1800" dirty="0" err="1" smtClean="0"/>
              <a:t>lý</a:t>
            </a:r>
            <a:r>
              <a:rPr lang="en-US" sz="1800" dirty="0" smtClean="0"/>
              <a:t> </a:t>
            </a:r>
            <a:r>
              <a:rPr lang="en-US" sz="1800" dirty="0" err="1" smtClean="0"/>
              <a:t>dữ</a:t>
            </a:r>
            <a:r>
              <a:rPr lang="en-US" sz="1800" dirty="0" smtClean="0"/>
              <a:t> </a:t>
            </a:r>
            <a:r>
              <a:rPr lang="en-US" sz="1800" dirty="0" err="1" smtClean="0"/>
              <a:t>liệu</a:t>
            </a:r>
            <a:endParaRPr lang="en-US" sz="1800" dirty="0" smtClean="0"/>
          </a:p>
        </p:txBody>
      </p:sp>
    </p:spTree>
    <p:extLst>
      <p:ext uri="{BB962C8B-B14F-4D97-AF65-F5344CB8AC3E}">
        <p14:creationId xmlns:p14="http://schemas.microsoft.com/office/powerpoint/2010/main" val="4128703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69331D-E0A0-4CD3-86DF-CDE0C72639C4}"/>
              </a:ext>
            </a:extLst>
          </p:cNvPr>
          <p:cNvSpPr>
            <a:spLocks noGrp="1"/>
          </p:cNvSpPr>
          <p:nvPr>
            <p:ph type="title"/>
          </p:nvPr>
        </p:nvSpPr>
        <p:spPr/>
        <p:txBody>
          <a:bodyPr/>
          <a:lstStyle/>
          <a:p>
            <a:r>
              <a:rPr lang="en-US"/>
              <a:t>3. Advantages</a:t>
            </a:r>
          </a:p>
        </p:txBody>
      </p:sp>
      <p:sp>
        <p:nvSpPr>
          <p:cNvPr id="3" name="Content Placeholder 2">
            <a:extLst>
              <a:ext uri="{FF2B5EF4-FFF2-40B4-BE49-F238E27FC236}">
                <a16:creationId xmlns:a16="http://schemas.microsoft.com/office/drawing/2014/main" xmlns="" id="{22E98218-324C-40C6-9CD2-5B6163F386A1}"/>
              </a:ext>
            </a:extLst>
          </p:cNvPr>
          <p:cNvSpPr>
            <a:spLocks noGrp="1"/>
          </p:cNvSpPr>
          <p:nvPr>
            <p:ph idx="1"/>
          </p:nvPr>
        </p:nvSpPr>
        <p:spPr/>
        <p:txBody>
          <a:bodyPr/>
          <a:lstStyle/>
          <a:p>
            <a:pPr fontAlgn="base">
              <a:buFont typeface="Arial" panose="020B0604020202020204" pitchFamily="34" charset="0"/>
              <a:buChar char="•"/>
            </a:pPr>
            <a:r>
              <a:rPr lang="en-US" dirty="0"/>
              <a:t> </a:t>
            </a:r>
            <a:r>
              <a:rPr lang="vi-VN" dirty="0"/>
              <a:t>Spring cho phép lập trình viên sử dụng POJOs. Việc sử dụng POJOs giúp bạn không phải làm việc với EJB, ứng dụng, các luồng chạy, cấu hình… đơn giản hơn rất nhiều.</a:t>
            </a:r>
          </a:p>
          <a:p>
            <a:pPr fontAlgn="base">
              <a:buFont typeface="Arial" panose="020B0604020202020204" pitchFamily="34" charset="0"/>
              <a:buChar char="•"/>
            </a:pPr>
            <a:r>
              <a:rPr lang="en-US" dirty="0"/>
              <a:t> </a:t>
            </a:r>
            <a:r>
              <a:rPr lang="vi-VN" dirty="0"/>
              <a:t>Spring được tổ chức theo kiểu mô đun. Số lượng các gói và các lớp khá nhiều, nhưng bạn chỉ cần quan tâm đến những gì bạn cần và không cần quan tâm đến phần còn lại.</a:t>
            </a:r>
          </a:p>
          <a:p>
            <a:pPr fontAlgn="base">
              <a:buFont typeface="Arial" panose="020B0604020202020204" pitchFamily="34" charset="0"/>
              <a:buChar char="•"/>
            </a:pPr>
            <a:r>
              <a:rPr lang="en-US" dirty="0"/>
              <a:t> </a:t>
            </a:r>
            <a:r>
              <a:rPr lang="vi-VN" dirty="0"/>
              <a:t>Spring hỗ trợ sử dụng khá nhiều công nghệ như các logging framework, JEE, các thư viện tạo lịch trình (Quartz và JDK timer)…</a:t>
            </a:r>
          </a:p>
          <a:p>
            <a:pPr fontAlgn="base">
              <a:buFont typeface="Arial" panose="020B0604020202020204" pitchFamily="34" charset="0"/>
              <a:buChar char="•"/>
            </a:pPr>
            <a:r>
              <a:rPr lang="en-US" dirty="0"/>
              <a:t> </a:t>
            </a:r>
            <a:r>
              <a:rPr lang="vi-VN" dirty="0"/>
              <a:t>Module Web của Spring được thiết kế theo mô hình MVC nên nó cung cấp đầy đủ các tính năng giúp thay thế các web framework khác như Struts.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28735910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1942</Words>
  <Application>Microsoft Office PowerPoint</Application>
  <PresentationFormat>Widescreen</PresentationFormat>
  <Paragraphs>256</Paragraphs>
  <Slides>50</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Calibri</vt:lpstr>
      <vt:lpstr>Century Gothic</vt:lpstr>
      <vt:lpstr>Tahoma</vt:lpstr>
      <vt:lpstr>Wingdings</vt:lpstr>
      <vt:lpstr>Wingdings 3</vt:lpstr>
      <vt:lpstr>Wisp</vt:lpstr>
      <vt:lpstr>Spring Introduce</vt:lpstr>
      <vt:lpstr>Mục tiêu</vt:lpstr>
      <vt:lpstr>Spring?</vt:lpstr>
      <vt:lpstr>Spring modules</vt:lpstr>
      <vt:lpstr>Spring modules</vt:lpstr>
      <vt:lpstr>Xử lý request trong Spring MVC</vt:lpstr>
      <vt:lpstr>Xử lý request trong Spring MVC</vt:lpstr>
      <vt:lpstr>Xử lý request trong Spring MVC</vt:lpstr>
      <vt:lpstr>3. Advantages</vt:lpstr>
      <vt:lpstr>Tích hợp tomcat vào eclipse IDE (1)</vt:lpstr>
      <vt:lpstr>Tích hợp tomcat vào eclipse IDE (2)</vt:lpstr>
      <vt:lpstr>Tích hợp tomcat vào eclipse IDE (3)</vt:lpstr>
      <vt:lpstr>Tích hợp tomcat vào eclipse IDE (4)</vt:lpstr>
      <vt:lpstr>Tích hợp tomcat vào eclipse IDE (5)</vt:lpstr>
      <vt:lpstr>Tạo dự án web (1)</vt:lpstr>
      <vt:lpstr>Tạo dự án web (2)</vt:lpstr>
      <vt:lpstr>Tổ chức dự án web</vt:lpstr>
      <vt:lpstr>Chọn trình duyệt ngoài</vt:lpstr>
      <vt:lpstr>Tạo trang JSP</vt:lpstr>
      <vt:lpstr>Chạy trang JSP</vt:lpstr>
      <vt:lpstr>PowerPoint Presentation</vt:lpstr>
      <vt:lpstr>Dự án Spring MVC</vt:lpstr>
      <vt:lpstr>Tổ chức dự án Spring MVC</vt:lpstr>
      <vt:lpstr>Thư viện Spring MVC</vt:lpstr>
      <vt:lpstr>Cấu hình dự án Spring MVC</vt:lpstr>
      <vt:lpstr>Cấu hình ứng dụng web</vt:lpstr>
      <vt:lpstr>Khai báo DispatcherServlet</vt:lpstr>
      <vt:lpstr>Khai báo CharacterEncodingFilter</vt:lpstr>
      <vt:lpstr>Cấu trúc file cấu hình Spring</vt:lpstr>
      <vt:lpstr>Spring-config-mvc.xml</vt:lpstr>
      <vt:lpstr>HelloController</vt:lpstr>
      <vt:lpstr>hello.jsp</vt:lpstr>
      <vt:lpstr>Chạy</vt:lpstr>
      <vt:lpstr>Qui trình xử lý say-hello.htm</vt:lpstr>
      <vt:lpstr>Lưu ý ViewResolver</vt:lpstr>
      <vt:lpstr>PowerPoint Presentation</vt:lpstr>
      <vt:lpstr>Qui trình xử lý say-hello.htm</vt:lpstr>
      <vt:lpstr>Đối tượng web</vt:lpstr>
      <vt:lpstr>Làm việc với các đối tượng web trong Spring MVC</vt:lpstr>
      <vt:lpstr>Tình huống đăng nhập</vt:lpstr>
      <vt:lpstr>Xây dựng UserController</vt:lpstr>
      <vt:lpstr>Xây dựng các view</vt:lpstr>
      <vt:lpstr>PowerPoint Presentation</vt:lpstr>
      <vt:lpstr>Truyền dữ liệu từ Controller sang view</vt:lpstr>
      <vt:lpstr>Truyền dữ liệu cho view</vt:lpstr>
      <vt:lpstr>Demo</vt:lpstr>
      <vt:lpstr>Spring boot</vt:lpstr>
      <vt:lpstr>Maven</vt:lpstr>
      <vt:lpstr>Gradle</vt:lpstr>
      <vt:lpstr>Tổng kết nội dung bài học</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2020-05-11T15:05:49Z</dcterms:created>
  <dcterms:modified xsi:type="dcterms:W3CDTF">2020-09-21T06:40:35Z</dcterms:modified>
</cp:coreProperties>
</file>