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5" r:id="rId3"/>
    <p:sldId id="257" r:id="rId4"/>
    <p:sldId id="258" r:id="rId5"/>
    <p:sldId id="259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  <p:sldId id="263" r:id="rId17"/>
    <p:sldId id="268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C2084-A9EC-46D5-958B-77548C50E710}">
  <a:tblStyle styleId="{224C2084-A9EC-46D5-958B-77548C50E7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1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dabite/dti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678942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000" dirty="0"/>
              <a:t>РАЗРАБОТКА АЛГОРИТМА РАСПОЗНАВАНИЯ ОБЪЕКТА И ОПРЕДЕЛЕНИЯ ЕГО КООРДИНАТ ПО ИЗОБРАЖЕНИЮ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6150" y="5044291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								</a:t>
            </a:r>
            <a:r>
              <a:rPr lang="ru-RU" sz="1800" dirty="0" smtClean="0">
                <a:solidFill>
                  <a:srgbClr val="000000"/>
                </a:solidFill>
              </a:rPr>
              <a:t>Левшин Павел Игоревич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3303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			</a:t>
            </a:r>
            <a:r>
              <a:rPr lang="ru-RU" sz="1800" dirty="0" smtClean="0">
                <a:solidFill>
                  <a:srgbClr val="000000"/>
                </a:solidFill>
              </a:rPr>
              <a:t>              Чернокульский Владимир Викторович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Распознавание штрихкода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311700" y="5222585"/>
            <a:ext cx="8494776" cy="1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Сравнение подходов распознавания штрихкодов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А – с предварительным выделением области штрихкода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ru-RU" sz="2400" dirty="0" smtClean="0">
                <a:solidFill>
                  <a:srgbClr val="000000"/>
                </a:solidFill>
              </a:rPr>
              <a:t>Б – без выделения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pic>
        <p:nvPicPr>
          <p:cNvPr id="4098" name="Рисунок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" y="1821709"/>
            <a:ext cx="4001875" cy="29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Рисунок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79" y="1780873"/>
            <a:ext cx="4110770" cy="306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611880" y="6583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1880" y="32015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7280" y="482098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56664" y="482098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01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цвета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2577008" y="450617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46644" y="450617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</a:t>
            </a:r>
            <a:endParaRPr lang="ru-RU" dirty="0"/>
          </a:p>
        </p:txBody>
      </p:sp>
      <p:pic>
        <p:nvPicPr>
          <p:cNvPr id="7170" name="Рисунок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3" y="1720977"/>
            <a:ext cx="3742164" cy="28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Рисунок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56" y="1720977"/>
            <a:ext cx="3685032" cy="278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1" y="-1"/>
            <a:ext cx="13711747" cy="61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-1" y="2202595"/>
            <a:ext cx="137117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77;p16"/>
          <p:cNvSpPr txBox="1">
            <a:spLocks/>
          </p:cNvSpPr>
          <p:nvPr/>
        </p:nvSpPr>
        <p:spPr>
          <a:xfrm>
            <a:off x="311700" y="5102413"/>
            <a:ext cx="8520600" cy="1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Определения необходимого  количества точек при вычислении цвета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А – дисперсия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ru-RU" sz="2400" dirty="0" smtClean="0">
                <a:solidFill>
                  <a:srgbClr val="000000"/>
                </a:solidFill>
              </a:rPr>
              <a:t>Б – время вычисления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8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объектов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1708372" y="5440680"/>
            <a:ext cx="5572655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Алгоритм классификации объектов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8194" name="Рисунок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06" y="1356867"/>
            <a:ext cx="5666921" cy="40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47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1882108" y="5303518"/>
            <a:ext cx="6283484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Диаграмма пакетов разрабатываемого ПО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9218" name="Рисунок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98" y="1475738"/>
            <a:ext cx="6954204" cy="370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42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	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1494266" y="5148070"/>
            <a:ext cx="6155468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Производительность разработанного ПО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10242" name="Рисунок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24" y="1356867"/>
            <a:ext cx="4894262" cy="36607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2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2573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200" dirty="0">
                <a:solidFill>
                  <a:schemeClr val="dk1"/>
                </a:solidFill>
              </a:rPr>
              <a:t>В</a:t>
            </a:r>
            <a:r>
              <a:rPr lang="ru-RU" sz="2200" dirty="0" smtClean="0">
                <a:solidFill>
                  <a:schemeClr val="dk1"/>
                </a:solidFill>
              </a:rPr>
              <a:t>ыявлено основное свойство разрабатываемого ПО</a:t>
            </a:r>
            <a:r>
              <a:rPr lang="en-US" sz="2200" dirty="0" smtClean="0">
                <a:solidFill>
                  <a:schemeClr val="dk1"/>
                </a:solidFill>
              </a:rPr>
              <a:t>: </a:t>
            </a:r>
            <a:r>
              <a:rPr lang="ru-RU" sz="2200" dirty="0" smtClean="0">
                <a:solidFill>
                  <a:schemeClr val="dk1"/>
                </a:solidFill>
              </a:rPr>
              <a:t>время обработки изображения не должно превышать 0.5 секунды.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200" dirty="0" smtClean="0">
                <a:solidFill>
                  <a:schemeClr val="dk1"/>
                </a:solidFill>
              </a:rPr>
              <a:t>Выявлены основные признаки объектов</a:t>
            </a:r>
            <a:r>
              <a:rPr lang="en-US" sz="2200" dirty="0" smtClean="0">
                <a:solidFill>
                  <a:schemeClr val="dk1"/>
                </a:solidFill>
              </a:rPr>
              <a:t>: </a:t>
            </a:r>
            <a:r>
              <a:rPr lang="ru-RU" sz="2200" dirty="0" smtClean="0">
                <a:solidFill>
                  <a:schemeClr val="dk1"/>
                </a:solidFill>
              </a:rPr>
              <a:t>Штрихкод, цвет, размер.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200" dirty="0" smtClean="0">
                <a:solidFill>
                  <a:schemeClr val="dk1"/>
                </a:solidFill>
              </a:rPr>
              <a:t>Сформулированы алгоритмы поиска и классификации объектов.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200" dirty="0" smtClean="0">
                <a:solidFill>
                  <a:schemeClr val="dk1"/>
                </a:solidFill>
              </a:rPr>
              <a:t>Спроектирована структура ПО и каждого его компонента.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Экспериментальное исследование скорости работы приложения показало, что </a:t>
            </a:r>
            <a:r>
              <a:rPr lang="ru-RU" sz="2200" dirty="0" smtClean="0">
                <a:solidFill>
                  <a:schemeClr val="dk1"/>
                </a:solidFill>
              </a:rPr>
              <a:t>среднее время обработки изображения равно 197 мс.</a:t>
            </a:r>
            <a:endParaRPr lang="ru-RU" sz="22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200" dirty="0" smtClean="0">
                <a:solidFill>
                  <a:schemeClr val="dk1"/>
                </a:solidFill>
              </a:rPr>
              <a:t>Дальнейшее направление развития заключается в распознавании других видов продукции.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229404" y="2877644"/>
            <a:ext cx="8709300" cy="74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Clr>
                <a:srgbClr val="000000"/>
              </a:buClr>
              <a:buSzPts val="2400"/>
              <a:buNone/>
            </a:pPr>
            <a:r>
              <a:rPr lang="en" sz="2400" dirty="0" smtClean="0">
                <a:solidFill>
                  <a:srgbClr val="000000"/>
                </a:solidFill>
              </a:rPr>
              <a:t>«Репозиторий </a:t>
            </a:r>
            <a:r>
              <a:rPr lang="en" sz="2400" dirty="0">
                <a:solidFill>
                  <a:srgbClr val="000000"/>
                </a:solidFill>
              </a:rPr>
              <a:t>проекта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github.com/gidabite/dtitem</a:t>
            </a:r>
            <a:r>
              <a:rPr lang="en-US" sz="2400" dirty="0"/>
              <a:t>.</a:t>
            </a:r>
            <a:endParaRPr sz="2400" dirty="0" smtClean="0">
              <a:solidFill>
                <a:srgbClr val="000000"/>
              </a:solidFill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штрихкода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146" name="Рисунок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9" y="2690164"/>
            <a:ext cx="4340311" cy="106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85" y="2688119"/>
            <a:ext cx="4400373" cy="107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Рисунок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78" y="4133079"/>
            <a:ext cx="4365755" cy="106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Рисунок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6" y="1285190"/>
            <a:ext cx="4342204" cy="10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Рисунок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85" y="1277514"/>
            <a:ext cx="4345260" cy="106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48452" y="238269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763470" y="237976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8452" y="37818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784308" y="382811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9045" y="5519859"/>
            <a:ext cx="8613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– </a:t>
            </a:r>
            <a:r>
              <a:rPr lang="ru-RU" sz="2000" dirty="0" smtClean="0"/>
              <a:t>Исходное изображение в одноканальной модели, Б – Оператор </a:t>
            </a:r>
            <a:r>
              <a:rPr lang="ru-RU" sz="2000" dirty="0" err="1" smtClean="0"/>
              <a:t>собеля</a:t>
            </a:r>
            <a:r>
              <a:rPr lang="ru-RU" sz="2000" dirty="0" smtClean="0"/>
              <a:t>, В – фильтрация шума, Г – Морфологические операции (Закрытие, Эрозия, Дилатация)</a:t>
            </a:r>
            <a:r>
              <a:rPr lang="en-US" sz="2000" dirty="0" smtClean="0"/>
              <a:t>, </a:t>
            </a:r>
            <a:r>
              <a:rPr lang="ru-RU" sz="2000" dirty="0" smtClean="0"/>
              <a:t>Д –</a:t>
            </a:r>
            <a:r>
              <a:rPr lang="en-US" sz="2000" dirty="0" smtClean="0"/>
              <a:t> </a:t>
            </a:r>
            <a:r>
              <a:rPr lang="ru-RU" sz="2000" dirty="0" smtClean="0"/>
              <a:t>Выделенная область штрихкода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529278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</a:t>
            </a:r>
          </a:p>
        </p:txBody>
      </p:sp>
    </p:spTree>
    <p:extLst>
      <p:ext uri="{BB962C8B-B14F-4D97-AF65-F5344CB8AC3E}">
        <p14:creationId xmlns:p14="http://schemas.microsoft.com/office/powerpoint/2010/main" val="241866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0000"/>
                </a:solidFill>
              </a:rPr>
              <a:t>Актуальность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6344" y="1587716"/>
            <a:ext cx="8520600" cy="1151703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Автоматизация сортировки продукции фирмы обслуживающей вендинговые автоматы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2457863"/>
            <a:ext cx="6094534" cy="296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466344" y="5601698"/>
            <a:ext cx="8520600" cy="96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Диаграмма последовательности автоматизированного процесса сортировки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0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09644"/>
            <a:ext cx="8709458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</a:rPr>
              <a:t>Цель</a:t>
            </a:r>
            <a:r>
              <a:rPr lang="en" sz="2400" dirty="0">
                <a:solidFill>
                  <a:srgbClr val="000000"/>
                </a:solidFill>
              </a:rPr>
              <a:t>: </a:t>
            </a:r>
            <a:r>
              <a:rPr lang="ru-RU" sz="2400" dirty="0">
                <a:solidFill>
                  <a:srgbClr val="000000"/>
                </a:solidFill>
              </a:rPr>
              <a:t>разработать алгоритм распознавания объектов и определения их координат по изображению</a:t>
            </a:r>
            <a:r>
              <a:rPr lang="en" sz="2400" dirty="0" smtClean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0000"/>
                </a:solidFill>
              </a:rPr>
              <a:t>Задачи</a:t>
            </a:r>
            <a:r>
              <a:rPr lang="en" sz="2400" dirty="0" smtClean="0">
                <a:solidFill>
                  <a:srgbClr val="000000"/>
                </a:solidFill>
              </a:rPr>
              <a:t>:</a:t>
            </a:r>
            <a:endParaRPr lang="ru-RU" sz="24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П</a:t>
            </a:r>
            <a:r>
              <a:rPr lang="ru-RU" sz="2400" dirty="0" smtClean="0">
                <a:solidFill>
                  <a:srgbClr val="000000"/>
                </a:solidFill>
              </a:rPr>
              <a:t>роанализировать </a:t>
            </a:r>
            <a:r>
              <a:rPr lang="ru-RU" sz="2400" dirty="0">
                <a:solidFill>
                  <a:srgbClr val="000000"/>
                </a:solidFill>
              </a:rPr>
              <a:t>требования к </a:t>
            </a:r>
            <a:r>
              <a:rPr lang="ru-RU" sz="2400" dirty="0" smtClean="0">
                <a:solidFill>
                  <a:srgbClr val="000000"/>
                </a:solidFill>
              </a:rPr>
              <a:t>ПО</a:t>
            </a: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Проанализировать </a:t>
            </a:r>
            <a:r>
              <a:rPr lang="ru-RU" sz="2400" dirty="0">
                <a:solidFill>
                  <a:srgbClr val="000000"/>
                </a:solidFill>
              </a:rPr>
              <a:t>предметную область и изображения, поступающие на обработку</a:t>
            </a:r>
            <a:r>
              <a:rPr lang="ru-RU" sz="2400" dirty="0" smtClean="0">
                <a:solidFill>
                  <a:srgbClr val="000000"/>
                </a:solidFill>
              </a:rPr>
              <a:t>;</a:t>
            </a:r>
            <a:endParaRPr sz="2400" dirty="0" smtClean="0">
              <a:solidFill>
                <a:srgbClr val="000000"/>
              </a:solidFill>
            </a:endParaRP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Сформулировать алгоритмы </a:t>
            </a:r>
            <a:r>
              <a:rPr lang="ru-RU" sz="2400" dirty="0">
                <a:solidFill>
                  <a:srgbClr val="000000"/>
                </a:solidFill>
              </a:rPr>
              <a:t>поиска и классификации</a:t>
            </a:r>
            <a:r>
              <a:rPr lang="ru-RU" sz="2400" dirty="0" smtClean="0">
                <a:solidFill>
                  <a:srgbClr val="000000"/>
                </a:solidFill>
              </a:rPr>
              <a:t>;</a:t>
            </a: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400" dirty="0">
                <a:solidFill>
                  <a:srgbClr val="000000"/>
                </a:solidFill>
              </a:rPr>
              <a:t>С</a:t>
            </a:r>
            <a:r>
              <a:rPr lang="ru-RU" sz="2400" dirty="0" smtClean="0">
                <a:solidFill>
                  <a:srgbClr val="000000"/>
                </a:solidFill>
              </a:rPr>
              <a:t>оставить </a:t>
            </a:r>
            <a:r>
              <a:rPr lang="ru-RU" sz="2400" dirty="0">
                <a:solidFill>
                  <a:srgbClr val="000000"/>
                </a:solidFill>
              </a:rPr>
              <a:t>структуру разрабатываемого продукта и построить модель каждого её </a:t>
            </a:r>
            <a:r>
              <a:rPr lang="ru-RU" sz="2400" dirty="0" smtClean="0">
                <a:solidFill>
                  <a:srgbClr val="000000"/>
                </a:solidFill>
              </a:rPr>
              <a:t>компонента</a:t>
            </a:r>
          </a:p>
          <a:p>
            <a:pPr lvl="0" indent="-381000"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Разработать и протестировать ПО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Требования к ПО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311700" y="1459700"/>
            <a:ext cx="8520600" cy="1151703"/>
          </a:xfrm>
        </p:spPr>
        <p:txBody>
          <a:bodyPr/>
          <a:lstStyle/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Программное </a:t>
            </a:r>
            <a:r>
              <a:rPr lang="ru-RU" sz="2400" dirty="0">
                <a:solidFill>
                  <a:srgbClr val="000000"/>
                </a:solidFill>
              </a:rPr>
              <a:t>обеспечение должно быть реализовано на языке программирования </a:t>
            </a:r>
            <a:r>
              <a:rPr lang="ru-RU" sz="2400" dirty="0" err="1">
                <a:solidFill>
                  <a:srgbClr val="000000"/>
                </a:solidFill>
              </a:rPr>
              <a:t>python</a:t>
            </a:r>
            <a:r>
              <a:rPr lang="ru-RU" sz="2400" dirty="0">
                <a:solidFill>
                  <a:srgbClr val="000000"/>
                </a:solidFill>
              </a:rPr>
              <a:t>. 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Обработка </a:t>
            </a:r>
            <a:r>
              <a:rPr lang="ru-RU" sz="2400" dirty="0">
                <a:solidFill>
                  <a:srgbClr val="000000"/>
                </a:solidFill>
              </a:rPr>
              <a:t>изображения должна быть произведена с помощью библиотеки </a:t>
            </a:r>
            <a:r>
              <a:rPr lang="ru-RU" sz="2400" dirty="0" err="1">
                <a:solidFill>
                  <a:srgbClr val="000000"/>
                </a:solidFill>
              </a:rPr>
              <a:t>OpenCV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Программное </a:t>
            </a:r>
            <a:r>
              <a:rPr lang="ru-RU" sz="2400" dirty="0">
                <a:solidFill>
                  <a:srgbClr val="000000"/>
                </a:solidFill>
              </a:rPr>
              <a:t>обеспечение должно быть оформлено в виде </a:t>
            </a:r>
            <a:r>
              <a:rPr lang="ru-RU" sz="2400" dirty="0" smtClean="0">
                <a:solidFill>
                  <a:srgbClr val="000000"/>
                </a:solidFill>
              </a:rPr>
              <a:t>библиотеки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Программное </a:t>
            </a:r>
            <a:r>
              <a:rPr lang="ru-RU" sz="2400" dirty="0">
                <a:solidFill>
                  <a:srgbClr val="000000"/>
                </a:solidFill>
              </a:rPr>
              <a:t>обеспечение должно иметь возможность </a:t>
            </a:r>
            <a:r>
              <a:rPr lang="ru-RU" sz="2400" dirty="0" smtClean="0">
                <a:solidFill>
                  <a:srgbClr val="000000"/>
                </a:solidFill>
              </a:rPr>
              <a:t>быстрого добавления </a:t>
            </a:r>
            <a:r>
              <a:rPr lang="ru-RU" sz="2400" dirty="0">
                <a:solidFill>
                  <a:srgbClr val="000000"/>
                </a:solidFill>
              </a:rPr>
              <a:t>новых классов </a:t>
            </a:r>
            <a:r>
              <a:rPr lang="ru-RU" sz="2400" dirty="0" smtClean="0">
                <a:solidFill>
                  <a:srgbClr val="000000"/>
                </a:solidFill>
              </a:rPr>
              <a:t>продуктов </a:t>
            </a: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Время </a:t>
            </a:r>
            <a:r>
              <a:rPr lang="ru-RU" sz="2400" dirty="0">
                <a:solidFill>
                  <a:srgbClr val="000000"/>
                </a:solidFill>
              </a:rPr>
              <a:t>поиска и классификации объектов не должно превышать  половины </a:t>
            </a:r>
            <a:r>
              <a:rPr lang="ru-RU" sz="2400" dirty="0" smtClean="0">
                <a:solidFill>
                  <a:srgbClr val="000000"/>
                </a:solidFill>
              </a:rPr>
              <a:t>секунды 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Исходное изображения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5868882"/>
            <a:ext cx="852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Пример исходного изображения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2" y="1356867"/>
            <a:ext cx="7894066" cy="44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Признаки продукции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421428" y="1876080"/>
            <a:ext cx="3464772" cy="14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Штрихкод</a:t>
            </a:r>
            <a:r>
              <a:rPr lang="en-US" sz="2400" dirty="0" smtClean="0">
                <a:solidFill>
                  <a:srgbClr val="000000"/>
                </a:solidFill>
              </a:rPr>
              <a:t> (EAN13)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Цвет (</a:t>
            </a:r>
            <a:r>
              <a:rPr lang="en-US" sz="2400" dirty="0" smtClean="0">
                <a:solidFill>
                  <a:srgbClr val="000000"/>
                </a:solidFill>
              </a:rPr>
              <a:t>R, G, B)</a:t>
            </a:r>
            <a:endParaRPr lang="ru-RU" sz="2400" dirty="0" smtClean="0">
              <a:solidFill>
                <a:srgbClr val="000000"/>
              </a:solidFill>
            </a:endParaRPr>
          </a:p>
          <a:p>
            <a:pPr marL="5715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Размер</a:t>
            </a:r>
            <a:r>
              <a:rPr lang="en-US" sz="2400" dirty="0" smtClean="0">
                <a:solidFill>
                  <a:srgbClr val="000000"/>
                </a:solidFill>
              </a:rPr>
              <a:t> (W, </a:t>
            </a:r>
            <a:r>
              <a:rPr lang="en-US" sz="2400" dirty="0">
                <a:solidFill>
                  <a:srgbClr val="00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endParaRPr lang="ru-RU" sz="24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 10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1208" y="5354516"/>
                <a:ext cx="8805672" cy="4555200"/>
              </a:xfrm>
            </p:spPr>
            <p:txBody>
              <a:bodyPr/>
              <a:lstStyle/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ru-RU" sz="2400" dirty="0" smtClean="0">
                    <a:solidFill>
                      <a:srgbClr val="000000"/>
                    </a:solidFill>
                    <a:latin typeface="+mn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rgbClr val="000000"/>
                    </a:solidFill>
                    <a:latin typeface="+mn-lt"/>
                  </a:rPr>
                  <a:t> – коэффициент </a:t>
                </a:r>
                <a:r>
                  <a:rPr lang="ru-RU" sz="2400" dirty="0" smtClean="0">
                    <a:solidFill>
                      <a:srgbClr val="000000"/>
                    </a:solidFill>
                    <a:latin typeface="+mn-lt"/>
                  </a:rPr>
                  <a:t>вариации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  <a:latin typeface="+mn-lt"/>
                  </a:rPr>
                  <a:t>– среднеквадратичное отклонение признака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+mn-lt"/>
                  </a:rPr>
                  <a:t>i,</a:t>
                </a:r>
                <a:r>
                  <a:rPr lang="ru-RU" sz="2400" dirty="0" smtClean="0">
                    <a:solidFill>
                      <a:srgbClr val="00000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ru-RU" sz="2400" dirty="0">
                    <a:solidFill>
                      <a:srgbClr val="000000"/>
                    </a:solidFill>
                    <a:latin typeface="+mn-lt"/>
                  </a:rPr>
                  <a:t> – среднее значение признака i</a:t>
                </a:r>
                <a:r>
                  <a:rPr lang="ru-RU" sz="240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  <a:endParaRPr lang="ru-RU" sz="240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Текст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1208" y="5354516"/>
                <a:ext cx="8805672" cy="4555200"/>
              </a:xfrm>
              <a:blipFill>
                <a:blip r:embed="rId4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02152" y="4446639"/>
                <a:ext cx="1996750" cy="907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52" y="4446639"/>
                <a:ext cx="1996750" cy="907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77;p16"/>
          <p:cNvSpPr txBox="1">
            <a:spLocks/>
          </p:cNvSpPr>
          <p:nvPr/>
        </p:nvSpPr>
        <p:spPr>
          <a:xfrm>
            <a:off x="311700" y="3823830"/>
            <a:ext cx="5617168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Коэффициента вариации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44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продукции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40" y="1585752"/>
            <a:ext cx="5402440" cy="33977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85" y="4811041"/>
            <a:ext cx="5405996" cy="811166"/>
          </a:xfrm>
          <a:prstGeom prst="rect">
            <a:avLst/>
          </a:prstGeom>
        </p:spPr>
      </p:pic>
      <p:sp>
        <p:nvSpPr>
          <p:cNvPr id="7" name="Google Shape;77;p16"/>
          <p:cNvSpPr txBox="1">
            <a:spLocks/>
          </p:cNvSpPr>
          <p:nvPr/>
        </p:nvSpPr>
        <p:spPr>
          <a:xfrm>
            <a:off x="311700" y="5622207"/>
            <a:ext cx="5897076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Вычисление коэффициентов вариации 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1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объектов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19" y="1569129"/>
            <a:ext cx="37719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77;p16"/>
          <p:cNvSpPr txBox="1">
            <a:spLocks/>
          </p:cNvSpPr>
          <p:nvPr/>
        </p:nvSpPr>
        <p:spPr>
          <a:xfrm>
            <a:off x="2583371" y="5267541"/>
            <a:ext cx="5192988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Алгоритм поиска объектов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штрихкода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2203704" y="5267541"/>
            <a:ext cx="5572655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Алгоритм распознавания штрихкода</a:t>
            </a:r>
            <a:endParaRPr lang="ru-RU" sz="2400" dirty="0">
              <a:solidFill>
                <a:srgbClr val="000000"/>
              </a:solidFill>
            </a:endParaRPr>
          </a:p>
        </p:txBody>
      </p:sp>
      <p:pic>
        <p:nvPicPr>
          <p:cNvPr id="8195" name="Рисунок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91" y="1531811"/>
            <a:ext cx="3971398" cy="355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1848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377</Words>
  <Application>Microsoft Office PowerPoint</Application>
  <PresentationFormat>Экран (4:3)</PresentationFormat>
  <Paragraphs>86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Times New Roman</vt:lpstr>
      <vt:lpstr>Simple Light</vt:lpstr>
      <vt:lpstr>РАЗРАБОТКА АЛГОРИТМА РАСПОЗНАВАНИЯ ОБЪЕКТА И ОПРЕДЕЛЕНИЯ ЕГО КООРДИНАТ ПО ИЗОБРАЖЕНИЮ</vt:lpstr>
      <vt:lpstr>Актуальность</vt:lpstr>
      <vt:lpstr>Цель и задачи</vt:lpstr>
      <vt:lpstr>Требования к ПО</vt:lpstr>
      <vt:lpstr>Исходное изображения</vt:lpstr>
      <vt:lpstr>Признаки продукции</vt:lpstr>
      <vt:lpstr>Признаки продукции</vt:lpstr>
      <vt:lpstr>Поиск объектов</vt:lpstr>
      <vt:lpstr>Распознавание штрихкода</vt:lpstr>
      <vt:lpstr>Распознавание штрихкода</vt:lpstr>
      <vt:lpstr>Вычисление цвета</vt:lpstr>
      <vt:lpstr>Классификация объектов</vt:lpstr>
      <vt:lpstr>Структура ПО</vt:lpstr>
      <vt:lpstr>Тестирование  ПО</vt:lpstr>
      <vt:lpstr>Заключение</vt:lpstr>
      <vt:lpstr>Апробация работы</vt:lpstr>
      <vt:lpstr>Поиск штрихкода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дипломной работы</dc:title>
  <dc:creator>Павел Левшин</dc:creator>
  <cp:lastModifiedBy>Павел Левшин</cp:lastModifiedBy>
  <cp:revision>31</cp:revision>
  <dcterms:modified xsi:type="dcterms:W3CDTF">2019-05-28T14:51:55Z</dcterms:modified>
</cp:coreProperties>
</file>