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5" r:id="rId1"/>
    <p:sldMasterId id="2147483648" r:id="rId2"/>
  </p:sldMasterIdLst>
  <p:notesMasterIdLst>
    <p:notesMasterId r:id="rId21"/>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8" r:id="rId15"/>
    <p:sldId id="287" r:id="rId16"/>
    <p:sldId id="289" r:id="rId17"/>
    <p:sldId id="290" r:id="rId18"/>
    <p:sldId id="291" r:id="rId19"/>
    <p:sldId id="292" r:id="rId20"/>
  </p:sldIdLst>
  <p:sldSz cx="9144000" cy="5143500" type="screen16x9"/>
  <p:notesSz cx="6858000" cy="9144000"/>
  <p:embeddedFontLst>
    <p:embeddedFont>
      <p:font typeface="Corbel" panose="020B0503020204020204" pitchFamily="34" charset="0"/>
      <p:regular r:id="rId22"/>
      <p:bold r:id="rId23"/>
      <p:italic r:id="rId24"/>
      <p:boldItalic r:id="rId25"/>
    </p:embeddedFont>
    <p:embeddedFont>
      <p:font typeface="Franklin Gothic Book" panose="020B0503020102020204" pitchFamily="34" charset="0"/>
      <p:regular r:id="rId26"/>
      <p:italic r:id="rId27"/>
    </p:embeddedFont>
    <p:embeddedFont>
      <p:font typeface="Garamond" panose="02020404030301010803" pitchFamily="18" charset="0"/>
      <p:regular r:id="rId28"/>
      <p:bold r:id="rId29"/>
      <p:italic r:id="rId30"/>
    </p:embeddedFont>
    <p:embeddedFont>
      <p:font typeface="Roboto" panose="02000000000000000000" pitchFamily="2"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4A38A-23A8-245D-E5E6-740E014BF075}" v="34" dt="2024-06-09T11:03:44.118"/>
    <p1510:client id="{B7D8245C-691A-B0D5-A62E-F2A0B14B971F}" v="2866" dt="2024-06-09T09:45:07.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None/>
            </a:pPr>
            <a:r>
              <a:rPr lang="en-US"/>
              <a:t>Color Histogram Feature Extraction Technique</a:t>
            </a:r>
          </a:p>
          <a:p>
            <a:pPr algn="just">
              <a:buNone/>
            </a:pPr>
            <a:r>
              <a:rPr lang="en-US"/>
              <a:t>We used the OpenCV library, a robust tool for computer vision tasks, to calculate the color histogram of our images. First, we read the image into an array of pixel values using OpenCV’s </a:t>
            </a:r>
            <a:r>
              <a:rPr lang="en-US" err="1"/>
              <a:t>imread</a:t>
            </a:r>
            <a:r>
              <a:rPr lang="en-US"/>
              <a:t>() function. To focus on color information, we separated the image into its Red, Green, and Blue color channels using the split() function. For each color channel, we computed a histogram using the </a:t>
            </a:r>
            <a:r>
              <a:rPr lang="en-US" err="1"/>
              <a:t>calcHist</a:t>
            </a:r>
            <a:r>
              <a:rPr lang="en-US"/>
              <a:t>() function, which provides a graphical representation of the tonal distribution in the image, capturing the frequency of each color intensity level.</a:t>
            </a:r>
          </a:p>
          <a:p>
            <a:pPr algn="just">
              <a:buNone/>
            </a:pPr>
            <a:r>
              <a:rPr lang="en-US"/>
              <a:t> To address potential sensitivity to illumination changes, which could affect the performance of our machine learning model, we normalized the histograms. This normalization process resulted in a set of features for each color channel, representing the distribution of pixel intensities. These features, encapsulating crucial color information, were then ready for input into our machine learning model for tasks such as image classification or object recognition.</a:t>
            </a:r>
          </a:p>
          <a:p>
            <a:pPr algn="just">
              <a:buNone/>
            </a:pPr>
            <a:r>
              <a:rPr lang="en-US" dirty="0"/>
              <a:t> </a:t>
            </a:r>
          </a:p>
          <a:p>
            <a:pPr algn="just">
              <a:buNone/>
            </a:pPr>
            <a:r>
              <a:rPr lang="en-US"/>
              <a:t>Figure 2: Color histogram for cassava</a:t>
            </a:r>
          </a:p>
          <a:p>
            <a:pPr algn="just">
              <a:buNone/>
            </a:pPr>
            <a:r>
              <a:rPr lang="en-US" dirty="0"/>
              <a:t> </a:t>
            </a:r>
          </a:p>
          <a:p>
            <a:pPr algn="just">
              <a:buNone/>
            </a:pPr>
            <a:r>
              <a:rPr lang="en-US"/>
              <a:t>Edge Detection Feature Extraction Technique</a:t>
            </a:r>
          </a:p>
          <a:p>
            <a:pPr algn="just">
              <a:buNone/>
            </a:pPr>
            <a:r>
              <a:rPr lang="en-US" dirty="0"/>
              <a:t>We performed edge detection using the OpenCV library. The process began by reading the image into an array of pixel values using OpenCV’s </a:t>
            </a:r>
            <a:r>
              <a:rPr lang="en-US" dirty="0" err="1"/>
              <a:t>imread</a:t>
            </a:r>
            <a:r>
              <a:rPr lang="en-US" dirty="0"/>
              <a:t>() function. We then applied the Canny edge detection method, a multi-stage algorithm effective at identifying a wide range of edges in images, using the Canny() function in OpenCV.</a:t>
            </a:r>
          </a:p>
          <a:p>
            <a:pPr algn="just">
              <a:buNone/>
            </a:pPr>
            <a:r>
              <a:rPr lang="en-US" dirty="0"/>
              <a:t> The Canny edge detection algorithm first applies a Gaussian blur to the image to reduce noise and detail. It then finds the image gradient to highlight regions with rapid intensity changes, which typically correspond to edges. Non-maximum suppression is applied to isolate the best edge pixels before using a double threshold to determine potential edges. Finally, edge tracking by hysteresis suppresses weak edges that are not connected to strong edges. The output of the Canny edge detection is a binary image where white pixels represent edges, and black pixels represent non-edges. This edge-detected image serves as a set of features capturing the structural information in the image, useful for further tasks such as image classification or object recognition. </a:t>
            </a:r>
          </a:p>
          <a:p>
            <a:pPr algn="just">
              <a:buNone/>
            </a:pPr>
            <a:r>
              <a:rPr lang="en-US" dirty="0"/>
              <a:t>Figure 3: Feature extraction with edge detection</a:t>
            </a:r>
          </a:p>
          <a:p>
            <a:pPr algn="just">
              <a:buNone/>
            </a:pPr>
            <a:r>
              <a:rPr lang="en-US" dirty="0"/>
              <a:t> </a:t>
            </a:r>
          </a:p>
          <a:p>
            <a:pPr algn="just">
              <a:buNone/>
            </a:pPr>
            <a:r>
              <a:rPr lang="en-US" dirty="0"/>
              <a:t>Key Points of Interest Using ORB Feature Extraction Technique</a:t>
            </a:r>
          </a:p>
          <a:p>
            <a:pPr algn="just">
              <a:buNone/>
            </a:pPr>
            <a:r>
              <a:rPr lang="en-US" dirty="0"/>
              <a:t>In addition to color histograms and edge detection, we extracted key points of interest from images using the ORB (Oriented FAST and Rotated BRIEF) method. ORB is a fast and efficient alternative to SIFT and SURF, providing robust feature extraction while being computationally efficient.</a:t>
            </a:r>
          </a:p>
          <a:p>
            <a:pPr algn="just">
              <a:buNone/>
            </a:pPr>
            <a:r>
              <a:rPr lang="en-US" dirty="0"/>
              <a:t> We implemented ORB using OpenCV. The process began by converting the image to grayscale using the </a:t>
            </a:r>
            <a:r>
              <a:rPr lang="en-US" dirty="0" err="1"/>
              <a:t>cvtColor</a:t>
            </a:r>
            <a:r>
              <a:rPr lang="en-US" dirty="0"/>
              <a:t>() function. We then initialized the ORB detector using </a:t>
            </a:r>
            <a:r>
              <a:rPr lang="en-US" dirty="0" err="1"/>
              <a:t>ORB_create</a:t>
            </a:r>
            <a:r>
              <a:rPr lang="en-US" dirty="0"/>
              <a:t>() and detected key points and descriptors with the </a:t>
            </a:r>
            <a:r>
              <a:rPr lang="en-US" dirty="0" err="1"/>
              <a:t>detectAndCompute</a:t>
            </a:r>
            <a:r>
              <a:rPr lang="en-US" dirty="0"/>
              <a:t>() function. The detected key points and their descriptors were visualized by drawing the key points on the original image using </a:t>
            </a:r>
            <a:r>
              <a:rPr lang="en-US" dirty="0" err="1"/>
              <a:t>drawKeypoints</a:t>
            </a:r>
            <a:r>
              <a:rPr lang="en-US" dirty="0"/>
              <a:t>(). This method provided a set of robust features representing key points of interest in the image, useful for tasks such as object recognition and image matching. </a:t>
            </a:r>
          </a:p>
          <a:p>
            <a:pPr algn="just">
              <a:buNone/>
            </a:pPr>
            <a:r>
              <a:rPr lang="en-US" dirty="0"/>
              <a:t>By integrating these feature extraction techniques, we ensured a comprehensive and effective approach to capturing the essential characteristics of our images, facilitating the development of accurate and reliable machine learning models for crop and weed classification.</a:t>
            </a:r>
          </a:p>
          <a:p>
            <a:pPr>
              <a:buNone/>
            </a:pPr>
            <a:endParaRPr lang="en-US" dirty="0">
              <a:latin typeface="Calibri"/>
              <a:cs typeface="Calibri"/>
            </a:endParaRPr>
          </a:p>
        </p:txBody>
      </p:sp>
    </p:spTree>
    <p:extLst>
      <p:ext uri="{BB962C8B-B14F-4D97-AF65-F5344CB8AC3E}">
        <p14:creationId xmlns:p14="http://schemas.microsoft.com/office/powerpoint/2010/main" val="66013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None/>
            </a:pPr>
            <a:r>
              <a:rPr lang="en-US"/>
              <a:t>Random Forest</a:t>
            </a:r>
            <a:endParaRPr lang="en-US" dirty="0"/>
          </a:p>
          <a:p>
            <a:pPr algn="just">
              <a:buNone/>
            </a:pPr>
            <a:r>
              <a:rPr lang="en-US" dirty="0"/>
              <a:t>The Random Forest model is an ensemble learning method that constructs multiple decision trees and merges their results to improve accuracy and control overfitting. The Random Forest classifier used in this study was initialized with 100 trees. </a:t>
            </a:r>
          </a:p>
          <a:p>
            <a:pPr algn="just">
              <a:buNone/>
            </a:pPr>
            <a:r>
              <a:rPr lang="en-US" dirty="0"/>
              <a:t>Each tree in the forest was trained on a bootstrap sample of the training data, a random subset with replacement. This ensures robustness to overfitting by averaging out biases and variances. The model uses the Gini impurity measure to evaluate splits at each node, selecting the split that maximizes the reduction in impurity. After constructing the trees, the final prediction is made by aggregating the predictions from all trees, either by majority voting (for classification) or averaging (for regression).</a:t>
            </a:r>
          </a:p>
          <a:p>
            <a:pPr algn="just">
              <a:buNone/>
            </a:pPr>
            <a:endParaRPr lang="en-US" dirty="0"/>
          </a:p>
          <a:p>
            <a:pPr algn="just">
              <a:buNone/>
            </a:pPr>
            <a:r>
              <a:rPr lang="en-US" dirty="0"/>
              <a:t>3.3.2 Decision Tree</a:t>
            </a:r>
          </a:p>
          <a:p>
            <a:pPr algn="just">
              <a:buNone/>
            </a:pPr>
            <a:r>
              <a:rPr lang="en-US" dirty="0"/>
              <a:t>The Decision Tree model is a non-parametric supervised learning method used for classification and regression. It splits the data into subsets based on the value of input features, making it easy to understand and interpret. For this study, a Decision Tree classifier was trained using the same feature sets: color histograms, edge detection, and </a:t>
            </a:r>
            <a:r>
              <a:rPr lang="en-US" dirty="0" err="1"/>
              <a:t>keypoints</a:t>
            </a:r>
            <a:r>
              <a:rPr lang="en-US" dirty="0"/>
              <a:t> descriptors.</a:t>
            </a:r>
          </a:p>
          <a:p>
            <a:pPr algn="just">
              <a:buNone/>
            </a:pPr>
            <a:r>
              <a:rPr lang="en-US" dirty="0"/>
              <a:t> The Decision Tree classifier constructs a binary tree by recursively splitting the dataset into subsets. At each node, the algorithm selects the feature and threshold that results in the largest information gain (for classification) or reduction in variance (for regression). This process continues until the leaves are pure or other stopping criteria (e.g., maximum depth, minimum samples per leaf) are met.</a:t>
            </a:r>
          </a:p>
          <a:p>
            <a:pPr algn="just">
              <a:buNone/>
            </a:pPr>
            <a:r>
              <a:rPr lang="en-US" dirty="0"/>
              <a:t> </a:t>
            </a:r>
          </a:p>
          <a:p>
            <a:pPr algn="just">
              <a:buNone/>
            </a:pPr>
            <a:r>
              <a:rPr lang="en-US" dirty="0"/>
              <a:t>3.3.3 Naive Bayes</a:t>
            </a:r>
          </a:p>
          <a:p>
            <a:pPr algn="just">
              <a:buNone/>
            </a:pPr>
            <a:r>
              <a:rPr lang="en-US" dirty="0"/>
              <a:t>The Naive Bayes classifier is based on Bayes' theorem and assumes independence between the features. It is particularly useful for large datasets and provides probabilistic interpretation. For this study, a Gaussian Naive Bayes model was trained using the extracted features from color histograms, edge detection, and </a:t>
            </a:r>
            <a:r>
              <a:rPr lang="en-US" dirty="0" err="1"/>
              <a:t>keypoints</a:t>
            </a:r>
            <a:r>
              <a:rPr lang="en-US" dirty="0"/>
              <a:t> descriptors.</a:t>
            </a:r>
          </a:p>
          <a:p>
            <a:pPr algn="just">
              <a:buNone/>
            </a:pPr>
            <a:r>
              <a:rPr lang="en-US" dirty="0"/>
              <a:t> The Gaussian Naive Bayes classifier estimates the parameters of the Gaussian distribution for each feature in each class. During prediction, the model calculates the posterior probability of each class given the observed features and selects the class with the highest posterior probability. This approach works well when the feature distributions closely follow a Gaussian distribution.</a:t>
            </a:r>
          </a:p>
          <a:p>
            <a:pPr algn="just">
              <a:buNone/>
            </a:pPr>
            <a:r>
              <a:rPr lang="en-US"/>
              <a:t>3.3.4 Support Vector Machine (SVM)</a:t>
            </a:r>
          </a:p>
          <a:p>
            <a:pPr algn="just">
              <a:buNone/>
            </a:pPr>
            <a:r>
              <a:rPr lang="en-US"/>
              <a:t>The Support Vector Machine (SVM) classifier is a powerful model used for classification tasks, which works by finding the hyperplane that best separates the data into different classes. For this implementation, a linear kernel was used.</a:t>
            </a:r>
          </a:p>
          <a:p>
            <a:pPr algn="just">
              <a:buNone/>
            </a:pPr>
            <a:r>
              <a:rPr lang="en-US" dirty="0"/>
              <a:t> The SVM model finds the optimal hyperplane by maximizing the margin between the closest points of the classes (support vectors). The linear kernel was chosen for its simplicity and efficiency in high-dimensional spaces. The model aims to minimize the hinge loss, which penalizes misclassified points and points that lie within the margin.</a:t>
            </a:r>
          </a:p>
          <a:p>
            <a:pPr algn="just">
              <a:buNone/>
            </a:pPr>
            <a:r>
              <a:rPr lang="en-US" dirty="0"/>
              <a:t> </a:t>
            </a:r>
          </a:p>
          <a:p>
            <a:pPr algn="just">
              <a:buNone/>
            </a:pPr>
            <a:r>
              <a:rPr lang="en-US" dirty="0"/>
              <a:t>3.3.5 Ensemble: Voting Classifier</a:t>
            </a:r>
          </a:p>
          <a:p>
            <a:pPr algn="just">
              <a:buNone/>
            </a:pPr>
            <a:r>
              <a:rPr lang="en-US" dirty="0"/>
              <a:t>The Voting Classifier is an ensemble model that combines the predictions of multiple models to improve accuracy. In this study, a soft voting classifier was created using the Random Forest, Decision Tree, and Naive Bayes models. Soft voting was chosen to use the predicted probabilities from each classifier to make a final prediction.</a:t>
            </a:r>
          </a:p>
          <a:p>
            <a:pPr algn="just">
              <a:buNone/>
            </a:pPr>
            <a:r>
              <a:rPr lang="en-US" dirty="0"/>
              <a:t> The Voting Classifier aggregates the predicted probabilities from each base classifier and selects the class with the highest average probability. This approach leverages the strengths of individual classifiers, potentially improving overall performance.</a:t>
            </a:r>
          </a:p>
          <a:p>
            <a:pPr>
              <a:buNone/>
            </a:pPr>
            <a:endParaRPr lang="en-US" dirty="0">
              <a:latin typeface="Calibri"/>
              <a:cs typeface="Calibri"/>
            </a:endParaRPr>
          </a:p>
        </p:txBody>
      </p:sp>
    </p:spTree>
    <p:extLst>
      <p:ext uri="{BB962C8B-B14F-4D97-AF65-F5344CB8AC3E}">
        <p14:creationId xmlns:p14="http://schemas.microsoft.com/office/powerpoint/2010/main" val="335860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10667">
                <a:effectLst/>
              </a:defRPr>
            </a:lvl1pPr>
          </a:lstStyle>
          <a:p>
            <a:r>
              <a:rPr lang="en-US" dirty="0"/>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3733">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509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4267" b="0"/>
            </a:lvl1pPr>
          </a:lstStyle>
          <a:p>
            <a:r>
              <a:rPr lang="en-US" dirty="0"/>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295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5689" b="0" cap="none"/>
            </a:lvl1pPr>
          </a:lstStyle>
          <a:p>
            <a:r>
              <a:rPr lang="en-US" dirty="0"/>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41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3200"/>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533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5689" b="0" cap="none"/>
            </a:lvl1pPr>
          </a:lstStyle>
          <a:p>
            <a:r>
              <a:rPr lang="en-US" dirty="0"/>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77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4267"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803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343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505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9666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36247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3200"/>
              <a:buNone/>
              <a:defRPr>
                <a:solidFill>
                  <a:srgbClr val="888888"/>
                </a:solidFill>
              </a:defRPr>
            </a:lvl1pPr>
            <a:lvl2pPr lvl="1" algn="ctr">
              <a:spcBef>
                <a:spcPts val="420"/>
              </a:spcBef>
              <a:spcAft>
                <a:spcPts val="0"/>
              </a:spcAft>
              <a:buClr>
                <a:srgbClr val="888888"/>
              </a:buClr>
              <a:buSzPts val="2800"/>
              <a:buNone/>
              <a:defRPr>
                <a:solidFill>
                  <a:srgbClr val="888888"/>
                </a:solidFill>
              </a:defRPr>
            </a:lvl2pPr>
            <a:lvl3pPr lvl="2" algn="ctr">
              <a:spcBef>
                <a:spcPts val="360"/>
              </a:spcBef>
              <a:spcAft>
                <a:spcPts val="0"/>
              </a:spcAft>
              <a:buClr>
                <a:srgbClr val="888888"/>
              </a:buClr>
              <a:buSzPts val="24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300"/>
              </a:spcBef>
              <a:spcAft>
                <a:spcPts val="0"/>
              </a:spcAft>
              <a:buClr>
                <a:srgbClr val="888888"/>
              </a:buClr>
              <a:buSzPts val="2000"/>
              <a:buNone/>
              <a:defRPr>
                <a:solidFill>
                  <a:srgbClr val="888888"/>
                </a:solidFill>
              </a:defRPr>
            </a:lvl6pPr>
            <a:lvl7pPr lvl="6" algn="ctr">
              <a:spcBef>
                <a:spcPts val="300"/>
              </a:spcBef>
              <a:spcAft>
                <a:spcPts val="0"/>
              </a:spcAft>
              <a:buClr>
                <a:srgbClr val="888888"/>
              </a:buClr>
              <a:buSzPts val="2000"/>
              <a:buNone/>
              <a:defRPr>
                <a:solidFill>
                  <a:srgbClr val="888888"/>
                </a:solidFill>
              </a:defRPr>
            </a:lvl7pPr>
            <a:lvl8pPr lvl="7" algn="ctr">
              <a:spcBef>
                <a:spcPts val="300"/>
              </a:spcBef>
              <a:spcAft>
                <a:spcPts val="0"/>
              </a:spcAft>
              <a:buClr>
                <a:srgbClr val="888888"/>
              </a:buClr>
              <a:buSzPts val="2000"/>
              <a:buNone/>
              <a:defRPr>
                <a:solidFill>
                  <a:srgbClr val="888888"/>
                </a:solidFill>
              </a:defRPr>
            </a:lvl8pPr>
            <a:lvl9pPr lvl="8" algn="ctr">
              <a:spcBef>
                <a:spcPts val="300"/>
              </a:spcBef>
              <a:spcAft>
                <a:spcPts val="0"/>
              </a:spcAft>
              <a:buClr>
                <a:srgbClr val="888888"/>
              </a:buClr>
              <a:buSzPts val="2000"/>
              <a:buNone/>
              <a:defRPr>
                <a:solidFill>
                  <a:srgbClr val="888888"/>
                </a:solidFill>
              </a:defRPr>
            </a:lvl9pPr>
          </a:lstStyle>
          <a:p>
            <a:endParaRPr/>
          </a:p>
        </p:txBody>
      </p:sp>
      <p:sp>
        <p:nvSpPr>
          <p:cNvPr id="18" name="Google Shape;18;p15"/>
          <p:cNvSpPr txBox="1">
            <a:spLocks noGrp="1"/>
          </p:cNvSpPr>
          <p:nvPr>
            <p:ph type="sldNum" idx="12"/>
          </p:nvPr>
        </p:nvSpPr>
        <p:spPr>
          <a:xfrm>
            <a:off x="6705600" y="4691103"/>
            <a:ext cx="2133600" cy="33099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1500" b="0" i="0" u="none" strike="noStrike" cap="none">
                <a:solidFill>
                  <a:srgbClr val="888888"/>
                </a:solidFill>
                <a:latin typeface="Calibri"/>
                <a:ea typeface="Calibri"/>
                <a:cs typeface="Calibri"/>
                <a:sym typeface="Calibri"/>
              </a:defRPr>
            </a:lvl2pPr>
            <a:lvl3pPr marL="0" lvl="2" indent="0" algn="r">
              <a:spcBef>
                <a:spcPts val="0"/>
              </a:spcBef>
              <a:buNone/>
              <a:defRPr sz="1500" b="0" i="0" u="none" strike="noStrike" cap="none">
                <a:solidFill>
                  <a:srgbClr val="888888"/>
                </a:solidFill>
                <a:latin typeface="Calibri"/>
                <a:ea typeface="Calibri"/>
                <a:cs typeface="Calibri"/>
                <a:sym typeface="Calibri"/>
              </a:defRPr>
            </a:lvl3pPr>
            <a:lvl4pPr marL="0" lvl="3" indent="0" algn="r">
              <a:spcBef>
                <a:spcPts val="0"/>
              </a:spcBef>
              <a:buNone/>
              <a:defRPr sz="1500" b="0" i="0" u="none" strike="noStrike" cap="none">
                <a:solidFill>
                  <a:srgbClr val="888888"/>
                </a:solidFill>
                <a:latin typeface="Calibri"/>
                <a:ea typeface="Calibri"/>
                <a:cs typeface="Calibri"/>
                <a:sym typeface="Calibri"/>
              </a:defRPr>
            </a:lvl4pPr>
            <a:lvl5pPr marL="0" lvl="4" indent="0" algn="r">
              <a:spcBef>
                <a:spcPts val="0"/>
              </a:spcBef>
              <a:buNone/>
              <a:defRPr sz="1500" b="0" i="0" u="none" strike="noStrike" cap="none">
                <a:solidFill>
                  <a:srgbClr val="888888"/>
                </a:solidFill>
                <a:latin typeface="Calibri"/>
                <a:ea typeface="Calibri"/>
                <a:cs typeface="Calibri"/>
                <a:sym typeface="Calibri"/>
              </a:defRPr>
            </a:lvl5pPr>
            <a:lvl6pPr marL="0" lvl="5" indent="0" algn="r">
              <a:spcBef>
                <a:spcPts val="0"/>
              </a:spcBef>
              <a:buNone/>
              <a:defRPr sz="1500" b="0" i="0" u="none" strike="noStrike" cap="none">
                <a:solidFill>
                  <a:srgbClr val="888888"/>
                </a:solidFill>
                <a:latin typeface="Calibri"/>
                <a:ea typeface="Calibri"/>
                <a:cs typeface="Calibri"/>
                <a:sym typeface="Calibri"/>
              </a:defRPr>
            </a:lvl6pPr>
            <a:lvl7pPr marL="0" lvl="6" indent="0" algn="r">
              <a:spcBef>
                <a:spcPts val="0"/>
              </a:spcBef>
              <a:buNone/>
              <a:defRPr sz="1500" b="0" i="0" u="none" strike="noStrike" cap="none">
                <a:solidFill>
                  <a:srgbClr val="888888"/>
                </a:solidFill>
                <a:latin typeface="Calibri"/>
                <a:ea typeface="Calibri"/>
                <a:cs typeface="Calibri"/>
                <a:sym typeface="Calibri"/>
              </a:defRPr>
            </a:lvl7pPr>
            <a:lvl8pPr marL="0" lvl="7" indent="0" algn="r">
              <a:spcBef>
                <a:spcPts val="0"/>
              </a:spcBef>
              <a:buNone/>
              <a:defRPr sz="1500" b="0" i="0" u="none" strike="noStrike" cap="none">
                <a:solidFill>
                  <a:srgbClr val="888888"/>
                </a:solidFill>
                <a:latin typeface="Calibri"/>
                <a:ea typeface="Calibri"/>
                <a:cs typeface="Calibri"/>
                <a:sym typeface="Calibri"/>
              </a:defRPr>
            </a:lvl8pPr>
            <a:lvl9pPr marL="0" lvl="8" indent="0" algn="r">
              <a:spcBef>
                <a:spcPts val="0"/>
              </a:spcBef>
              <a:buNone/>
              <a:defRPr sz="1500" b="0" i="0" u="none" strike="noStrike" cap="none">
                <a:solidFill>
                  <a:srgbClr val="888888"/>
                </a:solidFill>
                <a:latin typeface="Calibri"/>
                <a:ea typeface="Calibri"/>
                <a:cs typeface="Calibri"/>
                <a:sym typeface="Calibri"/>
              </a:defRPr>
            </a:lvl9pPr>
          </a:lstStyle>
          <a:p>
            <a:r>
              <a:rPr lang="en-US" dirty="0"/>
              <a:t>1</a:t>
            </a:r>
            <a:fld id="{00000000-1234-1234-1234-123412341234}" type="slidenum">
              <a:rPr lang="en-US" smtClean="0"/>
              <a:pPr/>
              <a:t>‹#›</a:t>
            </a:fld>
            <a:endParaRPr dirty="0"/>
          </a:p>
        </p:txBody>
      </p:sp>
      <p:pic>
        <p:nvPicPr>
          <p:cNvPr id="2" name="Picture 2" descr="Multimedia | Makerere University">
            <a:extLst>
              <a:ext uri="{FF2B5EF4-FFF2-40B4-BE49-F238E27FC236}">
                <a16:creationId xmlns:a16="http://schemas.microsoft.com/office/drawing/2014/main" id="{14AC25AD-F86E-C36B-F133-1F63273C62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6815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457200" y="285750"/>
            <a:ext cx="8077200" cy="27753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2060"/>
              </a:buClr>
              <a:buSzPts val="3600"/>
              <a:buFont typeface="Arial"/>
              <a:buNone/>
              <a:defRPr sz="2700" b="1">
                <a:solidFill>
                  <a:srgbClr val="00206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457200" y="731842"/>
            <a:ext cx="8229600" cy="3845486"/>
          </a:xfrm>
          <a:prstGeom prst="rect">
            <a:avLst/>
          </a:prstGeom>
          <a:noFill/>
          <a:ln>
            <a:noFill/>
          </a:ln>
        </p:spPr>
        <p:txBody>
          <a:bodyPr spcFirstLastPara="1" wrap="square" lIns="91425" tIns="45700" rIns="91425" bIns="45700" anchor="t" anchorCtr="0">
            <a:normAutofit/>
          </a:bodyPr>
          <a:lstStyle>
            <a:lvl1pPr marL="342900" lvl="0" indent="-285750" algn="l">
              <a:spcBef>
                <a:spcPts val="360"/>
              </a:spcBef>
              <a:spcAft>
                <a:spcPts val="0"/>
              </a:spcAft>
              <a:buClr>
                <a:schemeClr val="dk1"/>
              </a:buClr>
              <a:buSzPts val="2400"/>
              <a:buFont typeface="Noto Sans Symbols"/>
              <a:buChar char="❑"/>
              <a:defRPr sz="1800" b="1">
                <a:latin typeface="Arial"/>
                <a:ea typeface="Arial"/>
                <a:cs typeface="Arial"/>
                <a:sym typeface="Arial"/>
              </a:defRPr>
            </a:lvl1pPr>
            <a:lvl2pPr marL="685800" lvl="1" indent="-276225" algn="l">
              <a:spcBef>
                <a:spcPts val="330"/>
              </a:spcBef>
              <a:spcAft>
                <a:spcPts val="0"/>
              </a:spcAft>
              <a:buClr>
                <a:srgbClr val="0070C0"/>
              </a:buClr>
              <a:buSzPts val="2200"/>
              <a:buFont typeface="Noto Sans Symbols"/>
              <a:buChar char="⮚"/>
              <a:defRPr sz="1650" b="1">
                <a:solidFill>
                  <a:srgbClr val="0070C0"/>
                </a:solidFill>
                <a:latin typeface="Arial"/>
                <a:ea typeface="Arial"/>
                <a:cs typeface="Arial"/>
                <a:sym typeface="Arial"/>
              </a:defRPr>
            </a:lvl2pPr>
            <a:lvl3pPr marL="1028700" lvl="2" indent="-266700" algn="l">
              <a:spcBef>
                <a:spcPts val="300"/>
              </a:spcBef>
              <a:spcAft>
                <a:spcPts val="0"/>
              </a:spcAft>
              <a:buClr>
                <a:schemeClr val="dk1"/>
              </a:buClr>
              <a:buSzPts val="2000"/>
              <a:buFont typeface="Noto Sans Symbols"/>
              <a:buChar char="❖"/>
              <a:defRPr sz="1500" b="1">
                <a:latin typeface="Arial"/>
                <a:ea typeface="Arial"/>
                <a:cs typeface="Arial"/>
                <a:sym typeface="Arial"/>
              </a:defRPr>
            </a:lvl3pPr>
            <a:lvl4pPr marL="1371600" lvl="3" indent="-247650" algn="l">
              <a:spcBef>
                <a:spcPts val="240"/>
              </a:spcBef>
              <a:spcAft>
                <a:spcPts val="0"/>
              </a:spcAft>
              <a:buClr>
                <a:schemeClr val="dk1"/>
              </a:buClr>
              <a:buSzPts val="1600"/>
              <a:buFont typeface="Courier New"/>
              <a:buChar char="o"/>
              <a:defRPr sz="1200" b="1"/>
            </a:lvl4pPr>
            <a:lvl5pPr marL="1714500" lvl="4" indent="-238125" algn="l">
              <a:spcBef>
                <a:spcPts val="210"/>
              </a:spcBef>
              <a:spcAft>
                <a:spcPts val="0"/>
              </a:spcAft>
              <a:buClr>
                <a:schemeClr val="dk1"/>
              </a:buClr>
              <a:buSzPts val="1400"/>
              <a:buChar char="»"/>
              <a:defRPr sz="1050" b="1"/>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25" name="Google Shape;25;p16"/>
          <p:cNvSpPr txBox="1"/>
          <p:nvPr/>
        </p:nvSpPr>
        <p:spPr>
          <a:xfrm>
            <a:off x="6664037" y="4657168"/>
            <a:ext cx="2133600" cy="330994"/>
          </a:xfrm>
          <a:prstGeom prst="rect">
            <a:avLst/>
          </a:prstGeom>
          <a:noFill/>
          <a:ln>
            <a:noFill/>
          </a:ln>
        </p:spPr>
        <p:txBody>
          <a:bodyPr spcFirstLastPara="1" wrap="square" lIns="68569" tIns="34275" rIns="68569" bIns="34275" anchor="ctr" anchorCtr="0">
            <a:noAutofit/>
          </a:bodyPr>
          <a:lstStyle/>
          <a:p>
            <a:pPr marL="0" marR="0" lvl="0" indent="0" algn="r" rtl="0">
              <a:spcBef>
                <a:spcPts val="0"/>
              </a:spcBef>
              <a:spcAft>
                <a:spcPts val="0"/>
              </a:spcAft>
              <a:buNone/>
            </a:pPr>
            <a:fld id="{00000000-1234-1234-1234-123412341234}" type="slidenum">
              <a:rPr lang="en-US" sz="1800">
                <a:solidFill>
                  <a:srgbClr val="888888"/>
                </a:solidFill>
                <a:latin typeface="Calibri"/>
                <a:ea typeface="Calibri"/>
                <a:cs typeface="Calibri"/>
                <a:sym typeface="Calibri"/>
              </a:rPr>
              <a:pPr marL="0" marR="0" lvl="0" indent="0" algn="r" rtl="0">
                <a:spcBef>
                  <a:spcPts val="0"/>
                </a:spcBef>
                <a:spcAft>
                  <a:spcPts val="0"/>
                </a:spcAft>
                <a:buNone/>
              </a:pPr>
              <a:t>‹#›</a:t>
            </a:fld>
            <a:endParaRPr sz="1500" dirty="0">
              <a:solidFill>
                <a:srgbClr val="888888"/>
              </a:solidFill>
              <a:latin typeface="Calibri"/>
              <a:ea typeface="Calibri"/>
              <a:cs typeface="Calibri"/>
              <a:sym typeface="Calibri"/>
            </a:endParaRPr>
          </a:p>
        </p:txBody>
      </p:sp>
      <p:sp>
        <p:nvSpPr>
          <p:cNvPr id="26" name="Google Shape;26;p16"/>
          <p:cNvSpPr/>
          <p:nvPr/>
        </p:nvSpPr>
        <p:spPr>
          <a:xfrm>
            <a:off x="457200" y="155339"/>
            <a:ext cx="8229600" cy="448981"/>
          </a:xfrm>
          <a:prstGeom prst="rect">
            <a:avLst/>
          </a:prstGeom>
          <a:no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pic>
        <p:nvPicPr>
          <p:cNvPr id="1026" name="Picture 2" descr="Multimedia | Makerere University">
            <a:extLst>
              <a:ext uri="{FF2B5EF4-FFF2-40B4-BE49-F238E27FC236}">
                <a16:creationId xmlns:a16="http://schemas.microsoft.com/office/drawing/2014/main" id="{70FFA97C-FE38-27F4-87E1-24EE928578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342900" lvl="0" indent="-171450" algn="l">
              <a:spcBef>
                <a:spcPts val="300"/>
              </a:spcBef>
              <a:spcAft>
                <a:spcPts val="0"/>
              </a:spcAft>
              <a:buClr>
                <a:srgbClr val="888888"/>
              </a:buClr>
              <a:buSzPts val="2000"/>
              <a:buNone/>
              <a:defRPr sz="1500">
                <a:solidFill>
                  <a:srgbClr val="888888"/>
                </a:solidFill>
              </a:defRPr>
            </a:lvl1pPr>
            <a:lvl2pPr marL="685800" lvl="1" indent="-171450" algn="l">
              <a:spcBef>
                <a:spcPts val="270"/>
              </a:spcBef>
              <a:spcAft>
                <a:spcPts val="0"/>
              </a:spcAft>
              <a:buClr>
                <a:srgbClr val="888888"/>
              </a:buClr>
              <a:buSzPts val="1800"/>
              <a:buNone/>
              <a:defRPr sz="1350">
                <a:solidFill>
                  <a:srgbClr val="888888"/>
                </a:solidFill>
              </a:defRPr>
            </a:lvl2pPr>
            <a:lvl3pPr marL="1028700" lvl="2" indent="-171450" algn="l">
              <a:spcBef>
                <a:spcPts val="240"/>
              </a:spcBef>
              <a:spcAft>
                <a:spcPts val="0"/>
              </a:spcAft>
              <a:buClr>
                <a:srgbClr val="888888"/>
              </a:buClr>
              <a:buSzPts val="1600"/>
              <a:buNone/>
              <a:defRPr sz="1200">
                <a:solidFill>
                  <a:srgbClr val="888888"/>
                </a:solidFill>
              </a:defRPr>
            </a:lvl3pPr>
            <a:lvl4pPr marL="1371600" lvl="3" indent="-171450" algn="l">
              <a:spcBef>
                <a:spcPts val="210"/>
              </a:spcBef>
              <a:spcAft>
                <a:spcPts val="0"/>
              </a:spcAft>
              <a:buClr>
                <a:srgbClr val="888888"/>
              </a:buClr>
              <a:buSzPts val="1400"/>
              <a:buNone/>
              <a:defRPr sz="1050">
                <a:solidFill>
                  <a:srgbClr val="888888"/>
                </a:solidFill>
              </a:defRPr>
            </a:lvl4pPr>
            <a:lvl5pPr marL="1714500" lvl="4" indent="-171450" algn="l">
              <a:spcBef>
                <a:spcPts val="210"/>
              </a:spcBef>
              <a:spcAft>
                <a:spcPts val="0"/>
              </a:spcAft>
              <a:buClr>
                <a:srgbClr val="888888"/>
              </a:buClr>
              <a:buSzPts val="1400"/>
              <a:buNone/>
              <a:defRPr sz="1050">
                <a:solidFill>
                  <a:srgbClr val="888888"/>
                </a:solidFill>
              </a:defRPr>
            </a:lvl5pPr>
            <a:lvl6pPr marL="2057400" lvl="5" indent="-171450" algn="l">
              <a:spcBef>
                <a:spcPts val="210"/>
              </a:spcBef>
              <a:spcAft>
                <a:spcPts val="0"/>
              </a:spcAft>
              <a:buClr>
                <a:srgbClr val="888888"/>
              </a:buClr>
              <a:buSzPts val="1400"/>
              <a:buNone/>
              <a:defRPr sz="1050">
                <a:solidFill>
                  <a:srgbClr val="888888"/>
                </a:solidFill>
              </a:defRPr>
            </a:lvl6pPr>
            <a:lvl7pPr marL="2400300" lvl="6" indent="-171450" algn="l">
              <a:spcBef>
                <a:spcPts val="210"/>
              </a:spcBef>
              <a:spcAft>
                <a:spcPts val="0"/>
              </a:spcAft>
              <a:buClr>
                <a:srgbClr val="888888"/>
              </a:buClr>
              <a:buSzPts val="1400"/>
              <a:buNone/>
              <a:defRPr sz="1050">
                <a:solidFill>
                  <a:srgbClr val="888888"/>
                </a:solidFill>
              </a:defRPr>
            </a:lvl7pPr>
            <a:lvl8pPr marL="2743200" lvl="7" indent="-171450" algn="l">
              <a:spcBef>
                <a:spcPts val="210"/>
              </a:spcBef>
              <a:spcAft>
                <a:spcPts val="0"/>
              </a:spcAft>
              <a:buClr>
                <a:srgbClr val="888888"/>
              </a:buClr>
              <a:buSzPts val="1400"/>
              <a:buNone/>
              <a:defRPr sz="1050">
                <a:solidFill>
                  <a:srgbClr val="888888"/>
                </a:solidFill>
              </a:defRPr>
            </a:lvl8pPr>
            <a:lvl9pPr marL="3086100" lvl="8" indent="-171450" algn="l">
              <a:spcBef>
                <a:spcPts val="210"/>
              </a:spcBef>
              <a:spcAft>
                <a:spcPts val="0"/>
              </a:spcAft>
              <a:buClr>
                <a:srgbClr val="888888"/>
              </a:buClr>
              <a:buSzPts val="1400"/>
              <a:buNone/>
              <a:defRPr sz="1050">
                <a:solidFill>
                  <a:srgbClr val="888888"/>
                </a:solidFill>
              </a:defRPr>
            </a:lvl9pPr>
          </a:lstStyle>
          <a:p>
            <a:endParaRPr/>
          </a:p>
        </p:txBody>
      </p:sp>
      <p:sp>
        <p:nvSpPr>
          <p:cNvPr id="33" name="Google Shape;33;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6477000" y="464025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350">
                <a:solidFill>
                  <a:srgbClr val="888888"/>
                </a:solidFill>
                <a:latin typeface="Calibri"/>
                <a:ea typeface="Calibri"/>
                <a:cs typeface="Calibri"/>
                <a:sym typeface="Calibri"/>
              </a:defRPr>
            </a:lvl1pPr>
            <a:lvl2pPr marL="0" lvl="1" indent="0" algn="r">
              <a:spcBef>
                <a:spcPts val="0"/>
              </a:spcBef>
              <a:buNone/>
              <a:defRPr sz="1350">
                <a:solidFill>
                  <a:srgbClr val="888888"/>
                </a:solidFill>
                <a:latin typeface="Calibri"/>
                <a:ea typeface="Calibri"/>
                <a:cs typeface="Calibri"/>
                <a:sym typeface="Calibri"/>
              </a:defRPr>
            </a:lvl2pPr>
            <a:lvl3pPr marL="0" lvl="2" indent="0" algn="r">
              <a:spcBef>
                <a:spcPts val="0"/>
              </a:spcBef>
              <a:buNone/>
              <a:defRPr sz="1350">
                <a:solidFill>
                  <a:srgbClr val="888888"/>
                </a:solidFill>
                <a:latin typeface="Calibri"/>
                <a:ea typeface="Calibri"/>
                <a:cs typeface="Calibri"/>
                <a:sym typeface="Calibri"/>
              </a:defRPr>
            </a:lvl3pPr>
            <a:lvl4pPr marL="0" lvl="3" indent="0" algn="r">
              <a:spcBef>
                <a:spcPts val="0"/>
              </a:spcBef>
              <a:buNone/>
              <a:defRPr sz="1350">
                <a:solidFill>
                  <a:srgbClr val="888888"/>
                </a:solidFill>
                <a:latin typeface="Calibri"/>
                <a:ea typeface="Calibri"/>
                <a:cs typeface="Calibri"/>
                <a:sym typeface="Calibri"/>
              </a:defRPr>
            </a:lvl4pPr>
            <a:lvl5pPr marL="0" lvl="4" indent="0" algn="r">
              <a:spcBef>
                <a:spcPts val="0"/>
              </a:spcBef>
              <a:buNone/>
              <a:defRPr sz="1350">
                <a:solidFill>
                  <a:srgbClr val="888888"/>
                </a:solidFill>
                <a:latin typeface="Calibri"/>
                <a:ea typeface="Calibri"/>
                <a:cs typeface="Calibri"/>
                <a:sym typeface="Calibri"/>
              </a:defRPr>
            </a:lvl5pPr>
            <a:lvl6pPr marL="0" lvl="5" indent="0" algn="r">
              <a:spcBef>
                <a:spcPts val="0"/>
              </a:spcBef>
              <a:buNone/>
              <a:defRPr sz="1350">
                <a:solidFill>
                  <a:srgbClr val="888888"/>
                </a:solidFill>
                <a:latin typeface="Calibri"/>
                <a:ea typeface="Calibri"/>
                <a:cs typeface="Calibri"/>
                <a:sym typeface="Calibri"/>
              </a:defRPr>
            </a:lvl6pPr>
            <a:lvl7pPr marL="0" lvl="6" indent="0" algn="r">
              <a:spcBef>
                <a:spcPts val="0"/>
              </a:spcBef>
              <a:buNone/>
              <a:defRPr sz="1350">
                <a:solidFill>
                  <a:srgbClr val="888888"/>
                </a:solidFill>
                <a:latin typeface="Calibri"/>
                <a:ea typeface="Calibri"/>
                <a:cs typeface="Calibri"/>
                <a:sym typeface="Calibri"/>
              </a:defRPr>
            </a:lvl7pPr>
            <a:lvl8pPr marL="0" lvl="7" indent="0" algn="r">
              <a:spcBef>
                <a:spcPts val="0"/>
              </a:spcBef>
              <a:buNone/>
              <a:defRPr sz="1350">
                <a:solidFill>
                  <a:srgbClr val="888888"/>
                </a:solidFill>
                <a:latin typeface="Calibri"/>
                <a:ea typeface="Calibri"/>
                <a:cs typeface="Calibri"/>
                <a:sym typeface="Calibri"/>
              </a:defRPr>
            </a:lvl8pPr>
            <a:lvl9pPr marL="0" lvl="8" indent="0" algn="r">
              <a:spcBef>
                <a:spcPts val="0"/>
              </a:spcBef>
              <a:buNone/>
              <a:defRPr sz="135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1BA103BA-F937-4378-F250-675A50AC9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7338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B5D35673-548F-5B8A-962B-9F638FCCC6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342900" lvl="0" indent="-323850" algn="l">
              <a:spcBef>
                <a:spcPts val="480"/>
              </a:spcBef>
              <a:spcAft>
                <a:spcPts val="0"/>
              </a:spcAft>
              <a:buClr>
                <a:schemeClr val="dk1"/>
              </a:buClr>
              <a:buSzPts val="3200"/>
              <a:buChar char="•"/>
              <a:defRPr sz="2400"/>
            </a:lvl1pPr>
            <a:lvl2pPr marL="685800" lvl="1" indent="-304800" algn="l">
              <a:spcBef>
                <a:spcPts val="420"/>
              </a:spcBef>
              <a:spcAft>
                <a:spcPts val="0"/>
              </a:spcAft>
              <a:buClr>
                <a:schemeClr val="dk1"/>
              </a:buClr>
              <a:buSzPts val="2800"/>
              <a:buChar char="–"/>
              <a:defRPr sz="2100"/>
            </a:lvl2pPr>
            <a:lvl3pPr marL="1028700" lvl="2" indent="-285750" algn="l">
              <a:spcBef>
                <a:spcPts val="360"/>
              </a:spcBef>
              <a:spcAft>
                <a:spcPts val="0"/>
              </a:spcAft>
              <a:buClr>
                <a:schemeClr val="dk1"/>
              </a:buClr>
              <a:buSzPts val="2400"/>
              <a:buChar char="•"/>
              <a:defRPr sz="1800"/>
            </a:lvl3pPr>
            <a:lvl4pPr marL="1371600" lvl="3" indent="-266700" algn="l">
              <a:spcBef>
                <a:spcPts val="300"/>
              </a:spcBef>
              <a:spcAft>
                <a:spcPts val="0"/>
              </a:spcAft>
              <a:buClr>
                <a:schemeClr val="dk1"/>
              </a:buClr>
              <a:buSzPts val="2000"/>
              <a:buChar char="–"/>
              <a:defRPr sz="1500"/>
            </a:lvl4pPr>
            <a:lvl5pPr marL="1714500" lvl="4" indent="-266700" algn="l">
              <a:spcBef>
                <a:spcPts val="300"/>
              </a:spcBef>
              <a:spcAft>
                <a:spcPts val="0"/>
              </a:spcAft>
              <a:buClr>
                <a:schemeClr val="dk1"/>
              </a:buClr>
              <a:buSzPts val="2000"/>
              <a:buChar char="»"/>
              <a:defRPr sz="1500"/>
            </a:lvl5pPr>
            <a:lvl6pPr marL="2057400" lvl="5" indent="-266700" algn="l">
              <a:spcBef>
                <a:spcPts val="300"/>
              </a:spcBef>
              <a:spcAft>
                <a:spcPts val="0"/>
              </a:spcAft>
              <a:buClr>
                <a:schemeClr val="dk1"/>
              </a:buClr>
              <a:buSzPts val="2000"/>
              <a:buChar char="•"/>
              <a:defRPr sz="1500"/>
            </a:lvl6pPr>
            <a:lvl7pPr marL="2400300" lvl="6" indent="-266700" algn="l">
              <a:spcBef>
                <a:spcPts val="300"/>
              </a:spcBef>
              <a:spcAft>
                <a:spcPts val="0"/>
              </a:spcAft>
              <a:buClr>
                <a:schemeClr val="dk1"/>
              </a:buClr>
              <a:buSzPts val="2000"/>
              <a:buChar char="•"/>
              <a:defRPr sz="1500"/>
            </a:lvl7pPr>
            <a:lvl8pPr marL="2743200" lvl="7" indent="-266700" algn="l">
              <a:spcBef>
                <a:spcPts val="300"/>
              </a:spcBef>
              <a:spcAft>
                <a:spcPts val="0"/>
              </a:spcAft>
              <a:buClr>
                <a:schemeClr val="dk1"/>
              </a:buClr>
              <a:buSzPts val="2000"/>
              <a:buChar char="•"/>
              <a:defRPr sz="1500"/>
            </a:lvl8pPr>
            <a:lvl9pPr marL="3086100" lvl="8" indent="-266700" algn="l">
              <a:spcBef>
                <a:spcPts val="300"/>
              </a:spcBef>
              <a:spcAft>
                <a:spcPts val="0"/>
              </a:spcAft>
              <a:buClr>
                <a:schemeClr val="dk1"/>
              </a:buClr>
              <a:buSzPts val="2000"/>
              <a:buChar char="•"/>
              <a:defRPr sz="1500"/>
            </a:lvl9pPr>
          </a:lstStyle>
          <a:p>
            <a:endParaRPr/>
          </a:p>
        </p:txBody>
      </p:sp>
      <p:sp>
        <p:nvSpPr>
          <p:cNvPr id="68" name="Google Shape;68;p2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a:endParaRPr/>
          </a:p>
        </p:txBody>
      </p:sp>
      <p:sp>
        <p:nvSpPr>
          <p:cNvPr id="70" name="Google Shape;70;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C293D71D-3391-6AA8-D454-A51B74B645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a:spLocks noGrp="1"/>
          </p:cNvSpPr>
          <p:nvPr>
            <p:ph type="pic" idx="2"/>
          </p:nvPr>
        </p:nvSpPr>
        <p:spPr>
          <a:xfrm>
            <a:off x="1792288" y="459581"/>
            <a:ext cx="5486400" cy="3086100"/>
          </a:xfrm>
          <a:prstGeom prst="rect">
            <a:avLst/>
          </a:prstGeom>
          <a:noFill/>
          <a:ln>
            <a:noFill/>
          </a:ln>
        </p:spPr>
      </p:sp>
      <p:sp>
        <p:nvSpPr>
          <p:cNvPr id="75" name="Google Shape;75;p2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a:endParaRPr/>
          </a:p>
        </p:txBody>
      </p:sp>
      <p:sp>
        <p:nvSpPr>
          <p:cNvPr id="77" name="Google Shape;77;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D1463C83-2B21-AE03-8FF7-116D329900B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2874766" y="-1217414"/>
            <a:ext cx="3394472" cy="82296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83" name="Google Shape;83;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F33ACD16-2D54-8C37-B14E-2FF7D075051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5463780"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272780" y="-609600"/>
            <a:ext cx="4388644" cy="60198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89" name="Google Shape;89;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43B7D474-4003-85DE-0F72-91F4D5DE2D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7111" b="0" cap="none"/>
            </a:lvl1pPr>
          </a:lstStyle>
          <a:p>
            <a:r>
              <a:rPr lang="en-US" dirty="0"/>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243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dirty="0"/>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742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635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384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996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4267" b="0"/>
            </a:lvl1pPr>
          </a:lstStyle>
          <a:p>
            <a:r>
              <a:rPr lang="en-US" dirty="0"/>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197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4978" b="0"/>
            </a:lvl1pPr>
          </a:lstStyle>
          <a:p>
            <a:r>
              <a:rPr lang="en-US" dirty="0"/>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56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jpe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6/9/2024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189370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pic>
        <p:nvPicPr>
          <p:cNvPr id="2" name="Picture 2" descr="Multimedia | Makerere University">
            <a:extLst>
              <a:ext uri="{FF2B5EF4-FFF2-40B4-BE49-F238E27FC236}">
                <a16:creationId xmlns:a16="http://schemas.microsoft.com/office/drawing/2014/main" id="{FD8DBFDA-D5BC-F3C5-14FC-AE08EA16FC84}"/>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77295" y="4691103"/>
            <a:ext cx="882578" cy="33329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IVQ76VWOdhI"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390/s21113647" TargetMode="External"/><Relationship Id="rId2" Type="http://schemas.openxmlformats.org/officeDocument/2006/relationships/hyperlink" Target="https://doi.org/10.3390/agronomy11122372" TargetMode="External"/><Relationship Id="rId1" Type="http://schemas.openxmlformats.org/officeDocument/2006/relationships/slideLayout" Target="../slideLayouts/slideLayout20.xml"/><Relationship Id="rId4" Type="http://schemas.openxmlformats.org/officeDocument/2006/relationships/hyperlink" Target="https://doi.org/10.24925/turjaf.v10i8.1441-"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giddy-mpungu/Garden-Monitoring-Tool-Using-Computer-Vision"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p:nvPr/>
        </p:nvSpPr>
        <p:spPr>
          <a:xfrm>
            <a:off x="1319830" y="287928"/>
            <a:ext cx="6753512" cy="807883"/>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lgn="ctr"/>
            <a:r>
              <a:rPr lang="en-US" sz="2400" b="1" dirty="0"/>
              <a:t>Garden Crop Monitoring, Classification &amp; Weed Detection Using CV &amp; ML</a:t>
            </a:r>
          </a:p>
        </p:txBody>
      </p:sp>
      <p:sp>
        <p:nvSpPr>
          <p:cNvPr id="5" name="Google Shape;95;p1">
            <a:extLst>
              <a:ext uri="{FF2B5EF4-FFF2-40B4-BE49-F238E27FC236}">
                <a16:creationId xmlns:a16="http://schemas.microsoft.com/office/drawing/2014/main" id="{8B41485A-F16F-7D24-4734-FAAF76F685DF}"/>
              </a:ext>
            </a:extLst>
          </p:cNvPr>
          <p:cNvSpPr/>
          <p:nvPr/>
        </p:nvSpPr>
        <p:spPr>
          <a:xfrm>
            <a:off x="1707125" y="1657809"/>
            <a:ext cx="6172200" cy="346218"/>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lgn="ctr"/>
            <a:r>
              <a:rPr lang="en-US" sz="1800" b="1" dirty="0">
                <a:latin typeface="Franklin Gothic Book"/>
                <a:cs typeface="Segoe UI"/>
              </a:rPr>
              <a:t>Presented by :</a:t>
            </a:r>
            <a:endParaRPr lang="en-US" sz="1800" b="1" dirty="0">
              <a:solidFill>
                <a:schemeClr val="dk1"/>
              </a:solidFill>
            </a:endParaRPr>
          </a:p>
        </p:txBody>
      </p:sp>
      <p:sp>
        <p:nvSpPr>
          <p:cNvPr id="6" name="Google Shape;95;p1">
            <a:extLst>
              <a:ext uri="{FF2B5EF4-FFF2-40B4-BE49-F238E27FC236}">
                <a16:creationId xmlns:a16="http://schemas.microsoft.com/office/drawing/2014/main" id="{91405ED8-EFEC-06D9-FA1F-7A1F46166FE1}"/>
              </a:ext>
            </a:extLst>
          </p:cNvPr>
          <p:cNvSpPr/>
          <p:nvPr/>
        </p:nvSpPr>
        <p:spPr>
          <a:xfrm>
            <a:off x="1610486" y="2338838"/>
            <a:ext cx="6172200" cy="346218"/>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lgn="ctr"/>
            <a:r>
              <a:rPr lang="en-US" sz="1800" b="1" dirty="0">
                <a:latin typeface="Franklin Gothic Book"/>
                <a:cs typeface="Segoe UI"/>
              </a:rPr>
              <a:t>GIDEON MPUNGU 2300704617 2023/HD05/04617U</a:t>
            </a:r>
          </a:p>
        </p:txBody>
      </p:sp>
      <p:sp>
        <p:nvSpPr>
          <p:cNvPr id="2" name="Google Shape;95;p1">
            <a:extLst>
              <a:ext uri="{FF2B5EF4-FFF2-40B4-BE49-F238E27FC236}">
                <a16:creationId xmlns:a16="http://schemas.microsoft.com/office/drawing/2014/main" id="{96FDACFA-DF0C-B7ED-FA09-65310979BBB0}"/>
              </a:ext>
            </a:extLst>
          </p:cNvPr>
          <p:cNvSpPr/>
          <p:nvPr/>
        </p:nvSpPr>
        <p:spPr>
          <a:xfrm>
            <a:off x="1704530" y="3083958"/>
            <a:ext cx="6172200" cy="346218"/>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lgn="ctr"/>
            <a:r>
              <a:rPr lang="en-US" sz="1800" b="1" dirty="0">
                <a:latin typeface="Franklin Gothic Book"/>
                <a:cs typeface="Segoe UI"/>
              </a:rPr>
              <a:t>YouTube Video Link: </a:t>
            </a:r>
            <a:r>
              <a:rPr lang="en-US" sz="1800" dirty="0">
                <a:hlinkClick r:id="rId3"/>
              </a:rPr>
              <a:t>https://youtu.be/IVQ76VWOdhI</a:t>
            </a:r>
            <a:r>
              <a:rPr lang="en-US" sz="1800" dirty="0"/>
              <a:t> </a:t>
            </a:r>
            <a:endParaRPr lang="en-US" dirty="0"/>
          </a:p>
        </p:txBody>
      </p:sp>
    </p:spTree>
    <p:extLst>
      <p:ext uri="{BB962C8B-B14F-4D97-AF65-F5344CB8AC3E}">
        <p14:creationId xmlns:p14="http://schemas.microsoft.com/office/powerpoint/2010/main" val="399643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64DF-DD68-B72F-C646-6E2402E58E49}"/>
              </a:ext>
            </a:extLst>
          </p:cNvPr>
          <p:cNvSpPr>
            <a:spLocks noGrp="1"/>
          </p:cNvSpPr>
          <p:nvPr>
            <p:ph type="title"/>
          </p:nvPr>
        </p:nvSpPr>
        <p:spPr/>
        <p:txBody>
          <a:bodyPr>
            <a:normAutofit fontScale="90000"/>
          </a:bodyPr>
          <a:lstStyle/>
          <a:p>
            <a:r>
              <a:rPr lang="en-US" dirty="0"/>
              <a:t>Model Evaluation</a:t>
            </a:r>
          </a:p>
        </p:txBody>
      </p:sp>
      <p:sp>
        <p:nvSpPr>
          <p:cNvPr id="3" name="Text Placeholder 2">
            <a:extLst>
              <a:ext uri="{FF2B5EF4-FFF2-40B4-BE49-F238E27FC236}">
                <a16:creationId xmlns:a16="http://schemas.microsoft.com/office/drawing/2014/main" id="{8CB060C6-09E8-B5EF-AB19-612775F9EE16}"/>
              </a:ext>
            </a:extLst>
          </p:cNvPr>
          <p:cNvSpPr>
            <a:spLocks noGrp="1"/>
          </p:cNvSpPr>
          <p:nvPr>
            <p:ph type="body" idx="1"/>
          </p:nvPr>
        </p:nvSpPr>
        <p:spPr>
          <a:ln>
            <a:solidFill>
              <a:schemeClr val="tx1"/>
            </a:solidFill>
          </a:ln>
        </p:spPr>
        <p:txBody>
          <a:bodyPr/>
          <a:lstStyle/>
          <a:p>
            <a:endParaRPr lang="en-US"/>
          </a:p>
          <a:p>
            <a:pPr>
              <a:lnSpc>
                <a:spcPct val="135714"/>
              </a:lnSpc>
              <a:spcBef>
                <a:spcPts val="0"/>
              </a:spcBef>
            </a:pPr>
            <a:r>
              <a:rPr lang="en-GB" b="0" dirty="0"/>
              <a:t>Used the following evaluation criteria:</a:t>
            </a:r>
            <a:endParaRPr lang="en-US" b="0" dirty="0"/>
          </a:p>
          <a:p>
            <a:pPr marL="752475" lvl="1" indent="-285750">
              <a:lnSpc>
                <a:spcPct val="135714"/>
              </a:lnSpc>
              <a:spcBef>
                <a:spcPts val="0"/>
              </a:spcBef>
              <a:buFont typeface="Courier New"/>
              <a:buChar char="o"/>
            </a:pPr>
            <a:r>
              <a:rPr lang="en-GB" b="0" dirty="0">
                <a:solidFill>
                  <a:schemeClr val="tx1"/>
                </a:solidFill>
              </a:rPr>
              <a:t>Accuracy</a:t>
            </a:r>
            <a:endParaRPr lang="en-US" b="0">
              <a:solidFill>
                <a:schemeClr val="tx1"/>
              </a:solidFill>
            </a:endParaRPr>
          </a:p>
          <a:p>
            <a:pPr marL="752475" lvl="1" indent="-285750">
              <a:lnSpc>
                <a:spcPct val="135714"/>
              </a:lnSpc>
              <a:spcBef>
                <a:spcPts val="0"/>
              </a:spcBef>
              <a:buFont typeface="Courier New"/>
              <a:buChar char="o"/>
            </a:pPr>
            <a:r>
              <a:rPr lang="en-GB" b="0" dirty="0">
                <a:solidFill>
                  <a:schemeClr val="tx1"/>
                </a:solidFill>
              </a:rPr>
              <a:t>Classification Report {precision, recall, f1 score}</a:t>
            </a:r>
            <a:endParaRPr lang="en-US" b="0">
              <a:solidFill>
                <a:schemeClr val="tx1"/>
              </a:solidFill>
            </a:endParaRPr>
          </a:p>
          <a:p>
            <a:pPr marL="752475" lvl="1" indent="-285750">
              <a:lnSpc>
                <a:spcPct val="135714"/>
              </a:lnSpc>
              <a:spcBef>
                <a:spcPts val="0"/>
              </a:spcBef>
              <a:buFont typeface="Courier New"/>
              <a:buChar char="o"/>
            </a:pPr>
            <a:r>
              <a:rPr lang="en-GB" b="0" dirty="0">
                <a:solidFill>
                  <a:schemeClr val="tx1"/>
                </a:solidFill>
              </a:rPr>
              <a:t>Confusion Matrix</a:t>
            </a:r>
            <a:endParaRPr lang="en-US" dirty="0">
              <a:solidFill>
                <a:schemeClr val="tx1"/>
              </a:solidFill>
            </a:endParaRPr>
          </a:p>
        </p:txBody>
      </p:sp>
    </p:spTree>
    <p:extLst>
      <p:ext uri="{BB962C8B-B14F-4D97-AF65-F5344CB8AC3E}">
        <p14:creationId xmlns:p14="http://schemas.microsoft.com/office/powerpoint/2010/main" val="62492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9F81-9874-81E1-E73B-100B7A54729D}"/>
              </a:ext>
            </a:extLst>
          </p:cNvPr>
          <p:cNvSpPr>
            <a:spLocks noGrp="1"/>
          </p:cNvSpPr>
          <p:nvPr>
            <p:ph type="title"/>
          </p:nvPr>
        </p:nvSpPr>
        <p:spPr/>
        <p:txBody>
          <a:bodyPr>
            <a:normAutofit fontScale="90000"/>
          </a:bodyPr>
          <a:lstStyle/>
          <a:p>
            <a:r>
              <a:rPr lang="en-US" dirty="0"/>
              <a:t>Results &amp; Discussion</a:t>
            </a:r>
          </a:p>
        </p:txBody>
      </p:sp>
      <p:graphicFrame>
        <p:nvGraphicFramePr>
          <p:cNvPr id="5" name="Table 4">
            <a:extLst>
              <a:ext uri="{FF2B5EF4-FFF2-40B4-BE49-F238E27FC236}">
                <a16:creationId xmlns:a16="http://schemas.microsoft.com/office/drawing/2014/main" id="{22B93422-D52D-B76A-9971-624D4ADAB2EC}"/>
              </a:ext>
            </a:extLst>
          </p:cNvPr>
          <p:cNvGraphicFramePr>
            <a:graphicFrameLocks noGrp="1"/>
          </p:cNvGraphicFramePr>
          <p:nvPr>
            <p:extLst>
              <p:ext uri="{D42A27DB-BD31-4B8C-83A1-F6EECF244321}">
                <p14:modId xmlns:p14="http://schemas.microsoft.com/office/powerpoint/2010/main" val="1942598762"/>
              </p:ext>
            </p:extLst>
          </p:nvPr>
        </p:nvGraphicFramePr>
        <p:xfrm>
          <a:off x="457200" y="710292"/>
          <a:ext cx="8276925" cy="3681228"/>
        </p:xfrm>
        <a:graphic>
          <a:graphicData uri="http://schemas.openxmlformats.org/drawingml/2006/table">
            <a:tbl>
              <a:tblPr bandRow="1">
                <a:tableStyleId>{5C22544A-7EE6-4342-B048-85BDC9FD1C3A}</a:tableStyleId>
              </a:tblPr>
              <a:tblGrid>
                <a:gridCol w="1655385">
                  <a:extLst>
                    <a:ext uri="{9D8B030D-6E8A-4147-A177-3AD203B41FA5}">
                      <a16:colId xmlns:a16="http://schemas.microsoft.com/office/drawing/2014/main" val="1356571084"/>
                    </a:ext>
                  </a:extLst>
                </a:gridCol>
                <a:gridCol w="1655385">
                  <a:extLst>
                    <a:ext uri="{9D8B030D-6E8A-4147-A177-3AD203B41FA5}">
                      <a16:colId xmlns:a16="http://schemas.microsoft.com/office/drawing/2014/main" val="219691826"/>
                    </a:ext>
                  </a:extLst>
                </a:gridCol>
                <a:gridCol w="1655385">
                  <a:extLst>
                    <a:ext uri="{9D8B030D-6E8A-4147-A177-3AD203B41FA5}">
                      <a16:colId xmlns:a16="http://schemas.microsoft.com/office/drawing/2014/main" val="4101778115"/>
                    </a:ext>
                  </a:extLst>
                </a:gridCol>
                <a:gridCol w="1655385">
                  <a:extLst>
                    <a:ext uri="{9D8B030D-6E8A-4147-A177-3AD203B41FA5}">
                      <a16:colId xmlns:a16="http://schemas.microsoft.com/office/drawing/2014/main" val="1552942623"/>
                    </a:ext>
                  </a:extLst>
                </a:gridCol>
                <a:gridCol w="1655385">
                  <a:extLst>
                    <a:ext uri="{9D8B030D-6E8A-4147-A177-3AD203B41FA5}">
                      <a16:colId xmlns:a16="http://schemas.microsoft.com/office/drawing/2014/main" val="667183981"/>
                    </a:ext>
                  </a:extLst>
                </a:gridCol>
              </a:tblGrid>
              <a:tr h="851499">
                <a:tc>
                  <a:txBody>
                    <a:bodyPr/>
                    <a:lstStyle/>
                    <a:p>
                      <a:pPr rtl="0" fontAlgn="t">
                        <a:spcBef>
                          <a:spcPts val="0"/>
                        </a:spcBef>
                        <a:spcAft>
                          <a:spcPts val="0"/>
                        </a:spcAft>
                      </a:pPr>
                      <a:r>
                        <a:rPr lang="en-US" sz="1400" b="1" dirty="0">
                          <a:effectLst/>
                          <a:latin typeface="Roboto"/>
                        </a:rPr>
                        <a:t>Model</a:t>
                      </a:r>
                      <a:endParaRPr lang="en-US" dirty="0">
                        <a:effectLst/>
                        <a:latin typeface="Robot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1" dirty="0">
                          <a:effectLst/>
                          <a:latin typeface="Roboto"/>
                        </a:rPr>
                        <a:t>Accuracy (%)</a:t>
                      </a:r>
                      <a:endParaRPr lang="en-US" dirty="0">
                        <a:effectLst/>
                        <a:latin typeface="Robot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1" dirty="0">
                          <a:effectLst/>
                          <a:latin typeface="Roboto"/>
                        </a:rPr>
                        <a:t>F1 score</a:t>
                      </a:r>
                      <a:endParaRPr lang="en-US" dirty="0">
                        <a:effectLst/>
                        <a:latin typeface="Roboto"/>
                      </a:endParaRPr>
                    </a:p>
                    <a:p>
                      <a:pPr fontAlgn="t"/>
                      <a:br>
                        <a:rPr lang="en-US" dirty="0">
                          <a:effectLst/>
                        </a:rPr>
                      </a:b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1" dirty="0">
                          <a:effectLst/>
                          <a:latin typeface="Roboto"/>
                        </a:rPr>
                        <a:t>Precision</a:t>
                      </a:r>
                      <a:endParaRPr lang="en-US" dirty="0">
                        <a:effectLst/>
                        <a:latin typeface="Robot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1" dirty="0">
                          <a:effectLst/>
                          <a:latin typeface="Roboto"/>
                        </a:rPr>
                        <a:t>Recall</a:t>
                      </a:r>
                      <a:endParaRPr lang="en-US" dirty="0">
                        <a:effectLst/>
                        <a:latin typeface="Robot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66507807"/>
                  </a:ext>
                </a:extLst>
              </a:tr>
              <a:tr h="550464">
                <a:tc>
                  <a:txBody>
                    <a:bodyPr/>
                    <a:lstStyle/>
                    <a:p>
                      <a:pPr rtl="0" fontAlgn="t">
                        <a:spcBef>
                          <a:spcPts val="0"/>
                        </a:spcBef>
                        <a:spcAft>
                          <a:spcPts val="0"/>
                        </a:spcAft>
                      </a:pPr>
                      <a:r>
                        <a:rPr lang="en-US" sz="1400" b="1" dirty="0">
                          <a:effectLst/>
                          <a:latin typeface="Garamond"/>
                        </a:rPr>
                        <a:t>Random Forest</a:t>
                      </a:r>
                      <a:endParaRPr lang="en-US" dirty="0">
                        <a:effectLst/>
                        <a:latin typeface="Garamond"/>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97</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0.96</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0.95</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0.96</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761426265"/>
                  </a:ext>
                </a:extLst>
              </a:tr>
              <a:tr h="627873">
                <a:tc>
                  <a:txBody>
                    <a:bodyPr/>
                    <a:lstStyle/>
                    <a:p>
                      <a:pPr rtl="0" fontAlgn="t">
                        <a:spcBef>
                          <a:spcPts val="0"/>
                        </a:spcBef>
                        <a:spcAft>
                          <a:spcPts val="0"/>
                        </a:spcAft>
                      </a:pPr>
                      <a:r>
                        <a:rPr lang="en-US" sz="1400" b="1" dirty="0">
                          <a:effectLst/>
                          <a:latin typeface="Garamond"/>
                        </a:rPr>
                        <a:t>Decision Tree</a:t>
                      </a:r>
                      <a:endParaRPr lang="en-US" dirty="0">
                        <a:effectLst/>
                        <a:latin typeface="Garamond"/>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95</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0.92</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0.96</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0.94</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753628192"/>
                  </a:ext>
                </a:extLst>
              </a:tr>
              <a:tr h="550464">
                <a:tc>
                  <a:txBody>
                    <a:bodyPr/>
                    <a:lstStyle/>
                    <a:p>
                      <a:pPr lvl="0" rtl="0">
                        <a:spcBef>
                          <a:spcPts val="0"/>
                        </a:spcBef>
                        <a:spcAft>
                          <a:spcPts val="0"/>
                        </a:spcAft>
                        <a:buNone/>
                      </a:pPr>
                      <a:r>
                        <a:rPr lang="en-US" sz="1400" b="1" dirty="0">
                          <a:effectLst/>
                          <a:latin typeface="Garamond"/>
                        </a:rPr>
                        <a:t>Naïve Bayes</a:t>
                      </a:r>
                      <a:endParaRPr lang="en-US" dirty="0">
                        <a:effectLst/>
                        <a:latin typeface="Garamond"/>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93</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0.93</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0.90</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0.91</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702388423"/>
                  </a:ext>
                </a:extLst>
              </a:tr>
              <a:tr h="550464">
                <a:tc>
                  <a:txBody>
                    <a:bodyPr/>
                    <a:lstStyle/>
                    <a:p>
                      <a:pPr rtl="0" fontAlgn="t">
                        <a:spcBef>
                          <a:spcPts val="0"/>
                        </a:spcBef>
                        <a:spcAft>
                          <a:spcPts val="0"/>
                        </a:spcAft>
                      </a:pPr>
                      <a:r>
                        <a:rPr lang="en-US" sz="1400" b="1" dirty="0">
                          <a:effectLst/>
                          <a:latin typeface="Garamond"/>
                        </a:rPr>
                        <a:t>SVM</a:t>
                      </a:r>
                      <a:endParaRPr lang="en-US" dirty="0">
                        <a:effectLst/>
                        <a:latin typeface="Garamond"/>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92</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0.94</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0.87</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0.90</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750359578"/>
                  </a:ext>
                </a:extLst>
              </a:tr>
              <a:tr h="550464">
                <a:tc>
                  <a:txBody>
                    <a:bodyPr/>
                    <a:lstStyle/>
                    <a:p>
                      <a:pPr rtl="0" fontAlgn="t">
                        <a:spcBef>
                          <a:spcPts val="0"/>
                        </a:spcBef>
                        <a:spcAft>
                          <a:spcPts val="0"/>
                        </a:spcAft>
                      </a:pPr>
                      <a:r>
                        <a:rPr lang="en-US" sz="1400" b="1" dirty="0">
                          <a:effectLst/>
                          <a:latin typeface="Garamond"/>
                        </a:rPr>
                        <a:t>Voting Classifier</a:t>
                      </a:r>
                      <a:endParaRPr lang="en-US" dirty="0">
                        <a:effectLst/>
                        <a:latin typeface="Garamond"/>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98</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0.97</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0.97</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lvl="0">
                        <a:spcBef>
                          <a:spcPts val="0"/>
                        </a:spcBef>
                        <a:spcAft>
                          <a:spcPts val="0"/>
                        </a:spcAft>
                        <a:buNone/>
                      </a:pPr>
                      <a:r>
                        <a:rPr lang="en-US" sz="1400" b="1" dirty="0">
                          <a:effectLst/>
                          <a:latin typeface="Arial"/>
                        </a:rPr>
                        <a:t>0.97</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10826945"/>
                  </a:ext>
                </a:extLst>
              </a:tr>
            </a:tbl>
          </a:graphicData>
        </a:graphic>
      </p:graphicFrame>
    </p:spTree>
    <p:extLst>
      <p:ext uri="{BB962C8B-B14F-4D97-AF65-F5344CB8AC3E}">
        <p14:creationId xmlns:p14="http://schemas.microsoft.com/office/powerpoint/2010/main" val="418531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9FC1-BB6A-52F2-4987-C4F474DF8933}"/>
              </a:ext>
            </a:extLst>
          </p:cNvPr>
          <p:cNvSpPr>
            <a:spLocks noGrp="1"/>
          </p:cNvSpPr>
          <p:nvPr>
            <p:ph type="title"/>
          </p:nvPr>
        </p:nvSpPr>
        <p:spPr/>
        <p:txBody>
          <a:bodyPr>
            <a:normAutofit fontScale="90000"/>
          </a:bodyPr>
          <a:lstStyle/>
          <a:p>
            <a:r>
              <a:rPr lang="en-US" dirty="0"/>
              <a:t>Results: Confusion Matrices – RF &amp; DT</a:t>
            </a:r>
          </a:p>
        </p:txBody>
      </p:sp>
      <p:pic>
        <p:nvPicPr>
          <p:cNvPr id="6" name="Picture 5" descr="A chart of different colored squares&#10;&#10;Description automatically generated">
            <a:extLst>
              <a:ext uri="{FF2B5EF4-FFF2-40B4-BE49-F238E27FC236}">
                <a16:creationId xmlns:a16="http://schemas.microsoft.com/office/drawing/2014/main" id="{15E40056-D0FD-BE39-EE2E-B720A4669421}"/>
              </a:ext>
            </a:extLst>
          </p:cNvPr>
          <p:cNvPicPr>
            <a:picLocks noChangeAspect="1"/>
          </p:cNvPicPr>
          <p:nvPr/>
        </p:nvPicPr>
        <p:blipFill>
          <a:blip r:embed="rId2"/>
          <a:stretch>
            <a:fillRect/>
          </a:stretch>
        </p:blipFill>
        <p:spPr>
          <a:xfrm>
            <a:off x="458531" y="1159328"/>
            <a:ext cx="3752909" cy="3290207"/>
          </a:xfrm>
          <a:prstGeom prst="rect">
            <a:avLst/>
          </a:prstGeom>
        </p:spPr>
      </p:pic>
      <p:pic>
        <p:nvPicPr>
          <p:cNvPr id="7" name="Picture 6" descr="A chart of different colored squares&#10;&#10;Description automatically generated">
            <a:extLst>
              <a:ext uri="{FF2B5EF4-FFF2-40B4-BE49-F238E27FC236}">
                <a16:creationId xmlns:a16="http://schemas.microsoft.com/office/drawing/2014/main" id="{E7125C68-DC73-C9F4-E43F-1AD09C312007}"/>
              </a:ext>
            </a:extLst>
          </p:cNvPr>
          <p:cNvPicPr>
            <a:picLocks noChangeAspect="1"/>
          </p:cNvPicPr>
          <p:nvPr/>
        </p:nvPicPr>
        <p:blipFill>
          <a:blip r:embed="rId3"/>
          <a:stretch>
            <a:fillRect/>
          </a:stretch>
        </p:blipFill>
        <p:spPr>
          <a:xfrm>
            <a:off x="4589660" y="1151164"/>
            <a:ext cx="3761073" cy="3290207"/>
          </a:xfrm>
          <a:prstGeom prst="rect">
            <a:avLst/>
          </a:prstGeom>
        </p:spPr>
      </p:pic>
      <p:sp>
        <p:nvSpPr>
          <p:cNvPr id="8" name="TextBox 7">
            <a:extLst>
              <a:ext uri="{FF2B5EF4-FFF2-40B4-BE49-F238E27FC236}">
                <a16:creationId xmlns:a16="http://schemas.microsoft.com/office/drawing/2014/main" id="{9B60B7DA-73E5-BC59-1B79-2B261055D8D0}"/>
              </a:ext>
            </a:extLst>
          </p:cNvPr>
          <p:cNvSpPr txBox="1"/>
          <p:nvPr/>
        </p:nvSpPr>
        <p:spPr>
          <a:xfrm>
            <a:off x="990361" y="806581"/>
            <a:ext cx="27158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   Random Forest</a:t>
            </a:r>
            <a:endParaRPr lang="en-US" b="1">
              <a:cs typeface="Arial"/>
            </a:endParaRPr>
          </a:p>
        </p:txBody>
      </p:sp>
      <p:sp>
        <p:nvSpPr>
          <p:cNvPr id="9" name="TextBox 8">
            <a:extLst>
              <a:ext uri="{FF2B5EF4-FFF2-40B4-BE49-F238E27FC236}">
                <a16:creationId xmlns:a16="http://schemas.microsoft.com/office/drawing/2014/main" id="{CF8645DD-359C-EA24-726B-61B97A80C5D9}"/>
              </a:ext>
            </a:extLst>
          </p:cNvPr>
          <p:cNvSpPr txBox="1"/>
          <p:nvPr/>
        </p:nvSpPr>
        <p:spPr>
          <a:xfrm>
            <a:off x="5611374" y="80667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   Decision Tree</a:t>
            </a:r>
            <a:endParaRPr lang="en-US" b="1">
              <a:cs typeface="Arial"/>
            </a:endParaRPr>
          </a:p>
        </p:txBody>
      </p:sp>
    </p:spTree>
    <p:extLst>
      <p:ext uri="{BB962C8B-B14F-4D97-AF65-F5344CB8AC3E}">
        <p14:creationId xmlns:p14="http://schemas.microsoft.com/office/powerpoint/2010/main" val="132664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D389-C431-0E9C-587D-6E574B02C83A}"/>
              </a:ext>
            </a:extLst>
          </p:cNvPr>
          <p:cNvSpPr>
            <a:spLocks noGrp="1"/>
          </p:cNvSpPr>
          <p:nvPr>
            <p:ph type="title"/>
          </p:nvPr>
        </p:nvSpPr>
        <p:spPr/>
        <p:txBody>
          <a:bodyPr>
            <a:normAutofit fontScale="90000"/>
          </a:bodyPr>
          <a:lstStyle/>
          <a:p>
            <a:r>
              <a:rPr lang="en-US" dirty="0"/>
              <a:t>Results Discussion</a:t>
            </a:r>
          </a:p>
        </p:txBody>
      </p:sp>
      <p:sp>
        <p:nvSpPr>
          <p:cNvPr id="3" name="Text Placeholder 2">
            <a:extLst>
              <a:ext uri="{FF2B5EF4-FFF2-40B4-BE49-F238E27FC236}">
                <a16:creationId xmlns:a16="http://schemas.microsoft.com/office/drawing/2014/main" id="{F9666C93-F5A5-9F12-CB0D-71F4733C82FE}"/>
              </a:ext>
            </a:extLst>
          </p:cNvPr>
          <p:cNvSpPr>
            <a:spLocks noGrp="1"/>
          </p:cNvSpPr>
          <p:nvPr>
            <p:ph type="body" idx="1"/>
          </p:nvPr>
        </p:nvSpPr>
        <p:spPr>
          <a:xfrm>
            <a:off x="457200" y="731842"/>
            <a:ext cx="4808765" cy="3845486"/>
          </a:xfrm>
        </p:spPr>
        <p:txBody>
          <a:bodyPr>
            <a:normAutofit fontScale="92500" lnSpcReduction="10000"/>
          </a:bodyPr>
          <a:lstStyle/>
          <a:p>
            <a:pPr algn="just"/>
            <a:r>
              <a:rPr lang="en-US" sz="1100" dirty="0"/>
              <a:t>Random Forest:</a:t>
            </a:r>
            <a:r>
              <a:rPr lang="en-US" sz="1100" b="0" dirty="0"/>
              <a:t> Best performance achieving an accuracy score of 97% demonstrating a high percentage of correctly predicted crops. </a:t>
            </a:r>
            <a:endParaRPr lang="en-US" dirty="0"/>
          </a:p>
          <a:p>
            <a:pPr lvl="1" indent="-285750" algn="just">
              <a:buSzPts val="2400"/>
              <a:buFont typeface="Courier New"/>
              <a:buChar char="o"/>
            </a:pPr>
            <a:r>
              <a:rPr lang="en-US" sz="950" dirty="0">
                <a:solidFill>
                  <a:srgbClr val="000000"/>
                </a:solidFill>
              </a:rPr>
              <a:t>Cassava: </a:t>
            </a:r>
            <a:r>
              <a:rPr lang="en-US" sz="950" b="0" dirty="0">
                <a:solidFill>
                  <a:srgbClr val="000000"/>
                </a:solidFill>
              </a:rPr>
              <a:t>Model had a high precision &amp; F1 score, and perfect recall score showing a high sensitivity for cassava</a:t>
            </a:r>
            <a:endParaRPr lang="en-US" dirty="0">
              <a:solidFill>
                <a:srgbClr val="000000"/>
              </a:solidFill>
            </a:endParaRPr>
          </a:p>
          <a:p>
            <a:pPr lvl="1" indent="-285750" algn="just">
              <a:buSzPts val="2400"/>
              <a:buFont typeface="Courier New"/>
              <a:buChar char="o"/>
            </a:pPr>
            <a:r>
              <a:rPr lang="en-US" sz="950" dirty="0">
                <a:solidFill>
                  <a:srgbClr val="000000"/>
                </a:solidFill>
              </a:rPr>
              <a:t>Grass: </a:t>
            </a:r>
            <a:r>
              <a:rPr lang="en-US" sz="950" b="0" dirty="0">
                <a:solidFill>
                  <a:srgbClr val="000000"/>
                </a:solidFill>
              </a:rPr>
              <a:t>The model had a good precision and perfect recall score for grass. It correctly predicted all the grass instances.</a:t>
            </a:r>
            <a:endParaRPr lang="en-US" dirty="0">
              <a:solidFill>
                <a:srgbClr val="000000"/>
              </a:solidFill>
            </a:endParaRPr>
          </a:p>
          <a:p>
            <a:pPr lvl="1" indent="-285750" algn="just">
              <a:buSzPts val="2400"/>
              <a:buFont typeface="Courier New"/>
              <a:buChar char="o"/>
            </a:pPr>
            <a:r>
              <a:rPr lang="en-US" sz="950" dirty="0">
                <a:solidFill>
                  <a:srgbClr val="000000"/>
                </a:solidFill>
              </a:rPr>
              <a:t>Maize: </a:t>
            </a:r>
            <a:r>
              <a:rPr lang="en-US" sz="950" b="0" dirty="0">
                <a:solidFill>
                  <a:srgbClr val="000000"/>
                </a:solidFill>
              </a:rPr>
              <a:t>The model had a perfect precision for maize meaning that out of all the instances predicted as maize, 100% were actually maize.</a:t>
            </a:r>
            <a:endParaRPr lang="en-US">
              <a:solidFill>
                <a:srgbClr val="000000"/>
              </a:solidFill>
            </a:endParaRPr>
          </a:p>
          <a:p>
            <a:pPr lvl="1" indent="-285750">
              <a:buSzPts val="2400"/>
              <a:buFont typeface="Courier New"/>
              <a:buChar char="o"/>
            </a:pPr>
            <a:r>
              <a:rPr lang="en-US" sz="950" dirty="0">
                <a:solidFill>
                  <a:srgbClr val="000000"/>
                </a:solidFill>
              </a:rPr>
              <a:t>Sugarcane: </a:t>
            </a:r>
            <a:r>
              <a:rPr lang="en-US" sz="950" b="0" dirty="0">
                <a:solidFill>
                  <a:srgbClr val="000000"/>
                </a:solidFill>
              </a:rPr>
              <a:t>The model had a good precision for sugarcane meaning that out of all the instances predicted as sugarcane, most were actually sugarcane.</a:t>
            </a:r>
          </a:p>
          <a:p>
            <a:pPr lvl="1">
              <a:buFont typeface="Courier New"/>
              <a:buChar char="o"/>
            </a:pPr>
            <a:endParaRPr lang="en-US" sz="950" b="0" dirty="0">
              <a:solidFill>
                <a:srgbClr val="000000"/>
              </a:solidFill>
            </a:endParaRPr>
          </a:p>
          <a:p>
            <a:pPr algn="just">
              <a:buClr>
                <a:srgbClr val="000000"/>
              </a:buClr>
            </a:pPr>
            <a:r>
              <a:rPr lang="en-US" sz="1100" dirty="0">
                <a:solidFill>
                  <a:srgbClr val="000000"/>
                </a:solidFill>
              </a:rPr>
              <a:t>Decision Tree: </a:t>
            </a:r>
            <a:r>
              <a:rPr lang="en-US" sz="1100" b="0" dirty="0">
                <a:solidFill>
                  <a:srgbClr val="000000"/>
                </a:solidFill>
              </a:rPr>
              <a:t>The model's overall accuracy is very high at approximately 95%, indicating excellent performance across the dataset. </a:t>
            </a:r>
          </a:p>
          <a:p>
            <a:pPr lvl="1" indent="-285750" algn="just">
              <a:buSzPts val="2400"/>
              <a:buFont typeface="Courier New"/>
              <a:buChar char="o"/>
            </a:pPr>
            <a:r>
              <a:rPr lang="en-US" sz="950" dirty="0">
                <a:solidFill>
                  <a:srgbClr val="000000"/>
                </a:solidFill>
              </a:rPr>
              <a:t>Cassava:</a:t>
            </a:r>
            <a:r>
              <a:rPr lang="en-US" sz="950" b="0" dirty="0">
                <a:solidFill>
                  <a:srgbClr val="000000"/>
                </a:solidFill>
              </a:rPr>
              <a:t> Showed very high precision, recall, and F1 score, suggesting the model is highly effective at identifying cassava. Only few instances of cassava were identified as maize or sugarcane. </a:t>
            </a:r>
            <a:endParaRPr lang="en-US" dirty="0">
              <a:solidFill>
                <a:srgbClr val="000000"/>
              </a:solidFill>
            </a:endParaRPr>
          </a:p>
          <a:p>
            <a:pPr lvl="1" indent="-285750" algn="just">
              <a:buSzPts val="2400"/>
              <a:buFont typeface="Courier New"/>
              <a:buChar char="o"/>
            </a:pPr>
            <a:r>
              <a:rPr lang="en-US" sz="950" dirty="0">
                <a:solidFill>
                  <a:srgbClr val="000000"/>
                </a:solidFill>
              </a:rPr>
              <a:t>Grass:</a:t>
            </a:r>
            <a:r>
              <a:rPr lang="en-US" sz="950" b="0" dirty="0">
                <a:solidFill>
                  <a:srgbClr val="000000"/>
                </a:solidFill>
              </a:rPr>
              <a:t> Excellent recall and good precision, indicating the model correctly identifies almost all grass instances but with a few false positives. </a:t>
            </a:r>
            <a:endParaRPr lang="en-US" dirty="0">
              <a:solidFill>
                <a:srgbClr val="000000"/>
              </a:solidFill>
            </a:endParaRPr>
          </a:p>
          <a:p>
            <a:pPr lvl="1" indent="-285750" algn="just">
              <a:buSzPts val="2400"/>
              <a:buFont typeface="Courier New"/>
              <a:buChar char="o"/>
            </a:pPr>
            <a:r>
              <a:rPr lang="en-US" sz="950" dirty="0">
                <a:solidFill>
                  <a:srgbClr val="000000"/>
                </a:solidFill>
              </a:rPr>
              <a:t>Maize:</a:t>
            </a:r>
            <a:r>
              <a:rPr lang="en-US" sz="950" b="0" dirty="0">
                <a:solidFill>
                  <a:srgbClr val="000000"/>
                </a:solidFill>
              </a:rPr>
              <a:t> Very high precision but slightly lower recall, suggesting the model is good at identifying maize when it predicts it but misses some actual maize instances and classifies them as grass or sugarcane. </a:t>
            </a:r>
            <a:endParaRPr lang="en-US">
              <a:solidFill>
                <a:srgbClr val="000000"/>
              </a:solidFill>
            </a:endParaRPr>
          </a:p>
          <a:p>
            <a:pPr lvl="1" indent="-285750">
              <a:buSzPts val="2400"/>
              <a:buFont typeface="Courier New"/>
              <a:buChar char="o"/>
            </a:pPr>
            <a:r>
              <a:rPr lang="en-US" sz="950" dirty="0">
                <a:solidFill>
                  <a:srgbClr val="000000"/>
                </a:solidFill>
              </a:rPr>
              <a:t>Sugarcane:</a:t>
            </a:r>
            <a:r>
              <a:rPr lang="en-US" sz="950" b="0" dirty="0">
                <a:solidFill>
                  <a:srgbClr val="000000"/>
                </a:solidFill>
              </a:rPr>
              <a:t> High precision and recall, indicating a good balance, though slightly lower than other classes, which suggests that the model performs well on sugarcane but with room for slight improvement</a:t>
            </a:r>
            <a:endParaRPr lang="en-US">
              <a:solidFill>
                <a:srgbClr val="000000"/>
              </a:solidFill>
            </a:endParaRPr>
          </a:p>
        </p:txBody>
      </p:sp>
      <p:pic>
        <p:nvPicPr>
          <p:cNvPr id="4" name="Picture 3" descr="A screenshot of a computer screen&#10;&#10;Description automatically generated">
            <a:extLst>
              <a:ext uri="{FF2B5EF4-FFF2-40B4-BE49-F238E27FC236}">
                <a16:creationId xmlns:a16="http://schemas.microsoft.com/office/drawing/2014/main" id="{7BD83031-E25B-0A33-E100-FE66435CF301}"/>
              </a:ext>
            </a:extLst>
          </p:cNvPr>
          <p:cNvPicPr>
            <a:picLocks noChangeAspect="1"/>
          </p:cNvPicPr>
          <p:nvPr/>
        </p:nvPicPr>
        <p:blipFill>
          <a:blip r:embed="rId2"/>
          <a:stretch>
            <a:fillRect/>
          </a:stretch>
        </p:blipFill>
        <p:spPr>
          <a:xfrm>
            <a:off x="5265965" y="658729"/>
            <a:ext cx="3502480" cy="173598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232FD61-B371-3CEF-4576-20C88E2A8D71}"/>
              </a:ext>
            </a:extLst>
          </p:cNvPr>
          <p:cNvPicPr>
            <a:picLocks noChangeAspect="1"/>
          </p:cNvPicPr>
          <p:nvPr/>
        </p:nvPicPr>
        <p:blipFill>
          <a:blip r:embed="rId3"/>
          <a:stretch>
            <a:fillRect/>
          </a:stretch>
        </p:blipFill>
        <p:spPr>
          <a:xfrm>
            <a:off x="5265964" y="2569225"/>
            <a:ext cx="3510643" cy="1727714"/>
          </a:xfrm>
          <a:prstGeom prst="rect">
            <a:avLst/>
          </a:prstGeom>
        </p:spPr>
      </p:pic>
    </p:spTree>
    <p:extLst>
      <p:ext uri="{BB962C8B-B14F-4D97-AF65-F5344CB8AC3E}">
        <p14:creationId xmlns:p14="http://schemas.microsoft.com/office/powerpoint/2010/main" val="220764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9FC1-BB6A-52F2-4987-C4F474DF8933}"/>
              </a:ext>
            </a:extLst>
          </p:cNvPr>
          <p:cNvSpPr>
            <a:spLocks noGrp="1"/>
          </p:cNvSpPr>
          <p:nvPr>
            <p:ph type="title"/>
          </p:nvPr>
        </p:nvSpPr>
        <p:spPr/>
        <p:txBody>
          <a:bodyPr>
            <a:normAutofit fontScale="90000"/>
          </a:bodyPr>
          <a:lstStyle/>
          <a:p>
            <a:r>
              <a:rPr lang="en-US" dirty="0"/>
              <a:t>Results: Confusion Matrices – NB &amp; VT Ensemble</a:t>
            </a:r>
          </a:p>
        </p:txBody>
      </p:sp>
      <p:sp>
        <p:nvSpPr>
          <p:cNvPr id="8" name="TextBox 7">
            <a:extLst>
              <a:ext uri="{FF2B5EF4-FFF2-40B4-BE49-F238E27FC236}">
                <a16:creationId xmlns:a16="http://schemas.microsoft.com/office/drawing/2014/main" id="{9B60B7DA-73E5-BC59-1B79-2B261055D8D0}"/>
              </a:ext>
            </a:extLst>
          </p:cNvPr>
          <p:cNvSpPr txBox="1"/>
          <p:nvPr/>
        </p:nvSpPr>
        <p:spPr>
          <a:xfrm>
            <a:off x="990361" y="806581"/>
            <a:ext cx="27158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    Naïve Bayes</a:t>
            </a:r>
            <a:endParaRPr lang="en-US" b="1">
              <a:cs typeface="Arial"/>
            </a:endParaRPr>
          </a:p>
        </p:txBody>
      </p:sp>
      <p:sp>
        <p:nvSpPr>
          <p:cNvPr id="9" name="TextBox 8">
            <a:extLst>
              <a:ext uri="{FF2B5EF4-FFF2-40B4-BE49-F238E27FC236}">
                <a16:creationId xmlns:a16="http://schemas.microsoft.com/office/drawing/2014/main" id="{CF8645DD-359C-EA24-726B-61B97A80C5D9}"/>
              </a:ext>
            </a:extLst>
          </p:cNvPr>
          <p:cNvSpPr txBox="1"/>
          <p:nvPr/>
        </p:nvSpPr>
        <p:spPr>
          <a:xfrm>
            <a:off x="5314773" y="799438"/>
            <a:ext cx="3249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Ensemble Voting Classifier</a:t>
            </a:r>
            <a:endParaRPr lang="en-US" b="1">
              <a:cs typeface="Arial"/>
            </a:endParaRPr>
          </a:p>
        </p:txBody>
      </p:sp>
      <p:pic>
        <p:nvPicPr>
          <p:cNvPr id="3" name="Picture 2" descr="A chart of different colored squares&#10;&#10;Description automatically generated">
            <a:extLst>
              <a:ext uri="{FF2B5EF4-FFF2-40B4-BE49-F238E27FC236}">
                <a16:creationId xmlns:a16="http://schemas.microsoft.com/office/drawing/2014/main" id="{FC973473-1A0B-C1EB-6A03-AFC8320C7888}"/>
              </a:ext>
            </a:extLst>
          </p:cNvPr>
          <p:cNvPicPr>
            <a:picLocks noChangeAspect="1"/>
          </p:cNvPicPr>
          <p:nvPr/>
        </p:nvPicPr>
        <p:blipFill>
          <a:blip r:embed="rId2"/>
          <a:stretch>
            <a:fillRect/>
          </a:stretch>
        </p:blipFill>
        <p:spPr>
          <a:xfrm>
            <a:off x="572831" y="1151681"/>
            <a:ext cx="3614426" cy="3288656"/>
          </a:xfrm>
          <a:prstGeom prst="rect">
            <a:avLst/>
          </a:prstGeom>
        </p:spPr>
      </p:pic>
      <p:pic>
        <p:nvPicPr>
          <p:cNvPr id="4" name="Picture 3" descr="A chart of a variety of colored squares&#10;&#10;Description automatically generated">
            <a:extLst>
              <a:ext uri="{FF2B5EF4-FFF2-40B4-BE49-F238E27FC236}">
                <a16:creationId xmlns:a16="http://schemas.microsoft.com/office/drawing/2014/main" id="{81C6D4A2-C6F4-B4F6-8AAA-4B6570B48928}"/>
              </a:ext>
            </a:extLst>
          </p:cNvPr>
          <p:cNvPicPr>
            <a:picLocks noChangeAspect="1"/>
          </p:cNvPicPr>
          <p:nvPr/>
        </p:nvPicPr>
        <p:blipFill>
          <a:blip r:embed="rId3"/>
          <a:stretch>
            <a:fillRect/>
          </a:stretch>
        </p:blipFill>
        <p:spPr>
          <a:xfrm>
            <a:off x="4775888" y="1151681"/>
            <a:ext cx="3751875" cy="3288656"/>
          </a:xfrm>
          <a:prstGeom prst="rect">
            <a:avLst/>
          </a:prstGeom>
        </p:spPr>
      </p:pic>
    </p:spTree>
    <p:extLst>
      <p:ext uri="{BB962C8B-B14F-4D97-AF65-F5344CB8AC3E}">
        <p14:creationId xmlns:p14="http://schemas.microsoft.com/office/powerpoint/2010/main" val="356813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D389-C431-0E9C-587D-6E574B02C83A}"/>
              </a:ext>
            </a:extLst>
          </p:cNvPr>
          <p:cNvSpPr>
            <a:spLocks noGrp="1"/>
          </p:cNvSpPr>
          <p:nvPr>
            <p:ph type="title"/>
          </p:nvPr>
        </p:nvSpPr>
        <p:spPr/>
        <p:txBody>
          <a:bodyPr>
            <a:normAutofit fontScale="90000"/>
          </a:bodyPr>
          <a:lstStyle/>
          <a:p>
            <a:r>
              <a:rPr lang="en-US" dirty="0"/>
              <a:t>Results Discussion Cont'd</a:t>
            </a:r>
          </a:p>
        </p:txBody>
      </p:sp>
      <p:sp>
        <p:nvSpPr>
          <p:cNvPr id="3" name="Text Placeholder 2">
            <a:extLst>
              <a:ext uri="{FF2B5EF4-FFF2-40B4-BE49-F238E27FC236}">
                <a16:creationId xmlns:a16="http://schemas.microsoft.com/office/drawing/2014/main" id="{F9666C93-F5A5-9F12-CB0D-71F4733C82FE}"/>
              </a:ext>
            </a:extLst>
          </p:cNvPr>
          <p:cNvSpPr>
            <a:spLocks noGrp="1"/>
          </p:cNvSpPr>
          <p:nvPr>
            <p:ph type="body" idx="1"/>
          </p:nvPr>
        </p:nvSpPr>
        <p:spPr>
          <a:xfrm>
            <a:off x="457200" y="731842"/>
            <a:ext cx="5274128" cy="3845486"/>
          </a:xfrm>
        </p:spPr>
        <p:txBody>
          <a:bodyPr>
            <a:normAutofit fontScale="85000" lnSpcReduction="20000"/>
          </a:bodyPr>
          <a:lstStyle/>
          <a:p>
            <a:pPr algn="just"/>
            <a:r>
              <a:rPr lang="en-US" sz="1200" dirty="0"/>
              <a:t>Naive Bayes: </a:t>
            </a:r>
            <a:r>
              <a:rPr lang="en-US" sz="1200" b="0" dirty="0"/>
              <a:t>Naive Bayes had an accuracy score of 93% indicating good performance across the dataset. </a:t>
            </a:r>
            <a:endParaRPr lang="en-US" sz="1200" dirty="0"/>
          </a:p>
          <a:p>
            <a:pPr lvl="1" indent="-285750" algn="just">
              <a:buSzPts val="2400"/>
              <a:buFont typeface="Courier New"/>
              <a:buChar char="o"/>
            </a:pPr>
            <a:r>
              <a:rPr lang="en-US" sz="1050" dirty="0">
                <a:solidFill>
                  <a:srgbClr val="000000"/>
                </a:solidFill>
              </a:rPr>
              <a:t>Cassava: </a:t>
            </a:r>
            <a:r>
              <a:rPr lang="en-US" sz="1050" b="0" dirty="0">
                <a:solidFill>
                  <a:srgbClr val="000000"/>
                </a:solidFill>
              </a:rPr>
              <a:t>High precision, recall, and F1 score, suggesting the model is very effective at identifying cassava.</a:t>
            </a:r>
            <a:endParaRPr lang="en-US" dirty="0">
              <a:solidFill>
                <a:srgbClr val="000000"/>
              </a:solidFill>
            </a:endParaRPr>
          </a:p>
          <a:p>
            <a:pPr lvl="1" indent="-285750" algn="just">
              <a:buSzPts val="2400"/>
              <a:buFont typeface="Courier New"/>
              <a:buChar char="o"/>
            </a:pPr>
            <a:r>
              <a:rPr lang="en-US" sz="1050" dirty="0">
                <a:solidFill>
                  <a:srgbClr val="000000"/>
                </a:solidFill>
              </a:rPr>
              <a:t>Grass:</a:t>
            </a:r>
            <a:r>
              <a:rPr lang="en-US" sz="1050" b="0" dirty="0">
                <a:solidFill>
                  <a:srgbClr val="000000"/>
                </a:solidFill>
              </a:rPr>
              <a:t> Slightly lower precision but excellent recall, indicating the model correctly identifies almost all grass instances but with some false positives where it would classify grass as sugarcane. </a:t>
            </a:r>
            <a:endParaRPr lang="en-US">
              <a:solidFill>
                <a:srgbClr val="000000"/>
              </a:solidFill>
            </a:endParaRPr>
          </a:p>
          <a:p>
            <a:pPr lvl="1" indent="-285750" algn="just">
              <a:buSzPts val="2400"/>
              <a:buFont typeface="Courier New"/>
              <a:buChar char="o"/>
            </a:pPr>
            <a:r>
              <a:rPr lang="en-US" sz="1050" dirty="0">
                <a:solidFill>
                  <a:srgbClr val="000000"/>
                </a:solidFill>
              </a:rPr>
              <a:t>Maize:</a:t>
            </a:r>
            <a:r>
              <a:rPr lang="en-US" sz="1050" b="0" dirty="0">
                <a:solidFill>
                  <a:srgbClr val="000000"/>
                </a:solidFill>
              </a:rPr>
              <a:t> High precision but slightly lower recall, suggesting the model is good at identifying maize when it predicts it, but misses some actual maize instances and classifies them as cassava or sugarcane. </a:t>
            </a:r>
            <a:endParaRPr lang="en-US" dirty="0">
              <a:solidFill>
                <a:srgbClr val="000000"/>
              </a:solidFill>
            </a:endParaRPr>
          </a:p>
          <a:p>
            <a:pPr lvl="1" indent="-285750" algn="just">
              <a:buSzPts val="2400"/>
              <a:buFont typeface="Courier New"/>
              <a:buChar char="o"/>
            </a:pPr>
            <a:r>
              <a:rPr lang="en-US" sz="1050" dirty="0">
                <a:solidFill>
                  <a:srgbClr val="000000"/>
                </a:solidFill>
              </a:rPr>
              <a:t>Sugarcane:</a:t>
            </a:r>
            <a:r>
              <a:rPr lang="en-US" sz="1050" b="0" dirty="0">
                <a:solidFill>
                  <a:srgbClr val="000000"/>
                </a:solidFill>
              </a:rPr>
              <a:t> Has the lowest precision and recall among the classes, indicating the model struggles more with sugarcane predictions, both in terms of false positives and false negatives.</a:t>
            </a:r>
            <a:endParaRPr lang="en-US" sz="1050" dirty="0">
              <a:solidFill>
                <a:srgbClr val="000000"/>
              </a:solidFill>
            </a:endParaRPr>
          </a:p>
          <a:p>
            <a:pPr indent="-285750" algn="just">
              <a:buClr>
                <a:srgbClr val="000000"/>
              </a:buClr>
              <a:buSzPts val="2400"/>
            </a:pPr>
            <a:endParaRPr lang="en-US" sz="1100" b="0" dirty="0">
              <a:solidFill>
                <a:srgbClr val="000000"/>
              </a:solidFill>
            </a:endParaRPr>
          </a:p>
          <a:p>
            <a:pPr lvl="1">
              <a:buFont typeface="Courier New"/>
              <a:buChar char="o"/>
            </a:pPr>
            <a:endParaRPr lang="en-US" sz="950" b="0" dirty="0">
              <a:solidFill>
                <a:srgbClr val="000000"/>
              </a:solidFill>
            </a:endParaRPr>
          </a:p>
          <a:p>
            <a:pPr algn="just">
              <a:buClr>
                <a:srgbClr val="000000"/>
              </a:buClr>
            </a:pPr>
            <a:r>
              <a:rPr lang="en-US" sz="1100" dirty="0">
                <a:solidFill>
                  <a:srgbClr val="000000"/>
                </a:solidFill>
              </a:rPr>
              <a:t>Ensemble Model – Voting Classifier: </a:t>
            </a:r>
            <a:r>
              <a:rPr lang="en-US" sz="1100" b="0" dirty="0">
                <a:solidFill>
                  <a:srgbClr val="000000"/>
                </a:solidFill>
              </a:rPr>
              <a:t>The model attained the best overall accuracy of approximately 98%, indicating nearly perfect performance across the dataset.</a:t>
            </a:r>
          </a:p>
          <a:p>
            <a:pPr lvl="1" indent="-285750" algn="just">
              <a:buSzPts val="2400"/>
              <a:buFont typeface="Courier New"/>
              <a:buChar char="o"/>
            </a:pPr>
            <a:r>
              <a:rPr lang="en-US" sz="950" dirty="0">
                <a:solidFill>
                  <a:srgbClr val="000000"/>
                </a:solidFill>
              </a:rPr>
              <a:t>Cassava:</a:t>
            </a:r>
            <a:r>
              <a:rPr lang="en-US" sz="950" b="0" dirty="0">
                <a:solidFill>
                  <a:srgbClr val="000000"/>
                </a:solidFill>
              </a:rPr>
              <a:t> Showed perfect precision and near-perfect recall, suggesting the model was highly effective at identifying cassava. It only incorrectly classified one cassava instance as sugarcane. </a:t>
            </a:r>
            <a:endParaRPr lang="en-US" sz="950" dirty="0">
              <a:solidFill>
                <a:srgbClr val="000000"/>
              </a:solidFill>
            </a:endParaRPr>
          </a:p>
          <a:p>
            <a:pPr lvl="1" indent="-285750" algn="just">
              <a:buSzPts val="2400"/>
              <a:buFont typeface="Courier New"/>
              <a:buChar char="o"/>
            </a:pPr>
            <a:r>
              <a:rPr lang="en-US" sz="950" dirty="0">
                <a:solidFill>
                  <a:srgbClr val="000000"/>
                </a:solidFill>
              </a:rPr>
              <a:t>Grass:</a:t>
            </a:r>
            <a:r>
              <a:rPr lang="en-US" sz="950" b="0" dirty="0">
                <a:solidFill>
                  <a:srgbClr val="000000"/>
                </a:solidFill>
              </a:rPr>
              <a:t> Had perfect recall and high precision, indicating the model correctly identified all grass instances but with a few false positives. </a:t>
            </a:r>
            <a:endParaRPr lang="en-US" sz="950" dirty="0">
              <a:solidFill>
                <a:srgbClr val="000000"/>
              </a:solidFill>
            </a:endParaRPr>
          </a:p>
          <a:p>
            <a:pPr lvl="1" indent="-285750" algn="just">
              <a:buSzPts val="2400"/>
              <a:buFont typeface="Courier New"/>
              <a:buChar char="o"/>
            </a:pPr>
            <a:r>
              <a:rPr lang="en-US" sz="950" dirty="0">
                <a:solidFill>
                  <a:srgbClr val="000000"/>
                </a:solidFill>
              </a:rPr>
              <a:t>Maize</a:t>
            </a:r>
            <a:r>
              <a:rPr lang="en-US" sz="950" b="0" dirty="0">
                <a:solidFill>
                  <a:srgbClr val="000000"/>
                </a:solidFill>
              </a:rPr>
              <a:t> Had perfect precision and slightly lower recall, suggesting the model was good at identifying maize when it predicted it but missed a few actual maize instances and classified them as grass. </a:t>
            </a:r>
            <a:endParaRPr lang="en-US" sz="950" dirty="0">
              <a:solidFill>
                <a:srgbClr val="000000"/>
              </a:solidFill>
            </a:endParaRPr>
          </a:p>
          <a:p>
            <a:pPr lvl="1" indent="-285750" algn="just">
              <a:buSzPts val="2400"/>
              <a:buFont typeface="Courier New"/>
              <a:buChar char="o"/>
            </a:pPr>
            <a:r>
              <a:rPr lang="en-US" sz="950" dirty="0">
                <a:solidFill>
                  <a:srgbClr val="000000"/>
                </a:solidFill>
              </a:rPr>
              <a:t>Sugarcane:</a:t>
            </a:r>
            <a:r>
              <a:rPr lang="en-US" sz="950" b="0" dirty="0">
                <a:solidFill>
                  <a:srgbClr val="000000"/>
                </a:solidFill>
              </a:rPr>
              <a:t> Had very high precision and perfect recall, indicating the model performed excellently on sugarcane with very few false positives. </a:t>
            </a:r>
            <a:endParaRPr lang="en-US" dirty="0">
              <a:solidFill>
                <a:srgbClr val="000000"/>
              </a:solidFill>
            </a:endParaRPr>
          </a:p>
          <a:p>
            <a:pPr lvl="1" indent="-285750" algn="just">
              <a:buSzPts val="2400"/>
              <a:buFont typeface="Courier New"/>
              <a:buChar char="o"/>
            </a:pPr>
            <a:r>
              <a:rPr lang="en-US" sz="950" b="0" dirty="0">
                <a:solidFill>
                  <a:srgbClr val="000000"/>
                </a:solidFill>
              </a:rPr>
              <a:t>The excellent performance of the ensemble model showed the ability of this model to combine the strengths of all the individual models to obtain the best classification performance.</a:t>
            </a:r>
            <a:endParaRPr lang="en-US" dirty="0">
              <a:solidFill>
                <a:srgbClr val="000000"/>
              </a:solidFill>
            </a:endParaRPr>
          </a:p>
          <a:p>
            <a:pPr indent="-285750" algn="just">
              <a:buClr>
                <a:srgbClr val="000000"/>
              </a:buClr>
              <a:buSzPts val="2400"/>
            </a:pPr>
            <a:endParaRPr lang="en-US" sz="1100" b="0" dirty="0">
              <a:solidFill>
                <a:srgbClr val="000000"/>
              </a:solidFill>
            </a:endParaRPr>
          </a:p>
        </p:txBody>
      </p:sp>
      <p:pic>
        <p:nvPicPr>
          <p:cNvPr id="6" name="Picture 5" descr="A screenshot of a computer screen&#10;&#10;Description automatically generated">
            <a:extLst>
              <a:ext uri="{FF2B5EF4-FFF2-40B4-BE49-F238E27FC236}">
                <a16:creationId xmlns:a16="http://schemas.microsoft.com/office/drawing/2014/main" id="{7B8201D1-3855-7089-A491-8D4A9CD20F0B}"/>
              </a:ext>
            </a:extLst>
          </p:cNvPr>
          <p:cNvPicPr>
            <a:picLocks noChangeAspect="1"/>
          </p:cNvPicPr>
          <p:nvPr/>
        </p:nvPicPr>
        <p:blipFill>
          <a:blip r:embed="rId2"/>
          <a:stretch>
            <a:fillRect/>
          </a:stretch>
        </p:blipFill>
        <p:spPr>
          <a:xfrm>
            <a:off x="5739493" y="728848"/>
            <a:ext cx="3249386" cy="159574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217C1D8-7E08-19DA-F099-DF89D9E6A952}"/>
              </a:ext>
            </a:extLst>
          </p:cNvPr>
          <p:cNvPicPr>
            <a:picLocks noChangeAspect="1"/>
          </p:cNvPicPr>
          <p:nvPr/>
        </p:nvPicPr>
        <p:blipFill>
          <a:blip r:embed="rId3"/>
          <a:stretch>
            <a:fillRect/>
          </a:stretch>
        </p:blipFill>
        <p:spPr>
          <a:xfrm>
            <a:off x="5731329" y="2467936"/>
            <a:ext cx="3249386" cy="1595557"/>
          </a:xfrm>
          <a:prstGeom prst="rect">
            <a:avLst/>
          </a:prstGeom>
        </p:spPr>
      </p:pic>
    </p:spTree>
    <p:extLst>
      <p:ext uri="{BB962C8B-B14F-4D97-AF65-F5344CB8AC3E}">
        <p14:creationId xmlns:p14="http://schemas.microsoft.com/office/powerpoint/2010/main" val="52190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4A5C-484E-7C5D-754C-D7B8EEB4CC83}"/>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2CE8F458-FAF9-2601-16E9-6F513BE47543}"/>
              </a:ext>
            </a:extLst>
          </p:cNvPr>
          <p:cNvSpPr>
            <a:spLocks noGrp="1"/>
          </p:cNvSpPr>
          <p:nvPr>
            <p:ph type="body" idx="1"/>
          </p:nvPr>
        </p:nvSpPr>
        <p:spPr/>
        <p:txBody>
          <a:bodyPr/>
          <a:lstStyle/>
          <a:p>
            <a:pPr marL="285750">
              <a:spcBef>
                <a:spcPts val="0"/>
              </a:spcBef>
              <a:spcAft>
                <a:spcPts val="1200"/>
              </a:spcAft>
            </a:pPr>
            <a:r>
              <a:rPr lang="en-GB" sz="1100" b="0" dirty="0">
                <a:latin typeface="Corbel"/>
              </a:rPr>
              <a:t>Traditional Machine learning models show potential in crop and weed monitoring, detection, and classification.</a:t>
            </a:r>
            <a:endParaRPr lang="en-US" sz="1100" b="0" dirty="0">
              <a:latin typeface="Corbel"/>
            </a:endParaRPr>
          </a:p>
          <a:p>
            <a:pPr marL="628650" lvl="1" indent="-285750">
              <a:spcBef>
                <a:spcPts val="0"/>
              </a:spcBef>
              <a:spcAft>
                <a:spcPts val="1200"/>
              </a:spcAft>
              <a:buSzPts val="2400"/>
              <a:buFont typeface="Courier New"/>
              <a:buChar char="o"/>
            </a:pPr>
            <a:r>
              <a:rPr lang="en-GB" sz="950" b="0" dirty="0">
                <a:solidFill>
                  <a:srgbClr val="000000"/>
                </a:solidFill>
                <a:latin typeface="Corbel"/>
              </a:rPr>
              <a:t>Adequately processing and </a:t>
            </a:r>
            <a:r>
              <a:rPr lang="en-GB" sz="950" b="0" dirty="0" err="1">
                <a:solidFill>
                  <a:srgbClr val="000000"/>
                </a:solidFill>
                <a:latin typeface="Corbel"/>
              </a:rPr>
              <a:t>nomalizing</a:t>
            </a:r>
            <a:r>
              <a:rPr lang="en-GB" sz="950" b="0" dirty="0">
                <a:solidFill>
                  <a:srgbClr val="000000"/>
                </a:solidFill>
                <a:latin typeface="Corbel"/>
              </a:rPr>
              <a:t> the dataset affects results.</a:t>
            </a:r>
          </a:p>
          <a:p>
            <a:pPr marL="628650" lvl="1" indent="-285750">
              <a:spcBef>
                <a:spcPts val="0"/>
              </a:spcBef>
              <a:spcAft>
                <a:spcPts val="1200"/>
              </a:spcAft>
              <a:buSzPts val="2400"/>
              <a:buFont typeface="Courier New"/>
              <a:buChar char="o"/>
            </a:pPr>
            <a:r>
              <a:rPr lang="en-GB" sz="950" b="0" dirty="0">
                <a:solidFill>
                  <a:srgbClr val="000000"/>
                </a:solidFill>
                <a:latin typeface="Corbel"/>
              </a:rPr>
              <a:t>Combining a variety of feature extraction techniques significantly impacts model performance.</a:t>
            </a:r>
            <a:endParaRPr lang="en-US" sz="950" b="0">
              <a:solidFill>
                <a:srgbClr val="000000"/>
              </a:solidFill>
              <a:latin typeface="Corbel"/>
            </a:endParaRPr>
          </a:p>
          <a:p>
            <a:pPr marL="628650" lvl="1" indent="-285750">
              <a:spcBef>
                <a:spcPts val="0"/>
              </a:spcBef>
              <a:spcAft>
                <a:spcPts val="1200"/>
              </a:spcAft>
              <a:buSzPts val="2400"/>
              <a:buFont typeface="Courier New"/>
              <a:buChar char="o"/>
            </a:pPr>
            <a:r>
              <a:rPr lang="en-GB" sz="950" b="0" dirty="0">
                <a:solidFill>
                  <a:srgbClr val="000000"/>
                </a:solidFill>
                <a:latin typeface="Corbel"/>
              </a:rPr>
              <a:t>Ensemble based models like Random Forest &amp; the Voting Classifier yielded better results than other traditional ML models on the same training dataset</a:t>
            </a:r>
          </a:p>
          <a:p>
            <a:pPr indent="-285750">
              <a:spcBef>
                <a:spcPts val="0"/>
              </a:spcBef>
              <a:spcAft>
                <a:spcPts val="1200"/>
              </a:spcAft>
              <a:buClr>
                <a:srgbClr val="000000"/>
              </a:buClr>
              <a:buSzPts val="2400"/>
            </a:pPr>
            <a:endParaRPr lang="en-GB" sz="1100" b="0" dirty="0">
              <a:solidFill>
                <a:srgbClr val="000000"/>
              </a:solidFill>
              <a:latin typeface="Corbel"/>
            </a:endParaRPr>
          </a:p>
          <a:p>
            <a:pPr>
              <a:spcBef>
                <a:spcPts val="0"/>
              </a:spcBef>
              <a:spcAft>
                <a:spcPts val="1200"/>
              </a:spcAft>
            </a:pPr>
            <a:r>
              <a:rPr lang="en-GB" sz="1100" b="0" dirty="0">
                <a:latin typeface="Corbel"/>
              </a:rPr>
              <a:t>Future Directions</a:t>
            </a:r>
            <a:endParaRPr lang="en-US" sz="1100" b="0" dirty="0">
              <a:latin typeface="Corbel"/>
            </a:endParaRPr>
          </a:p>
          <a:p>
            <a:pPr marL="628650" lvl="1" indent="-285750">
              <a:spcBef>
                <a:spcPts val="0"/>
              </a:spcBef>
              <a:spcAft>
                <a:spcPts val="1200"/>
              </a:spcAft>
              <a:buSzPts val="2400"/>
              <a:buFont typeface="Courier New"/>
              <a:buChar char="o"/>
            </a:pPr>
            <a:r>
              <a:rPr lang="en-GB" sz="950" b="0" dirty="0">
                <a:solidFill>
                  <a:srgbClr val="000000"/>
                </a:solidFill>
                <a:latin typeface="Corbel"/>
              </a:rPr>
              <a:t>Experiment with Deep Learning models like CNNs on the same dataset to compare performance between traditional and deep learning models on the monitoring, detection, and classification of garden crops and weeds.</a:t>
            </a:r>
          </a:p>
          <a:p>
            <a:pPr marL="628650" lvl="1" indent="-285750">
              <a:spcBef>
                <a:spcPts val="0"/>
              </a:spcBef>
              <a:spcAft>
                <a:spcPts val="1200"/>
              </a:spcAft>
              <a:buSzPts val="2400"/>
              <a:buFont typeface="Courier New"/>
              <a:buChar char="o"/>
            </a:pPr>
            <a:r>
              <a:rPr lang="en-GB" sz="950" b="0" dirty="0">
                <a:solidFill>
                  <a:srgbClr val="000000"/>
                </a:solidFill>
                <a:latin typeface="Corbel"/>
              </a:rPr>
              <a:t>Given the superior performance of the ensemble models, further research into other ensemble models is recommended.</a:t>
            </a:r>
            <a:endParaRPr lang="en-US">
              <a:solidFill>
                <a:srgbClr val="000000"/>
              </a:solidFill>
            </a:endParaRPr>
          </a:p>
        </p:txBody>
      </p:sp>
    </p:spTree>
    <p:extLst>
      <p:ext uri="{BB962C8B-B14F-4D97-AF65-F5344CB8AC3E}">
        <p14:creationId xmlns:p14="http://schemas.microsoft.com/office/powerpoint/2010/main" val="387925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B64E-4334-6057-E426-401CA7A54CFA}"/>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AB2C5FB6-2C7C-5E28-A40A-6890629D7BDC}"/>
              </a:ext>
            </a:extLst>
          </p:cNvPr>
          <p:cNvSpPr>
            <a:spLocks noGrp="1"/>
          </p:cNvSpPr>
          <p:nvPr>
            <p:ph type="body" idx="1"/>
          </p:nvPr>
        </p:nvSpPr>
        <p:spPr/>
        <p:txBody>
          <a:bodyPr>
            <a:normAutofit fontScale="92500" lnSpcReduction="20000"/>
          </a:bodyPr>
          <a:lstStyle/>
          <a:p>
            <a:pPr>
              <a:spcBef>
                <a:spcPts val="0"/>
              </a:spcBef>
              <a:buFont typeface="Wingdings,Sans-Serif"/>
              <a:buChar char="q"/>
            </a:pPr>
            <a:r>
              <a:rPr lang="en-GB" sz="1100" b="0" dirty="0">
                <a:latin typeface="Corbel"/>
              </a:rPr>
              <a:t>[1] ”World population to reach 8 billion this year, as growth rate slows”, news.un.org, (Accessed 1 Jul. 2023). </a:t>
            </a:r>
            <a:endParaRPr lang="en-US" sz="1100" b="0" dirty="0">
              <a:latin typeface="Corbel"/>
            </a:endParaRPr>
          </a:p>
          <a:p>
            <a:pPr>
              <a:spcBef>
                <a:spcPts val="0"/>
              </a:spcBef>
              <a:buFont typeface="Wingdings,Sans-Serif"/>
              <a:buChar char="q"/>
            </a:pPr>
            <a:r>
              <a:rPr lang="en-GB" sz="1100" b="0" dirty="0">
                <a:latin typeface="Corbel"/>
              </a:rPr>
              <a:t>[2] J. H. Westwood, R. </a:t>
            </a:r>
            <a:r>
              <a:rPr lang="en-GB" sz="1100" b="0" dirty="0" err="1">
                <a:latin typeface="Corbel"/>
              </a:rPr>
              <a:t>Charudattan</a:t>
            </a:r>
            <a:r>
              <a:rPr lang="en-GB" sz="1100" b="0" dirty="0">
                <a:latin typeface="Corbel"/>
              </a:rPr>
              <a:t>, S. O. Duke, S. A. Fennimore, P. Marrone, D. C. Slaughter, and R. Zollinger, ”Weed management in 2050: Perspectives on the future of weed science,” Weed Science, vol. 66, no. 3, pp. 275-285, 2018. </a:t>
            </a:r>
            <a:endParaRPr lang="en-US" sz="1100" b="0" dirty="0">
              <a:latin typeface="Corbel"/>
            </a:endParaRPr>
          </a:p>
          <a:p>
            <a:pPr>
              <a:spcBef>
                <a:spcPts val="0"/>
              </a:spcBef>
              <a:buFont typeface="Wingdings,Sans-Serif"/>
              <a:buChar char="q"/>
            </a:pPr>
            <a:r>
              <a:rPr lang="en-GB" sz="1100" b="0" dirty="0">
                <a:latin typeface="Corbel"/>
              </a:rPr>
              <a:t>[3] M. Fontanelli, C. </a:t>
            </a:r>
            <a:r>
              <a:rPr lang="en-GB" sz="1100" b="0" dirty="0" err="1">
                <a:latin typeface="Corbel"/>
              </a:rPr>
              <a:t>Frasconi</a:t>
            </a:r>
            <a:r>
              <a:rPr lang="en-GB" sz="1100" b="0" dirty="0">
                <a:latin typeface="Corbel"/>
              </a:rPr>
              <a:t>, L. </a:t>
            </a:r>
            <a:r>
              <a:rPr lang="en-GB" sz="1100" b="0" dirty="0" err="1">
                <a:latin typeface="Corbel"/>
              </a:rPr>
              <a:t>Martelloni</a:t>
            </a:r>
            <a:r>
              <a:rPr lang="en-GB" sz="1100" b="0" dirty="0">
                <a:latin typeface="Corbel"/>
              </a:rPr>
              <a:t>, M. </a:t>
            </a:r>
            <a:r>
              <a:rPr lang="en-GB" sz="1100" b="0" dirty="0" err="1">
                <a:latin typeface="Corbel"/>
              </a:rPr>
              <a:t>Pirchio</a:t>
            </a:r>
            <a:r>
              <a:rPr lang="en-GB" sz="1100" b="0" dirty="0">
                <a:latin typeface="Corbel"/>
              </a:rPr>
              <a:t>, and R. Foster, ”Weed management in autumn fresh market spinach: A nonchemical alternative,” </a:t>
            </a:r>
            <a:r>
              <a:rPr lang="en-GB" sz="1100" b="0" dirty="0" err="1">
                <a:latin typeface="Corbel"/>
              </a:rPr>
              <a:t>HortTechnology</a:t>
            </a:r>
            <a:r>
              <a:rPr lang="en-GB" sz="1100" b="0" dirty="0">
                <a:latin typeface="Corbel"/>
              </a:rPr>
              <a:t>, vol. 25, pp. 177-184. </a:t>
            </a:r>
            <a:endParaRPr lang="en-US" sz="1100" b="0" dirty="0">
              <a:latin typeface="Corbel"/>
            </a:endParaRPr>
          </a:p>
          <a:p>
            <a:pPr>
              <a:spcBef>
                <a:spcPts val="0"/>
              </a:spcBef>
              <a:buFont typeface="Wingdings,Sans-Serif"/>
              <a:buChar char="q"/>
            </a:pPr>
            <a:r>
              <a:rPr lang="en-GB" sz="1100" b="0" dirty="0">
                <a:latin typeface="Corbel"/>
              </a:rPr>
              <a:t>[4] J. H. Westwood et al., ”Weed management in 2050: Perspectives on the future of weed science,” Weed Science, vol. 66, no. 3, pp. 275-285, 2018. </a:t>
            </a:r>
            <a:endParaRPr lang="en-US" sz="1100" b="0" dirty="0">
              <a:latin typeface="Corbel"/>
            </a:endParaRPr>
          </a:p>
          <a:p>
            <a:pPr>
              <a:spcBef>
                <a:spcPts val="0"/>
              </a:spcBef>
              <a:buFont typeface="Wingdings,Sans-Serif"/>
              <a:buChar char="q"/>
            </a:pPr>
            <a:r>
              <a:rPr lang="en-GB" sz="1100" b="0" dirty="0">
                <a:latin typeface="Corbel"/>
              </a:rPr>
              <a:t>[5] T. Pun, A. Neupane, R. Koech, ”Quantification Of Root-knot Nematode Infestation In Tomato Using Digital Image Analysis”, Agronomy, vol. 11, no. 12, p. 2372, 2021. </a:t>
            </a:r>
            <a:r>
              <a:rPr lang="en-GB" sz="1100" b="0" dirty="0">
                <a:latin typeface="Corbel"/>
                <a:hlinkClick r:id="rId2"/>
              </a:rPr>
              <a:t>https://</a:t>
            </a:r>
            <a:r>
              <a:rPr lang="en-GB" sz="1100" b="0" dirty="0">
                <a:latin typeface="Corbel"/>
                <a:hlinkClick r:id="rId3"/>
              </a:rPr>
              <a:t>doi.org/10.3390/agronomy11122372</a:t>
            </a:r>
            <a:r>
              <a:rPr lang="en-GB" sz="1100" b="0" dirty="0">
                <a:latin typeface="Corbel"/>
              </a:rPr>
              <a:t> </a:t>
            </a:r>
            <a:endParaRPr lang="en-US" sz="1100" b="0" dirty="0">
              <a:latin typeface="Corbel"/>
            </a:endParaRPr>
          </a:p>
          <a:p>
            <a:pPr>
              <a:spcBef>
                <a:spcPts val="0"/>
              </a:spcBef>
              <a:buFont typeface="Wingdings,Sans-Serif"/>
              <a:buChar char="q"/>
            </a:pPr>
            <a:r>
              <a:rPr lang="en-GB" sz="1100" b="0" dirty="0">
                <a:latin typeface="Corbel"/>
              </a:rPr>
              <a:t>[6] M. Guzel, B. Turan, ̇I. </a:t>
            </a:r>
            <a:r>
              <a:rPr lang="en-GB" sz="1100" b="0" dirty="0" err="1">
                <a:latin typeface="Corbel"/>
              </a:rPr>
              <a:t>Kadıog</a:t>
            </a:r>
            <a:r>
              <a:rPr lang="en-GB" sz="1100" b="0" dirty="0">
                <a:latin typeface="Corbel"/>
              </a:rPr>
              <a:t> ̆</a:t>
            </a:r>
            <a:r>
              <a:rPr lang="en-GB" sz="1100" b="0" dirty="0" err="1">
                <a:latin typeface="Corbel"/>
              </a:rPr>
              <a:t>lu</a:t>
            </a:r>
            <a:r>
              <a:rPr lang="en-GB" sz="1100" b="0" dirty="0">
                <a:latin typeface="Corbel"/>
              </a:rPr>
              <a:t>, B. S ̧in, A. </a:t>
            </a:r>
            <a:r>
              <a:rPr lang="en-GB" sz="1100" b="0" dirty="0" err="1">
                <a:latin typeface="Corbel"/>
              </a:rPr>
              <a:t>Basturk</a:t>
            </a:r>
            <a:r>
              <a:rPr lang="en-GB" sz="1100" b="0" dirty="0">
                <a:latin typeface="Corbel"/>
              </a:rPr>
              <a:t>, K. Ragab, ”How To Affect the Number Of Images On The Success Rate For Detection Of Weeds With Deep Learn- </a:t>
            </a:r>
            <a:r>
              <a:rPr lang="en-GB" sz="1100" b="0" dirty="0" err="1">
                <a:latin typeface="Corbel"/>
              </a:rPr>
              <a:t>ing</a:t>
            </a:r>
            <a:r>
              <a:rPr lang="en-GB" sz="1100" b="0" dirty="0">
                <a:latin typeface="Corbel"/>
              </a:rPr>
              <a:t>”, Turkish JAF </a:t>
            </a:r>
            <a:r>
              <a:rPr lang="en-GB" sz="1100" b="0" dirty="0" err="1">
                <a:latin typeface="Corbel"/>
              </a:rPr>
              <a:t>Sci.Tech</a:t>
            </a:r>
            <a:r>
              <a:rPr lang="en-GB" sz="1100" b="0" dirty="0">
                <a:latin typeface="Corbel"/>
              </a:rPr>
              <a:t>., vol. 10, no. 8, p. 1441- 1446, 2022. </a:t>
            </a:r>
            <a:r>
              <a:rPr lang="en-GB" sz="1100" b="0" dirty="0">
                <a:latin typeface="Corbel"/>
                <a:hlinkClick r:id="rId4"/>
              </a:rPr>
              <a:t>https://</a:t>
            </a:r>
            <a:r>
              <a:rPr lang="en-GB" sz="1100" b="0" dirty="0">
                <a:latin typeface="Corbel"/>
                <a:hlinkClick r:id="rId3"/>
              </a:rPr>
              <a:t>doi.org/10.24925/turjaf.v10i8.1441-</a:t>
            </a:r>
            <a:r>
              <a:rPr lang="en-GB" sz="1100" b="0" dirty="0">
                <a:latin typeface="Corbel"/>
              </a:rPr>
              <a:t> 1446.5183 </a:t>
            </a:r>
            <a:endParaRPr lang="en-US" sz="1100" b="0" dirty="0">
              <a:latin typeface="Corbel"/>
            </a:endParaRPr>
          </a:p>
          <a:p>
            <a:pPr>
              <a:spcBef>
                <a:spcPts val="0"/>
              </a:spcBef>
              <a:buFont typeface="Wingdings,Sans-Serif"/>
              <a:buChar char="q"/>
            </a:pPr>
            <a:r>
              <a:rPr lang="en-GB" sz="1100" b="0" dirty="0">
                <a:latin typeface="Corbel"/>
              </a:rPr>
              <a:t>[7] Z. Wu, Y. Chen, B. Zhao, X. Kang, Y. Ding, ”Re- view Of Weed Detection Methods Based On Computer Vision”, Sensors, vol. 21, no. 11, p. 3647, 2021. </a:t>
            </a:r>
            <a:r>
              <a:rPr lang="en-GB" sz="1100" b="0" dirty="0">
                <a:latin typeface="Corbel"/>
                <a:hlinkClick r:id="rId3"/>
              </a:rPr>
              <a:t>https://doi.org/10.3390/s21113647</a:t>
            </a:r>
            <a:r>
              <a:rPr lang="en-GB" sz="1100" b="0" dirty="0">
                <a:latin typeface="Corbel"/>
              </a:rPr>
              <a:t> </a:t>
            </a:r>
            <a:endParaRPr lang="en-US" sz="1100" b="0" dirty="0">
              <a:latin typeface="Corbel"/>
            </a:endParaRPr>
          </a:p>
          <a:p>
            <a:pPr>
              <a:spcBef>
                <a:spcPts val="0"/>
              </a:spcBef>
              <a:buFont typeface="Wingdings,Sans-Serif"/>
              <a:buChar char="q"/>
            </a:pPr>
            <a:r>
              <a:rPr lang="en-US" sz="1100" b="0" dirty="0">
                <a:latin typeface="Corbel"/>
              </a:rPr>
              <a:t>[8] J. Tang, X. Chen, R. Miao, and D. Wang, ”Weed de </a:t>
            </a:r>
            <a:r>
              <a:rPr lang="en-US" sz="1100" b="0" dirty="0" err="1">
                <a:latin typeface="Corbel"/>
              </a:rPr>
              <a:t>tection</a:t>
            </a:r>
            <a:r>
              <a:rPr lang="en-US" sz="1100" b="0" dirty="0">
                <a:latin typeface="Corbel"/>
              </a:rPr>
              <a:t> using image processing under different illumination for site-specific areas spraying,” </a:t>
            </a:r>
            <a:r>
              <a:rPr lang="en-US" sz="1100" b="0" dirty="0" err="1">
                <a:latin typeface="Corbel"/>
              </a:rPr>
              <a:t>Comput</a:t>
            </a:r>
            <a:r>
              <a:rPr lang="en-US" sz="1100" b="0" dirty="0">
                <a:latin typeface="Corbel"/>
              </a:rPr>
              <a:t>. Electron. Agric., vol. 122, pp. 103-111, 2016.</a:t>
            </a:r>
            <a:endParaRPr lang="en-GB" sz="1100" b="0" dirty="0">
              <a:latin typeface="Corbel"/>
            </a:endParaRPr>
          </a:p>
          <a:p>
            <a:pPr>
              <a:spcBef>
                <a:spcPts val="0"/>
              </a:spcBef>
              <a:buFont typeface="Wingdings,Sans-Serif"/>
              <a:buChar char="q"/>
            </a:pPr>
            <a:r>
              <a:rPr lang="en-US" sz="1100" b="0" dirty="0">
                <a:latin typeface="Corbel"/>
              </a:rPr>
              <a:t>[9] L. Pereira, R. Nakamura, G. Souza, D. Martins, and J. Papa, ”Aquatic weed automatic classification using ma chine learning techniques,” </a:t>
            </a:r>
            <a:r>
              <a:rPr lang="en-US" sz="1100" b="0" dirty="0" err="1">
                <a:latin typeface="Corbel"/>
              </a:rPr>
              <a:t>Comput</a:t>
            </a:r>
            <a:r>
              <a:rPr lang="en-US" sz="1100" b="0" dirty="0">
                <a:latin typeface="Corbel"/>
              </a:rPr>
              <a:t>. Electron. Agric., vol. 87, pp. 56-63.</a:t>
            </a:r>
            <a:endParaRPr lang="en-GB" sz="1100" b="0">
              <a:latin typeface="Corbel"/>
            </a:endParaRPr>
          </a:p>
          <a:p>
            <a:pPr>
              <a:spcBef>
                <a:spcPts val="0"/>
              </a:spcBef>
              <a:buFont typeface="Wingdings,Sans-Serif"/>
              <a:buChar char="q"/>
            </a:pPr>
            <a:r>
              <a:rPr lang="en-US" sz="1100" b="0" dirty="0">
                <a:latin typeface="Corbel"/>
              </a:rPr>
              <a:t>[10] Y. Zhang, S. Wang, G. Ji, and P. Phillips, ”Fruit classification using computer vision and feedforward neu </a:t>
            </a:r>
            <a:r>
              <a:rPr lang="en-US" sz="1100" b="0" dirty="0" err="1">
                <a:latin typeface="Corbel"/>
              </a:rPr>
              <a:t>ral</a:t>
            </a:r>
            <a:r>
              <a:rPr lang="en-US" sz="1100" b="0" dirty="0">
                <a:latin typeface="Corbel"/>
              </a:rPr>
              <a:t> network,” J. Food Eng., vol. 143, pp. 167-177. </a:t>
            </a:r>
          </a:p>
          <a:p>
            <a:pPr>
              <a:spcBef>
                <a:spcPts val="0"/>
              </a:spcBef>
              <a:buFont typeface="Wingdings,Sans-Serif"/>
              <a:buChar char="q"/>
            </a:pPr>
            <a:r>
              <a:rPr lang="en-US" sz="1100" b="0" dirty="0">
                <a:latin typeface="Corbel"/>
              </a:rPr>
              <a:t>[11] A. </a:t>
            </a:r>
            <a:r>
              <a:rPr lang="en-US" sz="1100" b="0" dirty="0" err="1">
                <a:latin typeface="Corbel"/>
              </a:rPr>
              <a:t>Bakhshipour</a:t>
            </a:r>
            <a:r>
              <a:rPr lang="en-US" sz="1100" b="0" dirty="0">
                <a:latin typeface="Corbel"/>
              </a:rPr>
              <a:t>, A. Jafari, S. Nassiri, and D. Zare, ”Weed segmentation using texture features extracted from wavelet sub-images,” </a:t>
            </a:r>
            <a:r>
              <a:rPr lang="en-US" sz="1100" b="0" dirty="0" err="1">
                <a:latin typeface="Corbel"/>
              </a:rPr>
              <a:t>Biosyst</a:t>
            </a:r>
            <a:r>
              <a:rPr lang="en-US" sz="1100" b="0" dirty="0">
                <a:latin typeface="Corbel"/>
              </a:rPr>
              <a:t>. Eng., vol. 157, pp. 1-12, 2017. </a:t>
            </a:r>
          </a:p>
          <a:p>
            <a:pPr>
              <a:spcBef>
                <a:spcPts val="0"/>
              </a:spcBef>
              <a:buFont typeface="Wingdings,Sans-Serif"/>
              <a:buChar char="q"/>
            </a:pPr>
            <a:r>
              <a:rPr lang="en-US" sz="1100" b="0" dirty="0">
                <a:latin typeface="Corbel"/>
              </a:rPr>
              <a:t>[13] F.-M. De Rainville et al., “Bayesian </a:t>
            </a:r>
            <a:r>
              <a:rPr lang="en-US" sz="1100" b="0" dirty="0" err="1">
                <a:latin typeface="Corbel"/>
              </a:rPr>
              <a:t>classifica</a:t>
            </a:r>
            <a:r>
              <a:rPr lang="en-US" sz="1100" b="0" dirty="0">
                <a:latin typeface="Corbel"/>
              </a:rPr>
              <a:t> </a:t>
            </a:r>
            <a:r>
              <a:rPr lang="en-US" sz="1100" b="0" dirty="0" err="1">
                <a:latin typeface="Corbel"/>
              </a:rPr>
              <a:t>tion</a:t>
            </a:r>
            <a:r>
              <a:rPr lang="en-US" sz="1100" b="0" dirty="0">
                <a:latin typeface="Corbel"/>
              </a:rPr>
              <a:t> and unsupervised learning for isolating weeds in row crops,” Pattern Anal. Appl., vol. 17, no. 2, pp. 401–414, May 2014, </a:t>
            </a:r>
            <a:r>
              <a:rPr lang="en-US" sz="1100" b="0" dirty="0" err="1">
                <a:latin typeface="Corbel"/>
              </a:rPr>
              <a:t>doi</a:t>
            </a:r>
            <a:r>
              <a:rPr lang="en-US" sz="1100" b="0" dirty="0">
                <a:latin typeface="Corbel"/>
              </a:rPr>
              <a:t>: 10.1007/s10044-012-0307-5. </a:t>
            </a:r>
            <a:endParaRPr lang="en-GB" sz="1100" b="0" dirty="0">
              <a:latin typeface="Corbel"/>
            </a:endParaRPr>
          </a:p>
          <a:p>
            <a:pPr>
              <a:spcBef>
                <a:spcPts val="0"/>
              </a:spcBef>
              <a:buFont typeface="Wingdings,Sans-Serif"/>
              <a:buChar char="q"/>
            </a:pPr>
            <a:r>
              <a:rPr lang="en-US" sz="1100" b="0" dirty="0">
                <a:latin typeface="Corbel"/>
              </a:rPr>
              <a:t>[14] F. Ahmed, H. Al-Mamun, A. Bari, E. Hossain, and P. Kwan, ”Classification of crops and weeds from digital images: A support vector machine approach,” Crop Prot., vol. 40, pp. 98-104. </a:t>
            </a:r>
            <a:endParaRPr lang="en-GB" sz="1100" b="0">
              <a:latin typeface="Corbel"/>
            </a:endParaRPr>
          </a:p>
          <a:p>
            <a:pPr>
              <a:spcBef>
                <a:spcPts val="0"/>
              </a:spcBef>
              <a:buFont typeface="Wingdings,Sans-Serif"/>
              <a:buChar char="q"/>
            </a:pPr>
            <a:r>
              <a:rPr lang="en-US" sz="1100" b="0" dirty="0">
                <a:latin typeface="Corbel"/>
              </a:rPr>
              <a:t>[15] T. Rumpf, C. Romer, M. Weis, M. S ¨ </a:t>
            </a:r>
            <a:r>
              <a:rPr lang="en-US" sz="1100" b="0" dirty="0" err="1">
                <a:latin typeface="Corbel"/>
              </a:rPr>
              <a:t>okefeld</a:t>
            </a:r>
            <a:r>
              <a:rPr lang="en-US" sz="1100" b="0" dirty="0">
                <a:latin typeface="Corbel"/>
              </a:rPr>
              <a:t>, R. Ger- ¨ </a:t>
            </a:r>
            <a:r>
              <a:rPr lang="en-US" sz="1100" b="0" dirty="0" err="1">
                <a:latin typeface="Corbel"/>
              </a:rPr>
              <a:t>hards</a:t>
            </a:r>
            <a:r>
              <a:rPr lang="en-US" sz="1100" b="0" dirty="0">
                <a:latin typeface="Corbel"/>
              </a:rPr>
              <a:t>, and L. Plumer, ”Sequential support vector machine ¨ classification for small-grain weed species discrimination with special regard to Cirsium </a:t>
            </a:r>
            <a:r>
              <a:rPr lang="en-US" sz="1100" b="0" dirty="0" err="1">
                <a:latin typeface="Corbel"/>
              </a:rPr>
              <a:t>arvense</a:t>
            </a:r>
            <a:r>
              <a:rPr lang="en-US" sz="1100" b="0" dirty="0">
                <a:latin typeface="Corbel"/>
              </a:rPr>
              <a:t> and </a:t>
            </a:r>
            <a:r>
              <a:rPr lang="en-US" sz="1100" b="0" dirty="0" err="1">
                <a:latin typeface="Corbel"/>
              </a:rPr>
              <a:t>Galium</a:t>
            </a:r>
            <a:r>
              <a:rPr lang="en-US" sz="1100" b="0" dirty="0">
                <a:latin typeface="Corbel"/>
              </a:rPr>
              <a:t> aparine,” </a:t>
            </a:r>
            <a:r>
              <a:rPr lang="en-US" sz="1100" b="0" dirty="0" err="1">
                <a:latin typeface="Corbel"/>
              </a:rPr>
              <a:t>Comput</a:t>
            </a:r>
            <a:r>
              <a:rPr lang="en-US" sz="1100" b="0" dirty="0">
                <a:latin typeface="Corbel"/>
              </a:rPr>
              <a:t>. Electron. Agric., vol. 80, pp. 89-96. </a:t>
            </a:r>
          </a:p>
          <a:p>
            <a:pPr>
              <a:spcBef>
                <a:spcPts val="0"/>
              </a:spcBef>
              <a:buFont typeface="Wingdings,Sans-Serif"/>
              <a:buChar char="q"/>
            </a:pPr>
            <a:r>
              <a:rPr lang="en-US" sz="1100" b="0" dirty="0">
                <a:latin typeface="Corbel"/>
              </a:rPr>
              <a:t>[16] Y. Chen, P. Lin, Y. He, and Z. Xu, ”Classification of broadleaf weed images using Gabor wavelets and Lie group structure of region covariance on Riemannian manifolds,” </a:t>
            </a:r>
            <a:r>
              <a:rPr lang="en-US" sz="1100" b="0" dirty="0" err="1">
                <a:latin typeface="Corbel"/>
              </a:rPr>
              <a:t>Biosyst</a:t>
            </a:r>
            <a:r>
              <a:rPr lang="en-US" sz="1100" b="0" dirty="0">
                <a:latin typeface="Corbel"/>
              </a:rPr>
              <a:t>. Eng., vol. 109, pp. 220-227.</a:t>
            </a:r>
            <a:endParaRPr lang="en-GB" sz="1100" b="0" dirty="0">
              <a:latin typeface="Corbel"/>
            </a:endParaRPr>
          </a:p>
          <a:p>
            <a:pPr>
              <a:spcBef>
                <a:spcPts val="0"/>
              </a:spcBef>
              <a:buFont typeface="Wingdings,Sans-Serif"/>
              <a:buChar char="q"/>
            </a:pPr>
            <a:endParaRPr lang="en-GB" sz="1100" b="0" dirty="0">
              <a:latin typeface="Corbel"/>
            </a:endParaRPr>
          </a:p>
          <a:p>
            <a:endParaRPr lang="en-US" dirty="0"/>
          </a:p>
        </p:txBody>
      </p:sp>
    </p:spTree>
    <p:extLst>
      <p:ext uri="{BB962C8B-B14F-4D97-AF65-F5344CB8AC3E}">
        <p14:creationId xmlns:p14="http://schemas.microsoft.com/office/powerpoint/2010/main" val="63889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4F9B-5E77-B317-3B3A-6DB241F8311B}"/>
              </a:ext>
            </a:extLst>
          </p:cNvPr>
          <p:cNvSpPr>
            <a:spLocks noGrp="1"/>
          </p:cNvSpPr>
          <p:nvPr>
            <p:ph type="title"/>
          </p:nvPr>
        </p:nvSpPr>
        <p:spPr/>
        <p:txBody>
          <a:bodyPr>
            <a:normAutofit fontScale="90000"/>
          </a:bodyPr>
          <a:lstStyle/>
          <a:p>
            <a:r>
              <a:rPr lang="en-US" dirty="0"/>
              <a:t>GitHub Link</a:t>
            </a:r>
          </a:p>
        </p:txBody>
      </p:sp>
      <p:sp>
        <p:nvSpPr>
          <p:cNvPr id="3" name="Text Placeholder 2">
            <a:extLst>
              <a:ext uri="{FF2B5EF4-FFF2-40B4-BE49-F238E27FC236}">
                <a16:creationId xmlns:a16="http://schemas.microsoft.com/office/drawing/2014/main" id="{B1040F06-5A2E-A84E-7B8E-9A5D0AA81FA2}"/>
              </a:ext>
            </a:extLst>
          </p:cNvPr>
          <p:cNvSpPr>
            <a:spLocks noGrp="1"/>
          </p:cNvSpPr>
          <p:nvPr>
            <p:ph type="body" idx="1"/>
          </p:nvPr>
        </p:nvSpPr>
        <p:spPr/>
        <p:txBody>
          <a:bodyPr/>
          <a:lstStyle/>
          <a:p>
            <a:r>
              <a:rPr lang="en-US" b="0" dirty="0">
                <a:hlinkClick r:id="rId2"/>
              </a:rPr>
              <a:t>https://github.com/giddy-mpungu/Garden-Monitoring-Tool-Using-Computer-Vision</a:t>
            </a:r>
            <a:r>
              <a:rPr lang="en-US" b="0" dirty="0"/>
              <a:t> </a:t>
            </a:r>
            <a:endParaRPr lang="en-US" dirty="0"/>
          </a:p>
        </p:txBody>
      </p:sp>
    </p:spTree>
    <p:extLst>
      <p:ext uri="{BB962C8B-B14F-4D97-AF65-F5344CB8AC3E}">
        <p14:creationId xmlns:p14="http://schemas.microsoft.com/office/powerpoint/2010/main" val="90656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4E62-6447-A870-EF31-BCF1BD8AAB56}"/>
              </a:ext>
            </a:extLst>
          </p:cNvPr>
          <p:cNvSpPr>
            <a:spLocks noGrp="1"/>
          </p:cNvSpPr>
          <p:nvPr>
            <p:ph type="title"/>
          </p:nvPr>
        </p:nvSpPr>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04A75168-BC72-A91B-61DC-7952E8F05D27}"/>
              </a:ext>
            </a:extLst>
          </p:cNvPr>
          <p:cNvSpPr>
            <a:spLocks noGrp="1"/>
          </p:cNvSpPr>
          <p:nvPr>
            <p:ph type="body" idx="1"/>
          </p:nvPr>
        </p:nvSpPr>
        <p:spPr/>
        <p:txBody>
          <a:bodyPr/>
          <a:lstStyle/>
          <a:p>
            <a:r>
              <a:rPr lang="en-US" dirty="0"/>
              <a:t>Introduction</a:t>
            </a:r>
          </a:p>
          <a:p>
            <a:pPr marL="57150" indent="0">
              <a:buNone/>
            </a:pPr>
            <a:endParaRPr lang="en-US" dirty="0"/>
          </a:p>
          <a:p>
            <a:r>
              <a:rPr lang="en-US" dirty="0"/>
              <a:t>Methodology</a:t>
            </a:r>
          </a:p>
          <a:p>
            <a:pPr marL="57150" indent="0">
              <a:buNone/>
            </a:pPr>
            <a:endParaRPr lang="en-US" dirty="0"/>
          </a:p>
          <a:p>
            <a:r>
              <a:rPr lang="en-US" dirty="0"/>
              <a:t>Results and Discussion</a:t>
            </a:r>
          </a:p>
          <a:p>
            <a:pPr marL="57150" indent="0">
              <a:buNone/>
            </a:pPr>
            <a:endParaRPr lang="en-US" dirty="0"/>
          </a:p>
          <a:p>
            <a:r>
              <a:rPr lang="en-US" dirty="0"/>
              <a:t>Conclusion</a:t>
            </a:r>
          </a:p>
          <a:p>
            <a:pPr marL="57150" indent="0">
              <a:buNone/>
            </a:pPr>
            <a:endParaRPr lang="en-US" dirty="0"/>
          </a:p>
          <a:p>
            <a:r>
              <a:rPr lang="en-US" dirty="0"/>
              <a:t>References</a:t>
            </a:r>
          </a:p>
        </p:txBody>
      </p:sp>
    </p:spTree>
    <p:extLst>
      <p:ext uri="{BB962C8B-B14F-4D97-AF65-F5344CB8AC3E}">
        <p14:creationId xmlns:p14="http://schemas.microsoft.com/office/powerpoint/2010/main" val="39786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678-74C8-AC45-BA39-43FD5F6DB91A}"/>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9927A7D3-4CC4-188C-B6E5-162B6FBD0661}"/>
              </a:ext>
            </a:extLst>
          </p:cNvPr>
          <p:cNvSpPr>
            <a:spLocks noGrp="1"/>
          </p:cNvSpPr>
          <p:nvPr>
            <p:ph type="body" idx="1"/>
          </p:nvPr>
        </p:nvSpPr>
        <p:spPr/>
        <p:txBody>
          <a:bodyPr/>
          <a:lstStyle/>
          <a:p>
            <a:endParaRPr lang="en-US" sz="1400" b="0" dirty="0">
              <a:latin typeface="Corbel"/>
            </a:endParaRPr>
          </a:p>
          <a:p>
            <a:endParaRPr lang="en-US" sz="1400" b="0" dirty="0">
              <a:latin typeface="Corbel"/>
            </a:endParaRPr>
          </a:p>
          <a:p>
            <a:r>
              <a:rPr lang="en-US" sz="1400" b="0" dirty="0">
                <a:latin typeface="Corbel"/>
              </a:rPr>
              <a:t>Ever growing world population set to hit almost 10 billion by 2050.</a:t>
            </a:r>
            <a:endParaRPr lang="en-US" dirty="0"/>
          </a:p>
          <a:p>
            <a:r>
              <a:rPr lang="en-GB" sz="1400" b="0" dirty="0">
                <a:latin typeface="Corbel"/>
              </a:rPr>
              <a:t>Crop fields face a challenge of weed control that cause {sun, nutrients, water} competition and thus low yields.</a:t>
            </a:r>
          </a:p>
          <a:p>
            <a:r>
              <a:rPr lang="en-GB" sz="1400" b="0" dirty="0">
                <a:latin typeface="Corbel"/>
              </a:rPr>
              <a:t>Calls for measures to ensure efficient and continuous food production for sustenance.</a:t>
            </a:r>
          </a:p>
          <a:p>
            <a:r>
              <a:rPr lang="en-GB" sz="1400" b="0" dirty="0">
                <a:latin typeface="Corbel"/>
              </a:rPr>
              <a:t>Use CV and ML to monitor gardens and detect weeds.</a:t>
            </a:r>
          </a:p>
          <a:p>
            <a:r>
              <a:rPr lang="en-GB" sz="1400" b="0" dirty="0">
                <a:latin typeface="Corbel"/>
              </a:rPr>
              <a:t>Current models show promise but mostly focus on one feature at a time.</a:t>
            </a:r>
          </a:p>
          <a:p>
            <a:r>
              <a:rPr lang="en-GB" sz="1400" b="0" dirty="0">
                <a:latin typeface="Corbel"/>
              </a:rPr>
              <a:t>Focus of research: To build accurate traditional ML models to properly classify crops(cassava, maize, sugarcane) and grass(weeds) in a garden based on a combination of features for optimal performance.</a:t>
            </a:r>
          </a:p>
          <a:p>
            <a:endParaRPr lang="en-GB" sz="1400" b="0" dirty="0">
              <a:latin typeface="Corbel"/>
            </a:endParaRPr>
          </a:p>
          <a:p>
            <a:endParaRPr lang="en-GB" sz="1400" b="0" dirty="0">
              <a:latin typeface="Corbel"/>
            </a:endParaRPr>
          </a:p>
        </p:txBody>
      </p:sp>
    </p:spTree>
    <p:extLst>
      <p:ext uri="{BB962C8B-B14F-4D97-AF65-F5344CB8AC3E}">
        <p14:creationId xmlns:p14="http://schemas.microsoft.com/office/powerpoint/2010/main" val="406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5499-C11D-17B9-9E64-96E1FEBD4AEB}"/>
              </a:ext>
            </a:extLst>
          </p:cNvPr>
          <p:cNvSpPr>
            <a:spLocks noGrp="1"/>
          </p:cNvSpPr>
          <p:nvPr>
            <p:ph type="title"/>
          </p:nvPr>
        </p:nvSpPr>
        <p:spPr/>
        <p:txBody>
          <a:bodyPr>
            <a:normAutofit fontScale="90000"/>
          </a:bodyPr>
          <a:lstStyle/>
          <a:p>
            <a:r>
              <a:rPr lang="en-US" dirty="0"/>
              <a:t>Methodology</a:t>
            </a:r>
          </a:p>
        </p:txBody>
      </p:sp>
      <p:pic>
        <p:nvPicPr>
          <p:cNvPr id="4" name="Picture 3" descr="A diagram of a data analysis&#10;&#10;Description automatically generated">
            <a:extLst>
              <a:ext uri="{FF2B5EF4-FFF2-40B4-BE49-F238E27FC236}">
                <a16:creationId xmlns:a16="http://schemas.microsoft.com/office/drawing/2014/main" id="{FB22ABDF-6A38-029B-DFED-530FC45C7E30}"/>
              </a:ext>
            </a:extLst>
          </p:cNvPr>
          <p:cNvPicPr>
            <a:picLocks noChangeAspect="1"/>
          </p:cNvPicPr>
          <p:nvPr/>
        </p:nvPicPr>
        <p:blipFill>
          <a:blip r:embed="rId2"/>
          <a:stretch>
            <a:fillRect/>
          </a:stretch>
        </p:blipFill>
        <p:spPr>
          <a:xfrm>
            <a:off x="985606" y="729143"/>
            <a:ext cx="7547829" cy="3840542"/>
          </a:xfrm>
          <a:prstGeom prst="rect">
            <a:avLst/>
          </a:prstGeom>
        </p:spPr>
      </p:pic>
    </p:spTree>
    <p:extLst>
      <p:ext uri="{BB962C8B-B14F-4D97-AF65-F5344CB8AC3E}">
        <p14:creationId xmlns:p14="http://schemas.microsoft.com/office/powerpoint/2010/main" val="129952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258B-7BD7-54B4-5F54-83D20F89F1DE}"/>
              </a:ext>
            </a:extLst>
          </p:cNvPr>
          <p:cNvSpPr>
            <a:spLocks noGrp="1"/>
          </p:cNvSpPr>
          <p:nvPr>
            <p:ph type="title"/>
          </p:nvPr>
        </p:nvSpPr>
        <p:spPr/>
        <p:txBody>
          <a:bodyPr>
            <a:normAutofit fontScale="90000"/>
          </a:bodyPr>
          <a:lstStyle/>
          <a:p>
            <a:r>
              <a:rPr lang="en-US" dirty="0"/>
              <a:t>Dataset Description &amp; Extraction</a:t>
            </a:r>
          </a:p>
        </p:txBody>
      </p:sp>
      <p:sp>
        <p:nvSpPr>
          <p:cNvPr id="3" name="Text Placeholder 2">
            <a:extLst>
              <a:ext uri="{FF2B5EF4-FFF2-40B4-BE49-F238E27FC236}">
                <a16:creationId xmlns:a16="http://schemas.microsoft.com/office/drawing/2014/main" id="{3B0A24E4-9EA8-27D4-0B5B-191465FA3FF0}"/>
              </a:ext>
            </a:extLst>
          </p:cNvPr>
          <p:cNvSpPr>
            <a:spLocks noGrp="1"/>
          </p:cNvSpPr>
          <p:nvPr>
            <p:ph type="body" idx="1"/>
          </p:nvPr>
        </p:nvSpPr>
        <p:spPr/>
        <p:txBody>
          <a:bodyPr>
            <a:normAutofit/>
          </a:bodyPr>
          <a:lstStyle/>
          <a:p>
            <a:r>
              <a:rPr lang="en-GB" b="0" dirty="0"/>
              <a:t>Obtained frames by passing the garden video through a cv2 package “cv2.VideoCapture” and specifying the framerate(0.5), i.e. 2 frames per second.</a:t>
            </a:r>
            <a:endParaRPr lang="en-US" dirty="0"/>
          </a:p>
          <a:p>
            <a:r>
              <a:rPr lang="en-GB" b="0" dirty="0"/>
              <a:t>Saved frames were further manually cropped using snipping tool to obtain datasets of the chosen crops, i.e. cassava, maize, grass, sugarcane.</a:t>
            </a:r>
          </a:p>
          <a:p>
            <a:r>
              <a:rPr lang="en-GB" b="0" dirty="0"/>
              <a:t>The resultant 1034 frames were saved in crop specific folders to form a dataset for our feature(s) extraction.</a:t>
            </a:r>
          </a:p>
          <a:p>
            <a:pPr indent="-342900">
              <a:lnSpc>
                <a:spcPct val="135714"/>
              </a:lnSpc>
              <a:spcBef>
                <a:spcPts val="0"/>
              </a:spcBef>
              <a:buAutoNum type="arabicPeriod"/>
            </a:pPr>
            <a:endParaRPr lang="en-GB" b="0" dirty="0"/>
          </a:p>
        </p:txBody>
      </p:sp>
      <p:pic>
        <p:nvPicPr>
          <p:cNvPr id="4" name="Picture 3" descr="A close-up of a corn plant&#10;&#10;Description automatically generated">
            <a:extLst>
              <a:ext uri="{FF2B5EF4-FFF2-40B4-BE49-F238E27FC236}">
                <a16:creationId xmlns:a16="http://schemas.microsoft.com/office/drawing/2014/main" id="{D9644918-EC2E-E691-CE41-A9163CF480B5}"/>
              </a:ext>
            </a:extLst>
          </p:cNvPr>
          <p:cNvPicPr>
            <a:picLocks noChangeAspect="1"/>
          </p:cNvPicPr>
          <p:nvPr/>
        </p:nvPicPr>
        <p:blipFill>
          <a:blip r:embed="rId2"/>
          <a:stretch>
            <a:fillRect/>
          </a:stretch>
        </p:blipFill>
        <p:spPr>
          <a:xfrm>
            <a:off x="1034488" y="2807117"/>
            <a:ext cx="6546928" cy="1779096"/>
          </a:xfrm>
          <a:prstGeom prst="rect">
            <a:avLst/>
          </a:prstGeom>
        </p:spPr>
      </p:pic>
    </p:spTree>
    <p:extLst>
      <p:ext uri="{BB962C8B-B14F-4D97-AF65-F5344CB8AC3E}">
        <p14:creationId xmlns:p14="http://schemas.microsoft.com/office/powerpoint/2010/main" val="381086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77258B-7BD7-54B4-5F54-83D20F89F1DE}"/>
              </a:ext>
            </a:extLst>
          </p:cNvPr>
          <p:cNvSpPr>
            <a:spLocks noGrp="1"/>
          </p:cNvSpPr>
          <p:nvPr>
            <p:ph type="title"/>
          </p:nvPr>
        </p:nvSpPr>
        <p:spPr>
          <a:xfrm>
            <a:off x="278320" y="870966"/>
            <a:ext cx="2578608" cy="929259"/>
          </a:xfrm>
        </p:spPr>
        <p:txBody>
          <a:bodyPr anchor="ctr">
            <a:normAutofit/>
          </a:bodyPr>
          <a:lstStyle/>
          <a:p>
            <a:r>
              <a:rPr lang="en-US" sz="2100"/>
              <a:t>EDA &amp; Data Processing</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1832610"/>
            <a:ext cx="253746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B0A24E4-9EA8-27D4-0B5B-191465FA3FF0}"/>
              </a:ext>
            </a:extLst>
          </p:cNvPr>
          <p:cNvSpPr>
            <a:spLocks noGrp="1"/>
          </p:cNvSpPr>
          <p:nvPr>
            <p:ph type="body" idx="1"/>
          </p:nvPr>
        </p:nvSpPr>
        <p:spPr>
          <a:xfrm>
            <a:off x="278320" y="2038540"/>
            <a:ext cx="2579180" cy="2405444"/>
          </a:xfrm>
        </p:spPr>
        <p:txBody>
          <a:bodyPr anchor="t">
            <a:normAutofit/>
          </a:bodyPr>
          <a:lstStyle/>
          <a:p>
            <a:endParaRPr lang="en-GB" sz="1300"/>
          </a:p>
          <a:p>
            <a:endParaRPr lang="en-GB" sz="1300"/>
          </a:p>
          <a:p>
            <a:r>
              <a:rPr lang="en-GB" sz="1300" dirty="0"/>
              <a:t>Image resizing: </a:t>
            </a:r>
            <a:r>
              <a:rPr lang="en-GB" sz="1300" b="0" dirty="0"/>
              <a:t>This was accomplished by resizing the frames to 500x500. </a:t>
            </a:r>
            <a:endParaRPr lang="en-GB" sz="1300" dirty="0"/>
          </a:p>
          <a:p>
            <a:r>
              <a:rPr lang="en-GB" sz="1300" b="0" dirty="0"/>
              <a:t>Dataset Distribution was fair among the crops apart from sugarcane.</a:t>
            </a:r>
          </a:p>
          <a:p>
            <a:pPr indent="-342900">
              <a:spcBef>
                <a:spcPts val="0"/>
              </a:spcBef>
              <a:buAutoNum type="arabicPeriod"/>
            </a:pPr>
            <a:endParaRPr lang="en-GB" sz="1300" b="0"/>
          </a:p>
        </p:txBody>
      </p:sp>
      <p:pic>
        <p:nvPicPr>
          <p:cNvPr id="5" name="Picture 4" descr="A pie chart with numbers and text&#10;&#10;Description automatically generated">
            <a:extLst>
              <a:ext uri="{FF2B5EF4-FFF2-40B4-BE49-F238E27FC236}">
                <a16:creationId xmlns:a16="http://schemas.microsoft.com/office/drawing/2014/main" id="{964B03F5-3C1E-C7F7-FA1F-F6909E93E078}"/>
              </a:ext>
            </a:extLst>
          </p:cNvPr>
          <p:cNvPicPr>
            <a:picLocks noChangeAspect="1"/>
          </p:cNvPicPr>
          <p:nvPr/>
        </p:nvPicPr>
        <p:blipFill>
          <a:blip r:embed="rId2"/>
          <a:stretch>
            <a:fillRect/>
          </a:stretch>
        </p:blipFill>
        <p:spPr>
          <a:xfrm>
            <a:off x="3759219" y="630936"/>
            <a:ext cx="5024844" cy="3957066"/>
          </a:xfrm>
          <a:prstGeom prst="rect">
            <a:avLst/>
          </a:prstGeom>
        </p:spPr>
      </p:pic>
    </p:spTree>
    <p:extLst>
      <p:ext uri="{BB962C8B-B14F-4D97-AF65-F5344CB8AC3E}">
        <p14:creationId xmlns:p14="http://schemas.microsoft.com/office/powerpoint/2010/main" val="323748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A68F-920B-755B-377D-A753BB68264E}"/>
              </a:ext>
            </a:extLst>
          </p:cNvPr>
          <p:cNvSpPr>
            <a:spLocks noGrp="1"/>
          </p:cNvSpPr>
          <p:nvPr>
            <p:ph type="title"/>
          </p:nvPr>
        </p:nvSpPr>
        <p:spPr/>
        <p:txBody>
          <a:bodyPr>
            <a:normAutofit fontScale="90000"/>
          </a:bodyPr>
          <a:lstStyle/>
          <a:p>
            <a:r>
              <a:rPr lang="en-US" dirty="0"/>
              <a:t>Feature Extraction and Combination</a:t>
            </a:r>
          </a:p>
        </p:txBody>
      </p:sp>
      <p:sp>
        <p:nvSpPr>
          <p:cNvPr id="3" name="Text Placeholder 2">
            <a:extLst>
              <a:ext uri="{FF2B5EF4-FFF2-40B4-BE49-F238E27FC236}">
                <a16:creationId xmlns:a16="http://schemas.microsoft.com/office/drawing/2014/main" id="{0D882AF3-C0E9-CADF-35D2-A107FEF4A826}"/>
              </a:ext>
            </a:extLst>
          </p:cNvPr>
          <p:cNvSpPr>
            <a:spLocks noGrp="1"/>
          </p:cNvSpPr>
          <p:nvPr>
            <p:ph type="body" idx="1"/>
          </p:nvPr>
        </p:nvSpPr>
        <p:spPr/>
        <p:txBody>
          <a:bodyPr/>
          <a:lstStyle/>
          <a:p>
            <a:r>
              <a:rPr lang="en-US" b="0" dirty="0"/>
              <a:t>Extracted 3 kinds of features;</a:t>
            </a:r>
          </a:p>
          <a:p>
            <a:pPr lvl="1">
              <a:buSzPts val="2400"/>
              <a:buFont typeface="Courier New"/>
              <a:buChar char="o"/>
            </a:pPr>
            <a:r>
              <a:rPr lang="en-US" sz="1800" b="0" dirty="0">
                <a:solidFill>
                  <a:srgbClr val="000000"/>
                </a:solidFill>
              </a:rPr>
              <a:t>Color Histogram</a:t>
            </a:r>
          </a:p>
          <a:p>
            <a:pPr lvl="1">
              <a:buSzPts val="2400"/>
              <a:buFont typeface="Courier New"/>
              <a:buChar char="o"/>
            </a:pPr>
            <a:r>
              <a:rPr lang="en-US" sz="1800" b="0" dirty="0">
                <a:solidFill>
                  <a:srgbClr val="000000"/>
                </a:solidFill>
              </a:rPr>
              <a:t>Edge Detection</a:t>
            </a:r>
          </a:p>
          <a:p>
            <a:pPr lvl="1">
              <a:buSzPts val="2400"/>
              <a:buFont typeface="Courier New"/>
              <a:buChar char="o"/>
            </a:pPr>
            <a:r>
              <a:rPr lang="en-US" sz="1800" b="0" dirty="0">
                <a:solidFill>
                  <a:srgbClr val="000000"/>
                </a:solidFill>
              </a:rPr>
              <a:t>Key points of Interest using ORB</a:t>
            </a:r>
          </a:p>
          <a:p>
            <a:pPr>
              <a:buClr>
                <a:srgbClr val="000000"/>
              </a:buClr>
            </a:pPr>
            <a:r>
              <a:rPr lang="en-US" sz="1950" b="0" dirty="0">
                <a:solidFill>
                  <a:srgbClr val="000000"/>
                </a:solidFill>
              </a:rPr>
              <a:t>Wrote functions for each of the above.</a:t>
            </a:r>
          </a:p>
          <a:p>
            <a:pPr>
              <a:buClr>
                <a:srgbClr val="000000"/>
              </a:buClr>
            </a:pPr>
            <a:r>
              <a:rPr lang="en-US" sz="1950" b="0" dirty="0">
                <a:solidFill>
                  <a:srgbClr val="000000"/>
                </a:solidFill>
              </a:rPr>
              <a:t>Combined all the features to create a training dataset.</a:t>
            </a:r>
          </a:p>
          <a:p>
            <a:pPr>
              <a:buClr>
                <a:srgbClr val="000000"/>
              </a:buClr>
            </a:pPr>
            <a:r>
              <a:rPr lang="en-US" sz="1950" b="0" dirty="0">
                <a:solidFill>
                  <a:srgbClr val="000000"/>
                </a:solidFill>
              </a:rPr>
              <a:t>Dataset split: 80% Training , 20% Testing.</a:t>
            </a:r>
          </a:p>
          <a:p>
            <a:pPr>
              <a:buClr>
                <a:srgbClr val="000000"/>
              </a:buClr>
            </a:pPr>
            <a:endParaRPr lang="en-US" sz="1950" b="0" dirty="0">
              <a:solidFill>
                <a:srgbClr val="000000"/>
              </a:solidFill>
            </a:endParaRPr>
          </a:p>
        </p:txBody>
      </p:sp>
      <p:pic>
        <p:nvPicPr>
          <p:cNvPr id="4" name="Picture 3" descr="A black background with white numbers&#10;&#10;Description automatically generated">
            <a:extLst>
              <a:ext uri="{FF2B5EF4-FFF2-40B4-BE49-F238E27FC236}">
                <a16:creationId xmlns:a16="http://schemas.microsoft.com/office/drawing/2014/main" id="{711D2BF3-C530-B9A5-FA56-163E2E1B9D6A}"/>
              </a:ext>
            </a:extLst>
          </p:cNvPr>
          <p:cNvPicPr>
            <a:picLocks noChangeAspect="1"/>
          </p:cNvPicPr>
          <p:nvPr/>
        </p:nvPicPr>
        <p:blipFill>
          <a:blip r:embed="rId3"/>
          <a:stretch>
            <a:fillRect/>
          </a:stretch>
        </p:blipFill>
        <p:spPr>
          <a:xfrm>
            <a:off x="1099272" y="3299918"/>
            <a:ext cx="5619147" cy="862434"/>
          </a:xfrm>
          <a:prstGeom prst="rect">
            <a:avLst/>
          </a:prstGeom>
        </p:spPr>
      </p:pic>
    </p:spTree>
    <p:extLst>
      <p:ext uri="{BB962C8B-B14F-4D97-AF65-F5344CB8AC3E}">
        <p14:creationId xmlns:p14="http://schemas.microsoft.com/office/powerpoint/2010/main" val="272199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40B8-6C91-CD5F-E67E-F85CBBAE1EBF}"/>
              </a:ext>
            </a:extLst>
          </p:cNvPr>
          <p:cNvSpPr>
            <a:spLocks noGrp="1"/>
          </p:cNvSpPr>
          <p:nvPr>
            <p:ph type="title"/>
          </p:nvPr>
        </p:nvSpPr>
        <p:spPr/>
        <p:txBody>
          <a:bodyPr>
            <a:normAutofit fontScale="90000"/>
          </a:bodyPr>
          <a:lstStyle/>
          <a:p>
            <a:r>
              <a:rPr lang="en-US" dirty="0"/>
              <a:t>Sample Extracted Features</a:t>
            </a:r>
          </a:p>
        </p:txBody>
      </p:sp>
      <p:pic>
        <p:nvPicPr>
          <p:cNvPr id="4" name="Picture 3" descr="A collage of photos of leaves&#10;&#10;Description automatically generated">
            <a:extLst>
              <a:ext uri="{FF2B5EF4-FFF2-40B4-BE49-F238E27FC236}">
                <a16:creationId xmlns:a16="http://schemas.microsoft.com/office/drawing/2014/main" id="{99F3D01F-6418-6108-E4F2-366F712FE9EA}"/>
              </a:ext>
            </a:extLst>
          </p:cNvPr>
          <p:cNvPicPr>
            <a:picLocks noChangeAspect="1"/>
          </p:cNvPicPr>
          <p:nvPr/>
        </p:nvPicPr>
        <p:blipFill>
          <a:blip r:embed="rId2"/>
          <a:stretch>
            <a:fillRect/>
          </a:stretch>
        </p:blipFill>
        <p:spPr>
          <a:xfrm>
            <a:off x="230074" y="884016"/>
            <a:ext cx="4421475" cy="3455043"/>
          </a:xfrm>
          <a:prstGeom prst="rect">
            <a:avLst/>
          </a:prstGeom>
        </p:spPr>
      </p:pic>
      <p:pic>
        <p:nvPicPr>
          <p:cNvPr id="5" name="Picture 4" descr="A collage of photos of plants&#10;&#10;Description automatically generated">
            <a:extLst>
              <a:ext uri="{FF2B5EF4-FFF2-40B4-BE49-F238E27FC236}">
                <a16:creationId xmlns:a16="http://schemas.microsoft.com/office/drawing/2014/main" id="{C3125DB5-AF1B-7A59-9C74-246E7A870162}"/>
              </a:ext>
            </a:extLst>
          </p:cNvPr>
          <p:cNvPicPr>
            <a:picLocks noChangeAspect="1"/>
          </p:cNvPicPr>
          <p:nvPr/>
        </p:nvPicPr>
        <p:blipFill>
          <a:blip r:embed="rId3"/>
          <a:stretch>
            <a:fillRect/>
          </a:stretch>
        </p:blipFill>
        <p:spPr>
          <a:xfrm>
            <a:off x="4410665" y="884016"/>
            <a:ext cx="4417009" cy="3455043"/>
          </a:xfrm>
          <a:prstGeom prst="rect">
            <a:avLst/>
          </a:prstGeom>
        </p:spPr>
      </p:pic>
    </p:spTree>
    <p:extLst>
      <p:ext uri="{BB962C8B-B14F-4D97-AF65-F5344CB8AC3E}">
        <p14:creationId xmlns:p14="http://schemas.microsoft.com/office/powerpoint/2010/main" val="79538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7D62-8491-206D-7491-B0E5E3B0789A}"/>
              </a:ext>
            </a:extLst>
          </p:cNvPr>
          <p:cNvSpPr>
            <a:spLocks noGrp="1"/>
          </p:cNvSpPr>
          <p:nvPr>
            <p:ph type="title"/>
          </p:nvPr>
        </p:nvSpPr>
        <p:spPr/>
        <p:txBody>
          <a:bodyPr>
            <a:normAutofit fontScale="90000"/>
          </a:bodyPr>
          <a:lstStyle/>
          <a:p>
            <a:r>
              <a:rPr lang="en-US" dirty="0"/>
              <a:t>Models Trained</a:t>
            </a:r>
          </a:p>
        </p:txBody>
      </p:sp>
      <p:sp>
        <p:nvSpPr>
          <p:cNvPr id="3" name="Text Placeholder 2">
            <a:extLst>
              <a:ext uri="{FF2B5EF4-FFF2-40B4-BE49-F238E27FC236}">
                <a16:creationId xmlns:a16="http://schemas.microsoft.com/office/drawing/2014/main" id="{B224B72D-A9E9-35F8-8E08-5EB7FBBDDB83}"/>
              </a:ext>
            </a:extLst>
          </p:cNvPr>
          <p:cNvSpPr>
            <a:spLocks noGrp="1"/>
          </p:cNvSpPr>
          <p:nvPr>
            <p:ph type="body" idx="1"/>
          </p:nvPr>
        </p:nvSpPr>
        <p:spPr/>
        <p:txBody>
          <a:bodyPr/>
          <a:lstStyle/>
          <a:p>
            <a:r>
              <a:rPr lang="en-US" b="0" dirty="0"/>
              <a:t>4 models were trained including;</a:t>
            </a:r>
          </a:p>
          <a:p>
            <a:pPr lvl="1">
              <a:buSzPts val="2400"/>
              <a:buFont typeface="Courier New"/>
              <a:buChar char="o"/>
            </a:pPr>
            <a:r>
              <a:rPr lang="en-US" sz="1800" b="0" dirty="0">
                <a:solidFill>
                  <a:srgbClr val="000000"/>
                </a:solidFill>
              </a:rPr>
              <a:t>Random Forest</a:t>
            </a:r>
          </a:p>
          <a:p>
            <a:pPr lvl="1">
              <a:buSzPts val="2400"/>
              <a:buFont typeface="Courier New"/>
              <a:buChar char="o"/>
            </a:pPr>
            <a:r>
              <a:rPr lang="en-US" sz="1800" b="0" dirty="0">
                <a:solidFill>
                  <a:srgbClr val="000000"/>
                </a:solidFill>
              </a:rPr>
              <a:t>Naïve Bayes</a:t>
            </a:r>
          </a:p>
          <a:p>
            <a:pPr lvl="1">
              <a:buSzPts val="2400"/>
              <a:buFont typeface="Courier New"/>
              <a:buChar char="o"/>
            </a:pPr>
            <a:r>
              <a:rPr lang="en-US" sz="1800" b="0" dirty="0">
                <a:solidFill>
                  <a:srgbClr val="000000"/>
                </a:solidFill>
              </a:rPr>
              <a:t>Decision Tree</a:t>
            </a:r>
          </a:p>
          <a:p>
            <a:pPr lvl="1">
              <a:buSzPts val="2400"/>
              <a:buFont typeface="Courier New"/>
              <a:buChar char="o"/>
            </a:pPr>
            <a:r>
              <a:rPr lang="en-US" sz="1800" b="0" dirty="0">
                <a:solidFill>
                  <a:srgbClr val="000000"/>
                </a:solidFill>
              </a:rPr>
              <a:t>SVM</a:t>
            </a:r>
          </a:p>
          <a:p>
            <a:r>
              <a:rPr lang="en-US" b="0" dirty="0"/>
              <a:t>The 3 best performers (Random Forest, Naïve Bayes, Decision Tree) were chosen to create a Voting Classifier ensemble model</a:t>
            </a:r>
          </a:p>
          <a:p>
            <a:r>
              <a:rPr lang="en-US" b="0" dirty="0"/>
              <a:t>All models were trained on the extracted training dataset of combined features.</a:t>
            </a:r>
          </a:p>
        </p:txBody>
      </p:sp>
    </p:spTree>
    <p:extLst>
      <p:ext uri="{BB962C8B-B14F-4D97-AF65-F5344CB8AC3E}">
        <p14:creationId xmlns:p14="http://schemas.microsoft.com/office/powerpoint/2010/main" val="4237070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{E9AAE9AE-E692-8F4A-B035-3976DB888368}tf10001069</Template>
  <TotalTime>11</TotalTime>
  <Words>1333</Words>
  <Application>Microsoft Office PowerPoint</Application>
  <PresentationFormat>On-screen Show (16:9)</PresentationFormat>
  <Paragraphs>99</Paragraphs>
  <Slides>18</Slides>
  <Notes>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Parallax</vt:lpstr>
      <vt:lpstr>Office Theme</vt:lpstr>
      <vt:lpstr>PowerPoint Presentation</vt:lpstr>
      <vt:lpstr>Overview</vt:lpstr>
      <vt:lpstr>Introduction</vt:lpstr>
      <vt:lpstr>Methodology</vt:lpstr>
      <vt:lpstr>Dataset Description &amp; Extraction</vt:lpstr>
      <vt:lpstr>EDA &amp; Data Processing</vt:lpstr>
      <vt:lpstr>Feature Extraction and Combination</vt:lpstr>
      <vt:lpstr>Sample Extracted Features</vt:lpstr>
      <vt:lpstr>Models Trained</vt:lpstr>
      <vt:lpstr>Model Evaluation</vt:lpstr>
      <vt:lpstr>Results &amp; Discussion</vt:lpstr>
      <vt:lpstr>Results: Confusion Matrices – RF &amp; DT</vt:lpstr>
      <vt:lpstr>Results Discussion</vt:lpstr>
      <vt:lpstr>Results: Confusion Matrices – NB &amp; VT Ensemble</vt:lpstr>
      <vt:lpstr>Results Discussion Cont'd</vt:lpstr>
      <vt:lpstr>Conclusion</vt:lpstr>
      <vt:lpstr>References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AI &amp; CV for Efficient Weed Control in Crop fields.</dc:title>
  <cp:lastModifiedBy>Microsoft Office User</cp:lastModifiedBy>
  <cp:revision>568</cp:revision>
  <dcterms:modified xsi:type="dcterms:W3CDTF">2024-06-09T11:06:04Z</dcterms:modified>
</cp:coreProperties>
</file>