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21" r:id="rId8"/>
    <p:sldId id="320" r:id="rId9"/>
    <p:sldId id="319" r:id="rId10"/>
    <p:sldId id="318" r:id="rId11"/>
    <p:sldId id="317" r:id="rId12"/>
    <p:sldId id="316" r:id="rId13"/>
    <p:sldId id="315" r:id="rId14"/>
    <p:sldId id="3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varScale="1">
        <p:scale>
          <a:sx n="80" d="100"/>
          <a:sy n="80" d="100"/>
        </p:scale>
        <p:origin x="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4400" i="0" u="none" strike="noStrike" cap="none" normalizeH="0" baseline="0" dirty="0">
                <a:ln>
                  <a:noFill/>
                </a:ln>
                <a:solidFill>
                  <a:schemeClr val="bg2">
                    <a:lumMod val="25000"/>
                  </a:schemeClr>
                </a:solidFill>
                <a:effectLst/>
                <a:latin typeface="Algerian" panose="04020705040A02060702" pitchFamily="82" charset="0"/>
              </a:rPr>
              <a:t>Advanced Technologies for </a:t>
            </a:r>
            <a:br>
              <a:rPr kumimoji="0" lang="en-US" altLang="en-US" sz="4400" i="0" u="none" strike="noStrike" cap="none" normalizeH="0" baseline="0" dirty="0">
                <a:ln>
                  <a:noFill/>
                </a:ln>
                <a:solidFill>
                  <a:schemeClr val="bg2">
                    <a:lumMod val="25000"/>
                  </a:schemeClr>
                </a:solidFill>
                <a:effectLst/>
                <a:latin typeface="Algerian" panose="04020705040A02060702" pitchFamily="82" charset="0"/>
              </a:rPr>
            </a:br>
            <a:r>
              <a:rPr kumimoji="0" lang="en-US" altLang="en-US" sz="4400" i="0" u="none" strike="noStrike" cap="none" normalizeH="0" baseline="0" dirty="0">
                <a:ln>
                  <a:noFill/>
                </a:ln>
                <a:solidFill>
                  <a:schemeClr val="bg2">
                    <a:lumMod val="25000"/>
                  </a:schemeClr>
                </a:solidFill>
                <a:effectLst/>
                <a:latin typeface="Algerian" panose="04020705040A02060702" pitchFamily="82" charset="0"/>
              </a:rPr>
              <a:t>Environmental Change Tracking and Prediction</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latin typeface="Algerian" panose="04020705040A02060702" pitchFamily="82" charset="0"/>
              </a:rPr>
              <a:t>Gedion Kiprotich</a:t>
            </a:r>
          </a:p>
          <a:p>
            <a:r>
              <a:rPr lang="en-US" dirty="0">
                <a:solidFill>
                  <a:schemeClr val="tx1">
                    <a:lumMod val="85000"/>
                    <a:lumOff val="15000"/>
                  </a:schemeClr>
                </a:solidFill>
                <a:latin typeface="Algerian" panose="04020705040A02060702" pitchFamily="82" charset="0"/>
              </a:rPr>
              <a:t>C025-01-024/2020</a:t>
            </a:r>
            <a:endParaRPr lang="en-US" sz="2400" dirty="0">
              <a:solidFill>
                <a:schemeClr val="tx1">
                  <a:lumMod val="85000"/>
                  <a:lumOff val="15000"/>
                </a:schemeClr>
              </a:solidFill>
              <a:latin typeface="Algerian" panose="04020705040A02060702" pitchFamily="82" charset="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0366-884F-4733-ACFD-7AE66B9750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490372-DCC7-451D-85FF-CA6ED91368AC}"/>
              </a:ext>
            </a:extLst>
          </p:cNvPr>
          <p:cNvSpPr>
            <a:spLocks noGrp="1"/>
          </p:cNvSpPr>
          <p:nvPr>
            <p:ph idx="1"/>
          </p:nvPr>
        </p:nvSpPr>
        <p:spPr/>
        <p:txBody>
          <a:bodyPr/>
          <a:lstStyle/>
          <a:p>
            <a:pPr>
              <a:buFont typeface="Wingdings" panose="05000000000000000000" pitchFamily="2" charset="2"/>
              <a:buChar char="Ø"/>
            </a:pPr>
            <a:r>
              <a:rPr lang="en-US" b="1" dirty="0"/>
              <a:t>Future Innovations in Environmental and Disaster Management Technologies</a:t>
            </a:r>
          </a:p>
          <a:p>
            <a:r>
              <a:rPr lang="en-US" dirty="0"/>
              <a:t>As technology continues to evolve, the field of environmental and disaster management is poised for significant advancements. Emerging trends and innovations promise to enhance our ability to monitor, predict, and respond to environmental changes and disasters, paving the way for a more sustainable and resilient future.</a:t>
            </a:r>
            <a:r>
              <a:rPr lang="en-US" b="1" dirty="0"/>
              <a:t> Advanced Artificial Intelligence and Machine Learning:</a:t>
            </a:r>
            <a:endParaRPr lang="en-US" dirty="0"/>
          </a:p>
          <a:p>
            <a:pPr>
              <a:buFont typeface="Arial" panose="020B0604020202020204" pitchFamily="34" charset="0"/>
              <a:buChar char="•"/>
            </a:pPr>
            <a:r>
              <a:rPr lang="en-US" b="1" dirty="0"/>
              <a:t>Deep Learning Techniques:</a:t>
            </a:r>
            <a:r>
              <a:rPr lang="en-US" dirty="0"/>
              <a:t> Enhanced capabilities for complex pattern recognition and predictive modeling.</a:t>
            </a:r>
          </a:p>
          <a:p>
            <a:pPr>
              <a:buFont typeface="Arial" panose="020B0604020202020204" pitchFamily="34" charset="0"/>
              <a:buChar char="•"/>
            </a:pPr>
            <a:r>
              <a:rPr lang="en-US" b="1" dirty="0"/>
              <a:t>AI-Driven Decision Support:</a:t>
            </a:r>
            <a:r>
              <a:rPr lang="en-US" dirty="0"/>
              <a:t> Automated systems that can recommend actions and strategies in real-time based on vast datasets.</a:t>
            </a:r>
          </a:p>
          <a:p>
            <a:endParaRPr lang="en-US" dirty="0"/>
          </a:p>
        </p:txBody>
      </p:sp>
    </p:spTree>
    <p:extLst>
      <p:ext uri="{BB962C8B-B14F-4D97-AF65-F5344CB8AC3E}">
        <p14:creationId xmlns:p14="http://schemas.microsoft.com/office/powerpoint/2010/main" val="354983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09BC-C4AA-42B9-84AE-988DA30CFD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6EEB7A-E151-4F16-AAFC-1B235BA0ABE7}"/>
              </a:ext>
            </a:extLst>
          </p:cNvPr>
          <p:cNvSpPr>
            <a:spLocks noGrp="1"/>
          </p:cNvSpPr>
          <p:nvPr>
            <p:ph idx="1"/>
          </p:nvPr>
        </p:nvSpPr>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Remote Sensing and Satellite Technologies: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High-Resolution Imaging:</a:t>
            </a:r>
            <a:r>
              <a:rPr kumimoji="0" lang="en-US" altLang="en-US" sz="2000" b="0" i="0" u="none" strike="noStrike" cap="none" normalizeH="0" baseline="0" dirty="0">
                <a:ln>
                  <a:noFill/>
                </a:ln>
                <a:solidFill>
                  <a:schemeClr val="tx1"/>
                </a:solidFill>
                <a:effectLst/>
                <a:latin typeface="Arial" panose="020B0604020202020204" pitchFamily="34" charset="0"/>
              </a:rPr>
              <a:t> Next-generation satellites providing finer spatial and temporal resolution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detailed environmental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Miniaturized and Cost-Effective Satellites:</a:t>
            </a:r>
            <a:r>
              <a:rPr kumimoji="0" lang="en-US" altLang="en-US" sz="2000" b="0" i="0" u="none" strike="noStrike" cap="none" normalizeH="0" baseline="0" dirty="0">
                <a:ln>
                  <a:noFill/>
                </a:ln>
                <a:solidFill>
                  <a:schemeClr val="tx1"/>
                </a:solidFill>
                <a:effectLst/>
                <a:latin typeface="Arial" panose="020B0604020202020204" pitchFamily="34" charset="0"/>
              </a:rPr>
              <a:t> Increased accessibility to satellite data through the proliferation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of small, affordable satellites.</a:t>
            </a:r>
          </a:p>
          <a:p>
            <a:r>
              <a:rPr lang="en-US" sz="2000" b="1" dirty="0"/>
              <a:t>Integration of Big Data and Cloud Computing:</a:t>
            </a:r>
            <a:endParaRPr lang="en-US" sz="2000" dirty="0"/>
          </a:p>
          <a:p>
            <a:pPr>
              <a:buFont typeface="Arial" panose="020B0604020202020204" pitchFamily="34" charset="0"/>
              <a:buChar char="•"/>
            </a:pPr>
            <a:r>
              <a:rPr lang="en-US" sz="2000" b="1" dirty="0"/>
              <a:t>Scalable Data Storage and Processing:</a:t>
            </a:r>
            <a:r>
              <a:rPr lang="en-US" sz="2000" dirty="0"/>
              <a:t> Cloud infrastructure to handle large volumes of data from various sources.</a:t>
            </a:r>
          </a:p>
          <a:p>
            <a:pPr>
              <a:buFont typeface="Arial" panose="020B0604020202020204" pitchFamily="34" charset="0"/>
              <a:buChar char="•"/>
            </a:pPr>
            <a:r>
              <a:rPr lang="en-US" sz="2000" b="1" dirty="0"/>
              <a:t>Real-Time Analytics:</a:t>
            </a:r>
            <a:r>
              <a:rPr lang="en-US" sz="2000" dirty="0"/>
              <a:t> Real-time processing capabilities to support immediate decision-making and response</a:t>
            </a:r>
          </a:p>
          <a:p>
            <a:r>
              <a:rPr lang="en-US" sz="2000" b="1" dirty="0"/>
              <a:t>Internet of Things (IoT) Expansion:</a:t>
            </a:r>
            <a:endParaRPr lang="en-US" sz="2000" dirty="0"/>
          </a:p>
          <a:p>
            <a:pPr>
              <a:buFont typeface="Arial" panose="020B0604020202020204" pitchFamily="34" charset="0"/>
              <a:buChar char="•"/>
            </a:pPr>
            <a:r>
              <a:rPr lang="en-US" sz="2000" b="1" dirty="0"/>
              <a:t>Smart Sensor Networks:</a:t>
            </a:r>
            <a:r>
              <a:rPr lang="en-US" sz="2000" dirty="0"/>
              <a:t> Expansion of IoT networks for comprehensive environmental monitoring, including in remote or inaccessible areas.</a:t>
            </a:r>
          </a:p>
          <a:p>
            <a:pPr>
              <a:buFont typeface="Arial" panose="020B0604020202020204" pitchFamily="34" charset="0"/>
              <a:buChar char="•"/>
            </a:pPr>
            <a:r>
              <a:rPr lang="en-US" sz="2000" b="1" dirty="0"/>
              <a:t>Wearable Technology:</a:t>
            </a:r>
            <a:r>
              <a:rPr lang="en-US" sz="2000" dirty="0"/>
              <a:t> Devices for personal monitoring of environmental conditions, aiding public health and safety</a:t>
            </a:r>
          </a:p>
          <a:p>
            <a:endParaRPr lang="en-US" dirty="0"/>
          </a:p>
        </p:txBody>
      </p:sp>
    </p:spTree>
    <p:extLst>
      <p:ext uri="{BB962C8B-B14F-4D97-AF65-F5344CB8AC3E}">
        <p14:creationId xmlns:p14="http://schemas.microsoft.com/office/powerpoint/2010/main" val="305734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6B81-9200-4EFE-B56A-484CB0B6EFDF}"/>
              </a:ext>
            </a:extLst>
          </p:cNvPr>
          <p:cNvSpPr>
            <a:spLocks noGrp="1"/>
          </p:cNvSpPr>
          <p:nvPr>
            <p:ph type="title"/>
          </p:nvPr>
        </p:nvSpPr>
        <p:spPr/>
        <p:txBody>
          <a:bodyPr/>
          <a:lstStyle/>
          <a:p>
            <a:r>
              <a:rPr lang="en-US" dirty="0"/>
              <a:t>Innovation Abstract</a:t>
            </a:r>
          </a:p>
        </p:txBody>
      </p:sp>
      <p:sp>
        <p:nvSpPr>
          <p:cNvPr id="3" name="Content Placeholder 2">
            <a:extLst>
              <a:ext uri="{FF2B5EF4-FFF2-40B4-BE49-F238E27FC236}">
                <a16:creationId xmlns:a16="http://schemas.microsoft.com/office/drawing/2014/main" id="{6FA2799A-7FE8-47EA-B1E7-5EFF18337176}"/>
              </a:ext>
            </a:extLst>
          </p:cNvPr>
          <p:cNvSpPr>
            <a:spLocks noGrp="1"/>
          </p:cNvSpPr>
          <p:nvPr>
            <p:ph idx="1"/>
          </p:nvPr>
        </p:nvSpPr>
        <p:spPr/>
        <p:txBody>
          <a:bodyPr>
            <a:normAutofit lnSpcReduction="10000"/>
          </a:bodyPr>
          <a:lstStyle/>
          <a:p>
            <a:pPr>
              <a:buFont typeface="Wingdings" panose="05000000000000000000" pitchFamily="2" charset="2"/>
              <a:buChar char="ü"/>
            </a:pPr>
            <a:r>
              <a:rPr lang="en-US" dirty="0"/>
              <a:t> </a:t>
            </a:r>
            <a:r>
              <a:rPr lang="en-US" b="1" dirty="0"/>
              <a:t>Harnessing Data Integration for Environmental Change Tracking and Prediction</a:t>
            </a:r>
            <a:r>
              <a:rPr lang="en-US" dirty="0"/>
              <a:t>:</a:t>
            </a:r>
          </a:p>
          <a:p>
            <a:pPr marL="0" indent="0">
              <a:buNone/>
            </a:pPr>
            <a:r>
              <a:rPr lang="en-US" dirty="0"/>
              <a:t>Data integration is a critical component in tracking and predicting environmental changes, enabling the synthesis of diverse datasets to generate comprehensive insights. By consolidating data from various sources—such as satellite imagery, sensor networks, and historical records—researchers and decision-makers can achieve a more holistic understanding of environmental dynamics.</a:t>
            </a:r>
          </a:p>
          <a:p>
            <a:pPr>
              <a:buFont typeface="Wingdings" panose="05000000000000000000" pitchFamily="2" charset="2"/>
              <a:buChar char="ü"/>
            </a:pPr>
            <a:r>
              <a:rPr lang="en-US" b="1" dirty="0"/>
              <a:t>Advanced Environmental Monitoring for Precise Change Detection</a:t>
            </a:r>
          </a:p>
          <a:p>
            <a:pPr marL="0" indent="0">
              <a:buNone/>
            </a:pPr>
            <a:r>
              <a:rPr lang="en-US" dirty="0"/>
              <a:t>Environmental monitoring is essential for detecting and analyzing changes in our environment. Leveraging modern technologies, we can achieve more accurate and timely assessments of environmental conditions, facilitating proactive management and response strategies.</a:t>
            </a:r>
          </a:p>
          <a:p>
            <a:endParaRPr lang="en-US" dirty="0"/>
          </a:p>
        </p:txBody>
      </p:sp>
    </p:spTree>
    <p:extLst>
      <p:ext uri="{BB962C8B-B14F-4D97-AF65-F5344CB8AC3E}">
        <p14:creationId xmlns:p14="http://schemas.microsoft.com/office/powerpoint/2010/main" val="139900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2DB4-A294-4DC1-A81D-C8A2B4C9D8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9E0133-4B88-4831-9043-69F6E4ECD158}"/>
              </a:ext>
            </a:extLst>
          </p:cNvPr>
          <p:cNvSpPr>
            <a:spLocks noGrp="1"/>
          </p:cNvSpPr>
          <p:nvPr>
            <p:ph idx="1"/>
          </p:nvPr>
        </p:nvSpPr>
        <p:spPr/>
        <p:txBody>
          <a:bodyPr>
            <a:normAutofit fontScale="85000" lnSpcReduction="20000"/>
          </a:bodyPr>
          <a:lstStyle/>
          <a:p>
            <a:pPr>
              <a:buFont typeface="Wingdings" panose="05000000000000000000" pitchFamily="2" charset="2"/>
              <a:buChar char="ü"/>
            </a:pPr>
            <a:r>
              <a:rPr lang="en-US" b="1" dirty="0"/>
              <a:t>Enhancing Disaster Response Through Innovative Technology </a:t>
            </a:r>
            <a:r>
              <a:rPr lang="en-US" dirty="0"/>
              <a:t>:</a:t>
            </a:r>
          </a:p>
          <a:p>
            <a:r>
              <a:rPr lang="en-US" dirty="0"/>
              <a:t>Effective disaster response hinges on timely and accurate information. By integrating advanced technologies into disaster management frameworks, we can improve coordination, resource allocation, and overall effectiveness in mitigating the impacts of environmental crises.</a:t>
            </a:r>
          </a:p>
          <a:p>
            <a:r>
              <a:rPr lang="en-US" b="1" dirty="0"/>
              <a:t>Key Points:</a:t>
            </a:r>
            <a:endParaRPr lang="en-US" dirty="0"/>
          </a:p>
          <a:p>
            <a:pPr>
              <a:buFont typeface="+mj-lt"/>
              <a:buAutoNum type="arabicPeriod"/>
            </a:pPr>
            <a:r>
              <a:rPr lang="en-US" b="1" dirty="0"/>
              <a:t>Real-Time Data Utilization:</a:t>
            </a:r>
            <a:endParaRPr lang="en-US" dirty="0"/>
          </a:p>
          <a:p>
            <a:pPr marL="742950" lvl="1" indent="-285750">
              <a:buFont typeface="+mj-lt"/>
              <a:buAutoNum type="arabicPeriod"/>
            </a:pPr>
            <a:r>
              <a:rPr lang="en-US" b="1" dirty="0"/>
              <a:t>Live Data Feeds:</a:t>
            </a:r>
            <a:r>
              <a:rPr lang="en-US" dirty="0"/>
              <a:t> Integration of real-time data from monitoring systems, social media, and emergency reports for situational awareness.</a:t>
            </a:r>
          </a:p>
          <a:p>
            <a:pPr marL="742950" lvl="1" indent="-285750">
              <a:buFont typeface="+mj-lt"/>
              <a:buAutoNum type="arabicPeriod"/>
            </a:pPr>
            <a:r>
              <a:rPr lang="en-US" b="1" dirty="0"/>
              <a:t>Dynamic Mapping:</a:t>
            </a:r>
            <a:r>
              <a:rPr lang="en-US" dirty="0"/>
              <a:t> Use of GIS and remote sensing data to create up-to-date maps of affected areas and infrastructure.</a:t>
            </a:r>
          </a:p>
          <a:p>
            <a:pPr>
              <a:buFont typeface="+mj-lt"/>
              <a:buAutoNum type="arabicPeriod"/>
            </a:pPr>
            <a:r>
              <a:rPr lang="en-US" b="1" dirty="0"/>
              <a:t>Decision Support Systems:</a:t>
            </a:r>
            <a:endParaRPr lang="en-US" dirty="0"/>
          </a:p>
          <a:p>
            <a:pPr marL="742950" lvl="1" indent="-285750">
              <a:buFont typeface="+mj-lt"/>
              <a:buAutoNum type="arabicPeriod"/>
            </a:pPr>
            <a:r>
              <a:rPr lang="en-US" b="1" dirty="0"/>
              <a:t>Predictive Analytics:</a:t>
            </a:r>
            <a:r>
              <a:rPr lang="en-US" dirty="0"/>
              <a:t> Leveraging machine learning models to predict the trajectory and impact of disasters, such as hurricanes or wildfires.</a:t>
            </a:r>
          </a:p>
          <a:p>
            <a:pPr marL="742950" lvl="1" indent="-285750">
              <a:buFont typeface="+mj-lt"/>
              <a:buAutoNum type="arabicPeriod"/>
            </a:pPr>
            <a:r>
              <a:rPr lang="en-US" b="1" dirty="0"/>
              <a:t>Scenario Planning:</a:t>
            </a:r>
            <a:r>
              <a:rPr lang="en-US" dirty="0"/>
              <a:t> Simulation tools to assess different response strategies and their potential outcomes</a:t>
            </a:r>
          </a:p>
          <a:p>
            <a:endParaRPr lang="en-US" dirty="0"/>
          </a:p>
        </p:txBody>
      </p:sp>
    </p:spTree>
    <p:extLst>
      <p:ext uri="{BB962C8B-B14F-4D97-AF65-F5344CB8AC3E}">
        <p14:creationId xmlns:p14="http://schemas.microsoft.com/office/powerpoint/2010/main" val="314695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B105-2049-486B-A17D-03448EF53C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F0CCEA-354F-4484-AEF9-7259AD244BB6}"/>
              </a:ext>
            </a:extLst>
          </p:cNvPr>
          <p:cNvSpPr>
            <a:spLocks noGrp="1"/>
          </p:cNvSpPr>
          <p:nvPr>
            <p:ph idx="1"/>
          </p:nvPr>
        </p:nvSpPr>
        <p:spPr/>
        <p:txBody>
          <a:bodyPr/>
          <a:lstStyle/>
          <a:p>
            <a:pPr>
              <a:buFont typeface="Wingdings" panose="05000000000000000000" pitchFamily="2" charset="2"/>
              <a:buChar char="Ø"/>
            </a:pPr>
            <a:r>
              <a:rPr lang="en-US" b="1" dirty="0"/>
              <a:t>Communication and Coordination:</a:t>
            </a:r>
            <a:endParaRPr lang="en-US" dirty="0"/>
          </a:p>
          <a:p>
            <a:pPr>
              <a:buFont typeface="Arial" panose="020B0604020202020204" pitchFamily="34" charset="0"/>
              <a:buChar char="•"/>
            </a:pPr>
            <a:r>
              <a:rPr lang="en-US" b="1" dirty="0"/>
              <a:t>Emergency Communication Networks:</a:t>
            </a:r>
            <a:r>
              <a:rPr lang="en-US" dirty="0"/>
              <a:t> Implementation of resilient communication systems for coordination among responders and agencies.</a:t>
            </a:r>
          </a:p>
          <a:p>
            <a:pPr>
              <a:buFont typeface="Arial" panose="020B0604020202020204" pitchFamily="34" charset="0"/>
              <a:buChar char="•"/>
            </a:pPr>
            <a:r>
              <a:rPr lang="en-US" b="1" dirty="0"/>
              <a:t>Public Alerts:</a:t>
            </a:r>
            <a:r>
              <a:rPr lang="en-US" dirty="0"/>
              <a:t> Automated alert systems to inform and guide the public during crises.</a:t>
            </a:r>
          </a:p>
          <a:p>
            <a:r>
              <a:rPr lang="en-US" b="1" dirty="0"/>
              <a:t>Resource Management:</a:t>
            </a:r>
            <a:endParaRPr lang="en-US" dirty="0"/>
          </a:p>
          <a:p>
            <a:pPr>
              <a:buFont typeface="Arial" panose="020B0604020202020204" pitchFamily="34" charset="0"/>
              <a:buChar char="•"/>
            </a:pPr>
            <a:r>
              <a:rPr lang="en-US" b="1" dirty="0"/>
              <a:t>Logistics and Supply Chain Management:</a:t>
            </a:r>
            <a:r>
              <a:rPr lang="en-US" dirty="0"/>
              <a:t> Tools for tracking and optimizing the distribution of resources such as food, medical supplies, and personnel.</a:t>
            </a:r>
          </a:p>
          <a:p>
            <a:pPr>
              <a:buFont typeface="Arial" panose="020B0604020202020204" pitchFamily="34" charset="0"/>
              <a:buChar char="•"/>
            </a:pPr>
            <a:r>
              <a:rPr lang="en-US" b="1" dirty="0"/>
              <a:t>Asset Tracking:</a:t>
            </a:r>
            <a:r>
              <a:rPr lang="en-US" dirty="0"/>
              <a:t> Real-time tracking of equipment and resources to ensure efficient deployment.</a:t>
            </a:r>
          </a:p>
          <a:p>
            <a:endParaRPr lang="en-US" dirty="0"/>
          </a:p>
        </p:txBody>
      </p:sp>
    </p:spTree>
    <p:extLst>
      <p:ext uri="{BB962C8B-B14F-4D97-AF65-F5344CB8AC3E}">
        <p14:creationId xmlns:p14="http://schemas.microsoft.com/office/powerpoint/2010/main" val="93554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AC36-064A-4305-B559-7FB1EEFA39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FB106F-F9FF-4524-BAEE-1FD18DDF1AEC}"/>
              </a:ext>
            </a:extLst>
          </p:cNvPr>
          <p:cNvSpPr>
            <a:spLocks noGrp="1"/>
          </p:cNvSpPr>
          <p:nvPr>
            <p:ph idx="1"/>
          </p:nvPr>
        </p:nvSpPr>
        <p:spPr/>
        <p:txBody>
          <a:bodyPr/>
          <a:lstStyle/>
          <a:p>
            <a:pPr>
              <a:buFont typeface="Wingdings" panose="05000000000000000000" pitchFamily="2" charset="2"/>
              <a:buChar char="Ø"/>
            </a:pPr>
            <a:r>
              <a:rPr lang="en-US" b="1" dirty="0"/>
              <a:t>Post-Disaster Analysis and Improvement:</a:t>
            </a:r>
            <a:endParaRPr lang="en-US" dirty="0"/>
          </a:p>
          <a:p>
            <a:pPr marL="742950" lvl="1" indent="-285750"/>
            <a:r>
              <a:rPr lang="en-US" b="1" dirty="0"/>
              <a:t>Impact Assessment:</a:t>
            </a:r>
            <a:r>
              <a:rPr lang="en-US" dirty="0"/>
              <a:t> Tools for assessing damage and recovery needs using data collected during and after the disaster.</a:t>
            </a:r>
          </a:p>
          <a:p>
            <a:pPr marL="742950" lvl="1" indent="-285750"/>
            <a:r>
              <a:rPr lang="en-US" b="1" dirty="0"/>
              <a:t>Lessons Learned:</a:t>
            </a:r>
            <a:r>
              <a:rPr lang="en-US" dirty="0"/>
              <a:t> Analyzing response effectiveness to improve future disaster management practices.</a:t>
            </a:r>
          </a:p>
          <a:p>
            <a:r>
              <a:rPr lang="en-US" b="1" dirty="0"/>
              <a:t>Visuals:</a:t>
            </a:r>
            <a:endParaRPr lang="en-US" dirty="0"/>
          </a:p>
          <a:p>
            <a:pPr>
              <a:buFont typeface="Arial" panose="020B0604020202020204" pitchFamily="34" charset="0"/>
              <a:buChar char="•"/>
            </a:pPr>
            <a:r>
              <a:rPr lang="en-US" dirty="0"/>
              <a:t>Flowchart of disaster response process with technology integration.</a:t>
            </a:r>
          </a:p>
          <a:p>
            <a:pPr>
              <a:buFont typeface="Arial" panose="020B0604020202020204" pitchFamily="34" charset="0"/>
              <a:buChar char="•"/>
            </a:pPr>
            <a:r>
              <a:rPr lang="en-US" dirty="0"/>
              <a:t>Screenshots of decision support systems and real-time mapping tools.</a:t>
            </a:r>
          </a:p>
          <a:p>
            <a:pPr>
              <a:buFont typeface="Arial" panose="020B0604020202020204" pitchFamily="34" charset="0"/>
              <a:buChar char="•"/>
            </a:pPr>
            <a:r>
              <a:rPr lang="en-US" dirty="0"/>
              <a:t>Examples of emergency communication alerts and resource management dashboards.</a:t>
            </a:r>
          </a:p>
          <a:p>
            <a:endParaRPr lang="en-US" dirty="0"/>
          </a:p>
        </p:txBody>
      </p:sp>
    </p:spTree>
    <p:extLst>
      <p:ext uri="{BB962C8B-B14F-4D97-AF65-F5344CB8AC3E}">
        <p14:creationId xmlns:p14="http://schemas.microsoft.com/office/powerpoint/2010/main" val="108721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9B87-8221-459F-9EF1-72CDECDFA9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FBD600-B590-46AD-AC96-92733001CDB2}"/>
              </a:ext>
            </a:extLst>
          </p:cNvPr>
          <p:cNvSpPr>
            <a:spLocks noGrp="1"/>
          </p:cNvSpPr>
          <p:nvPr>
            <p:ph idx="1"/>
          </p:nvPr>
        </p:nvSpPr>
        <p:spPr/>
        <p:txBody>
          <a:bodyPr/>
          <a:lstStyle/>
          <a:p>
            <a:pPr>
              <a:buFont typeface="Wingdings" panose="05000000000000000000" pitchFamily="2" charset="2"/>
              <a:buChar char="ü"/>
            </a:pPr>
            <a:r>
              <a:rPr lang="en-US" b="1" dirty="0"/>
              <a:t>Optimizing Resource Management Through Technology </a:t>
            </a:r>
            <a:r>
              <a:rPr lang="en-US" dirty="0"/>
              <a:t>:</a:t>
            </a:r>
          </a:p>
          <a:p>
            <a:r>
              <a:rPr lang="en-US" dirty="0"/>
              <a:t>Effective resource management is crucial for disaster response and long-term environmental sustainability. By leveraging advanced technologies, we can optimize the allocation, tracking, and utilization of resources, ensuring that critical needs are met efficiently and equitably.</a:t>
            </a:r>
          </a:p>
        </p:txBody>
      </p:sp>
    </p:spTree>
    <p:extLst>
      <p:ext uri="{BB962C8B-B14F-4D97-AF65-F5344CB8AC3E}">
        <p14:creationId xmlns:p14="http://schemas.microsoft.com/office/powerpoint/2010/main" val="53341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B1CD-D5D0-4AE9-BC57-2D696A750F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610557-A81A-4AEC-A624-DFEAD8DB0FD0}"/>
              </a:ext>
            </a:extLst>
          </p:cNvPr>
          <p:cNvSpPr>
            <a:spLocks noGrp="1"/>
          </p:cNvSpPr>
          <p:nvPr>
            <p:ph idx="1"/>
          </p:nvPr>
        </p:nvSpPr>
        <p:spPr/>
        <p:txBody>
          <a:bodyPr/>
          <a:lstStyle/>
          <a:p>
            <a:pPr>
              <a:buFont typeface="Wingdings" panose="05000000000000000000" pitchFamily="2" charset="2"/>
              <a:buChar char="Ø"/>
            </a:pPr>
            <a:r>
              <a:rPr lang="en-US" b="1" dirty="0"/>
              <a:t>Real-Time Resource Tracking:</a:t>
            </a:r>
            <a:endParaRPr lang="en-US" dirty="0"/>
          </a:p>
          <a:p>
            <a:pPr>
              <a:buFont typeface="Arial" panose="020B0604020202020204" pitchFamily="34" charset="0"/>
              <a:buChar char="•"/>
            </a:pPr>
            <a:r>
              <a:rPr lang="en-US" b="1" dirty="0"/>
              <a:t>Asset Management Systems:</a:t>
            </a:r>
            <a:r>
              <a:rPr lang="en-US" dirty="0"/>
              <a:t> Use of RFID and GPS technologies to monitor the location and status of equipment and supplies.</a:t>
            </a:r>
          </a:p>
          <a:p>
            <a:pPr>
              <a:buFont typeface="Arial" panose="020B0604020202020204" pitchFamily="34" charset="0"/>
              <a:buChar char="•"/>
            </a:pPr>
            <a:r>
              <a:rPr lang="en-US" b="1" dirty="0"/>
              <a:t>Inventory Management:</a:t>
            </a:r>
            <a:r>
              <a:rPr lang="en-US" dirty="0"/>
              <a:t> Real-time tracking of inventory levels to prevent shortages and surplus.</a:t>
            </a:r>
          </a:p>
          <a:p>
            <a:r>
              <a:rPr lang="en-US" b="1" dirty="0"/>
              <a:t>Data-Driven Decision Making:</a:t>
            </a:r>
            <a:endParaRPr lang="en-US" dirty="0"/>
          </a:p>
          <a:p>
            <a:pPr>
              <a:buFont typeface="Arial" panose="020B0604020202020204" pitchFamily="34" charset="0"/>
              <a:buChar char="•"/>
            </a:pPr>
            <a:r>
              <a:rPr lang="en-US" b="1" dirty="0"/>
              <a:t>Demand Forecasting:</a:t>
            </a:r>
            <a:r>
              <a:rPr lang="en-US" dirty="0"/>
              <a:t> Predictive analytics to estimate resource needs based on historical data and real-time conditions.</a:t>
            </a:r>
          </a:p>
          <a:p>
            <a:endParaRPr lang="en-US" dirty="0"/>
          </a:p>
        </p:txBody>
      </p:sp>
    </p:spTree>
    <p:extLst>
      <p:ext uri="{BB962C8B-B14F-4D97-AF65-F5344CB8AC3E}">
        <p14:creationId xmlns:p14="http://schemas.microsoft.com/office/powerpoint/2010/main" val="9864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B0F1-F43A-4F69-83B7-052D44B718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45D7F6-251C-4691-ACF7-E1E471CC5C23}"/>
              </a:ext>
            </a:extLst>
          </p:cNvPr>
          <p:cNvSpPr>
            <a:spLocks noGrp="1"/>
          </p:cNvSpPr>
          <p:nvPr>
            <p:ph idx="1"/>
          </p:nvPr>
        </p:nvSpPr>
        <p:spPr/>
        <p:txBody>
          <a:bodyPr/>
          <a:lstStyle/>
          <a:p>
            <a:pPr>
              <a:buFont typeface="Wingdings" panose="05000000000000000000" pitchFamily="2" charset="2"/>
              <a:buChar char="Ø"/>
            </a:pPr>
            <a:r>
              <a:rPr lang="en-US" b="1" dirty="0"/>
              <a:t>Leveraging Predictive Analytics for Environmental and Disaster Management </a:t>
            </a:r>
            <a:r>
              <a:rPr lang="en-US" dirty="0"/>
              <a:t>:</a:t>
            </a:r>
          </a:p>
          <a:p>
            <a:pPr marL="0" indent="0">
              <a:buNone/>
            </a:pPr>
            <a:endParaRPr lang="en-US" dirty="0"/>
          </a:p>
          <a:p>
            <a:r>
              <a:rPr lang="en-US" dirty="0"/>
              <a:t>Predictive analytics is a transformative tool in environmental and disaster management, enabling the anticipation of future events based on historical and real-time data. By applying advanced statistical techniques and machine learning models, organizations can forecast environmental changes and potential disaster scenarios, allowing for proactive planning and response.</a:t>
            </a:r>
          </a:p>
          <a:p>
            <a:endParaRPr lang="en-US" dirty="0"/>
          </a:p>
        </p:txBody>
      </p:sp>
    </p:spTree>
    <p:extLst>
      <p:ext uri="{BB962C8B-B14F-4D97-AF65-F5344CB8AC3E}">
        <p14:creationId xmlns:p14="http://schemas.microsoft.com/office/powerpoint/2010/main" val="244261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A70D-72A4-4FA0-9CC7-EEB7275227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79DBEE-9485-4738-9F87-838667936B5F}"/>
              </a:ext>
            </a:extLst>
          </p:cNvPr>
          <p:cNvSpPr>
            <a:spLocks noGrp="1"/>
          </p:cNvSpPr>
          <p:nvPr>
            <p:ph idx="1"/>
          </p:nvPr>
        </p:nvSpPr>
        <p:spPr/>
        <p:txBody>
          <a:bodyPr>
            <a:normAutofit fontScale="85000" lnSpcReduction="10000"/>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 Data Collection and Preparation: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Sources:</a:t>
            </a:r>
            <a:r>
              <a:rPr kumimoji="0" lang="en-US" altLang="en-US" sz="1600" b="0" i="0" u="none" strike="noStrike" cap="none" normalizeH="0" baseline="0" dirty="0">
                <a:ln>
                  <a:noFill/>
                </a:ln>
                <a:solidFill>
                  <a:schemeClr val="tx1"/>
                </a:solidFill>
                <a:effectLst/>
                <a:latin typeface="Arial" panose="020B0604020202020204" pitchFamily="34" charset="0"/>
              </a:rPr>
              <a:t> Aggregation of historical data, current observations, and sensor inputs.</a:t>
            </a:r>
          </a:p>
          <a:p>
            <a:r>
              <a:rPr kumimoji="0" lang="en-US" altLang="en-US" sz="1600" b="1" i="0" u="none" strike="noStrike" cap="none" normalizeH="0" baseline="0" dirty="0">
                <a:ln>
                  <a:noFill/>
                </a:ln>
                <a:solidFill>
                  <a:schemeClr val="tx1"/>
                </a:solidFill>
                <a:effectLst/>
                <a:latin typeface="Arial" panose="020B0604020202020204" pitchFamily="34" charset="0"/>
              </a:rPr>
              <a:t>Data Cleaning and Processing:</a:t>
            </a:r>
            <a:r>
              <a:rPr kumimoji="0" lang="en-US" altLang="en-US" sz="1600" b="0" i="0" u="none" strike="noStrike" cap="none" normalizeH="0" baseline="0" dirty="0">
                <a:ln>
                  <a:noFill/>
                </a:ln>
                <a:solidFill>
                  <a:schemeClr val="tx1"/>
                </a:solidFill>
                <a:effectLst/>
                <a:latin typeface="Arial" panose="020B0604020202020204" pitchFamily="34" charset="0"/>
              </a:rPr>
              <a:t> Ensuring data quality and consistency through preprocessing techniques.</a:t>
            </a:r>
            <a:r>
              <a:rPr lang="en-US" sz="1100" b="1" dirty="0"/>
              <a:t> Model </a:t>
            </a:r>
            <a:r>
              <a:rPr lang="en-US" sz="1800" b="1" dirty="0"/>
              <a:t>Development and Training:</a:t>
            </a:r>
            <a:endParaRPr lang="en-US" sz="1800" dirty="0"/>
          </a:p>
          <a:p>
            <a:pPr>
              <a:buFont typeface="Arial" panose="020B0604020202020204" pitchFamily="34" charset="0"/>
              <a:buChar char="•"/>
            </a:pPr>
            <a:r>
              <a:rPr lang="en-US" sz="1800" b="1" dirty="0"/>
              <a:t>Machine Learning Models:</a:t>
            </a:r>
            <a:r>
              <a:rPr lang="en-US" sz="1800" dirty="0"/>
              <a:t> Development of models, including regression analysis, decision trees, and neural networks, tailored to specific prediction needs.</a:t>
            </a:r>
          </a:p>
          <a:p>
            <a:pPr>
              <a:buFont typeface="Arial" panose="020B0604020202020204" pitchFamily="34" charset="0"/>
              <a:buChar char="•"/>
            </a:pPr>
            <a:r>
              <a:rPr lang="en-US" sz="1800" b="1" dirty="0"/>
              <a:t>Algorithm Selection:</a:t>
            </a:r>
            <a:r>
              <a:rPr lang="en-US" sz="1800" dirty="0"/>
              <a:t> Choosing appropriate algorithms based on data characteristics and desired outcomes.</a:t>
            </a:r>
          </a:p>
          <a:p>
            <a:r>
              <a:rPr lang="en-US" sz="1800" b="1" dirty="0"/>
              <a:t>Applications in Environmental Monitoring:</a:t>
            </a:r>
            <a:endParaRPr lang="en-US" sz="1800" dirty="0"/>
          </a:p>
          <a:p>
            <a:pPr>
              <a:buFont typeface="Arial" panose="020B0604020202020204" pitchFamily="34" charset="0"/>
              <a:buChar char="•"/>
            </a:pPr>
            <a:r>
              <a:rPr lang="en-US" sz="1800" b="1" dirty="0"/>
              <a:t>Weather and Climate Forecasting:</a:t>
            </a:r>
            <a:r>
              <a:rPr lang="en-US" sz="1800" dirty="0"/>
              <a:t> Predicting weather patterns, climate changes, and extreme weather events.</a:t>
            </a:r>
          </a:p>
          <a:p>
            <a:pPr>
              <a:buFont typeface="Arial" panose="020B0604020202020204" pitchFamily="34" charset="0"/>
              <a:buChar char="•"/>
            </a:pPr>
            <a:r>
              <a:rPr lang="en-US" sz="1800" b="1" dirty="0"/>
              <a:t>Ecosystem Health Monitoring:</a:t>
            </a:r>
            <a:r>
              <a:rPr lang="en-US" sz="1800" dirty="0"/>
              <a:t> Forecasting changes in ecosystems, such as deforestation, desertification, and biodiversity loss.</a:t>
            </a:r>
          </a:p>
          <a:p>
            <a:endParaRPr lang="en-US" dirty="0"/>
          </a:p>
        </p:txBody>
      </p:sp>
    </p:spTree>
    <p:extLst>
      <p:ext uri="{BB962C8B-B14F-4D97-AF65-F5344CB8AC3E}">
        <p14:creationId xmlns:p14="http://schemas.microsoft.com/office/powerpoint/2010/main" val="19082096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{43D951D3-53EB-4056-9FF3-1DA596D85327}tf33845126_win32</Template>
  <TotalTime>16</TotalTime>
  <Words>917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Bookman Old Style</vt:lpstr>
      <vt:lpstr>Calibri</vt:lpstr>
      <vt:lpstr>Franklin Gothic Book</vt:lpstr>
      <vt:lpstr>Wingdings</vt:lpstr>
      <vt:lpstr>1_RetrospectVTI</vt:lpstr>
      <vt:lpstr>Advanced Technologies for  Environmental Change Tracking and Prediction</vt:lpstr>
      <vt:lpstr>Innovation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Technologies for  Environmental Change Tracking and Prediction</dc:title>
  <dc:creator>Gedion Kiprotich</dc:creator>
  <cp:lastModifiedBy>Gedion Kiprotich</cp:lastModifiedBy>
  <cp:revision>2</cp:revision>
  <dcterms:created xsi:type="dcterms:W3CDTF">2024-08-08T14:31:08Z</dcterms:created>
  <dcterms:modified xsi:type="dcterms:W3CDTF">2024-08-08T14:47:38Z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