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3" r:id="rId8"/>
    <p:sldId id="268" r:id="rId9"/>
    <p:sldId id="264" r:id="rId10"/>
    <p:sldId id="267" r:id="rId11"/>
    <p:sldId id="265"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2" autoAdjust="0"/>
    <p:restoredTop sz="94660"/>
  </p:normalViewPr>
  <p:slideViewPr>
    <p:cSldViewPr snapToGrid="0">
      <p:cViewPr varScale="1">
        <p:scale>
          <a:sx n="82" d="100"/>
          <a:sy n="82" d="100"/>
        </p:scale>
        <p:origin x="40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district0x/memefactory/blob/08761546b824bb55da7416dafd173c7d8cd0ede3/src/memefactory/ui/leaderboard/creators_page.cljs#L53" TargetMode="External"/><Relationship Id="rId3" Type="http://schemas.openxmlformats.org/officeDocument/2006/relationships/hyperlink" Target="https://github.com/district0x/memefactory/blob/5f230b62a85fcd87d865d49937d12e72f03d3b27/src/memefactory/ui/components/tiles.cljs#L153" TargetMode="External"/><Relationship Id="rId7" Type="http://schemas.openxmlformats.org/officeDocument/2006/relationships/hyperlink" Target="https://github.com/district0x/memefactory/blob/08761546b824bb55da7416dafd173c7d8cd0ede3/src/memefactory/ui/leaderboard/collectors_page.cljs#L52" TargetMode="External"/><Relationship Id="rId2" Type="http://schemas.openxmlformats.org/officeDocument/2006/relationships/hyperlink" Target="https://github.com/district0x/memefactory/blob/ec99278a16185a17c0ac9e3b6717f90c494de508/src/memefactory/ui/components/app_layout.cljs#L124" TargetMode="External"/><Relationship Id="rId1" Type="http://schemas.openxmlformats.org/officeDocument/2006/relationships/slideLayout" Target="../slideLayouts/slideLayout2.xml"/><Relationship Id="rId6" Type="http://schemas.openxmlformats.org/officeDocument/2006/relationships/hyperlink" Target="https://github.com/district0x/memefactory/blob/5f230b62a85fcd87d865d49937d12e72f03d3b27/src/memefactory/ui/components/tiles.cljs#L240" TargetMode="External"/><Relationship Id="rId11" Type="http://schemas.openxmlformats.org/officeDocument/2006/relationships/hyperlink" Target="https://github.com/district0x/memefactory/blob/4e87a95f16555aa34e26fb7e7a727b2a810dd06d/src/memefactory/ui/memefolio/page.cljs#L709" TargetMode="External"/><Relationship Id="rId5" Type="http://schemas.openxmlformats.org/officeDocument/2006/relationships/hyperlink" Target="https://github.com/district0x/memefactory/blob/ec629bcb740921c1f57585da11531b85a43261f9/src/memefactory/ui/components/challenge_list.cljs#L72-L105" TargetMode="External"/><Relationship Id="rId10" Type="http://schemas.openxmlformats.org/officeDocument/2006/relationships/hyperlink" Target="https://github.com/district0x/memefactory/blob/4e87a95f16555aa34e26fb7e7a727b2a810dd06d/src/memefactory/ui/memefolio/page.cljs#L923" TargetMode="External"/><Relationship Id="rId4" Type="http://schemas.openxmlformats.org/officeDocument/2006/relationships/hyperlink" Target="https://github.com/district0x/memefactory/blob/4803639dd839665ff696b04e528d139cd725f3d8/src/memefactory/ui/meme_detail/page.cljs#L109" TargetMode="External"/><Relationship Id="rId9" Type="http://schemas.openxmlformats.org/officeDocument/2006/relationships/hyperlink" Target="https://github.com/district0x/memefactory/blob/08761546b824bb55da7416dafd173c7d8cd0ede3/src/memefactory/ui/leaderboard/curators_page.cljs#L10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2381-33EE-48CE-8221-257064387000}"/>
              </a:ext>
            </a:extLst>
          </p:cNvPr>
          <p:cNvSpPr>
            <a:spLocks noGrp="1"/>
          </p:cNvSpPr>
          <p:nvPr>
            <p:ph type="ctrTitle"/>
          </p:nvPr>
        </p:nvSpPr>
        <p:spPr/>
        <p:txBody>
          <a:bodyPr/>
          <a:lstStyle/>
          <a:p>
            <a:r>
              <a:rPr lang="en-US" dirty="0"/>
              <a:t>Meme Factory ENS Integration</a:t>
            </a:r>
          </a:p>
        </p:txBody>
      </p:sp>
      <p:sp>
        <p:nvSpPr>
          <p:cNvPr id="3" name="Subtitle 2">
            <a:extLst>
              <a:ext uri="{FF2B5EF4-FFF2-40B4-BE49-F238E27FC236}">
                <a16:creationId xmlns:a16="http://schemas.microsoft.com/office/drawing/2014/main" id="{7CF3E8B3-A71C-499B-8105-0693594C8C4A}"/>
              </a:ext>
            </a:extLst>
          </p:cNvPr>
          <p:cNvSpPr>
            <a:spLocks noGrp="1"/>
          </p:cNvSpPr>
          <p:nvPr>
            <p:ph type="subTitle" idx="1"/>
          </p:nvPr>
        </p:nvSpPr>
        <p:spPr/>
        <p:txBody>
          <a:bodyPr/>
          <a:lstStyle/>
          <a:p>
            <a:r>
              <a:rPr lang="en-US" dirty="0" err="1"/>
              <a:t>giddyphysicist</a:t>
            </a:r>
            <a:endParaRPr lang="en-US" dirty="0"/>
          </a:p>
        </p:txBody>
      </p:sp>
    </p:spTree>
    <p:extLst>
      <p:ext uri="{BB962C8B-B14F-4D97-AF65-F5344CB8AC3E}">
        <p14:creationId xmlns:p14="http://schemas.microsoft.com/office/powerpoint/2010/main" val="258638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6CC5-7BD8-4F9C-A9D1-CA2F0A2CB66F}"/>
              </a:ext>
            </a:extLst>
          </p:cNvPr>
          <p:cNvSpPr>
            <a:spLocks noGrp="1"/>
          </p:cNvSpPr>
          <p:nvPr>
            <p:ph type="title"/>
          </p:nvPr>
        </p:nvSpPr>
        <p:spPr>
          <a:xfrm>
            <a:off x="1030287" y="0"/>
            <a:ext cx="10131425" cy="1456267"/>
          </a:xfrm>
        </p:spPr>
        <p:txBody>
          <a:bodyPr/>
          <a:lstStyle/>
          <a:p>
            <a:pPr algn="ctr"/>
            <a:r>
              <a:rPr lang="en-US" dirty="0"/>
              <a:t>Address map in ens db</a:t>
            </a:r>
          </a:p>
        </p:txBody>
      </p:sp>
      <p:sp>
        <p:nvSpPr>
          <p:cNvPr id="4" name="Rectangle 3">
            <a:extLst>
              <a:ext uri="{FF2B5EF4-FFF2-40B4-BE49-F238E27FC236}">
                <a16:creationId xmlns:a16="http://schemas.microsoft.com/office/drawing/2014/main" id="{690FCDA6-8537-4C43-B436-11E77C5A825B}"/>
              </a:ext>
            </a:extLst>
          </p:cNvPr>
          <p:cNvSpPr/>
          <p:nvPr/>
        </p:nvSpPr>
        <p:spPr>
          <a:xfrm>
            <a:off x="4615930" y="5519922"/>
            <a:ext cx="7485874" cy="1261274"/>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u="sng" dirty="0"/>
              <a:t>ADDRMAP</a:t>
            </a:r>
          </a:p>
          <a:p>
            <a:pPr algn="ctr"/>
            <a:r>
              <a:rPr lang="en-US" dirty="0"/>
              <a:t>“0xd8dA6BF26964aF9D7eEd9e03E53415D37aA96045” </a:t>
            </a:r>
            <a:r>
              <a:rPr lang="en-US" dirty="0">
                <a:sym typeface="Wingdings" panose="05000000000000000000" pitchFamily="2" charset="2"/>
              </a:rPr>
              <a:t> “vitalik.eth”,</a:t>
            </a:r>
          </a:p>
          <a:p>
            <a:pPr algn="ctr"/>
            <a:r>
              <a:rPr lang="en-US" dirty="0"/>
              <a:t>“0x34aA3F359A9D614239015126635CE7732c18fDF3”</a:t>
            </a:r>
            <a:r>
              <a:rPr lang="en-US" dirty="0">
                <a:sym typeface="Wingdings" panose="05000000000000000000" pitchFamily="2" charset="2"/>
              </a:rPr>
              <a:t>  “austingriffith.eth”</a:t>
            </a:r>
            <a:endParaRPr lang="en-US" dirty="0"/>
          </a:p>
        </p:txBody>
      </p:sp>
      <p:sp>
        <p:nvSpPr>
          <p:cNvPr id="8" name="Rectangle 7">
            <a:extLst>
              <a:ext uri="{FF2B5EF4-FFF2-40B4-BE49-F238E27FC236}">
                <a16:creationId xmlns:a16="http://schemas.microsoft.com/office/drawing/2014/main" id="{3E449698-054A-429D-9766-F51C3BDE6E31}"/>
              </a:ext>
            </a:extLst>
          </p:cNvPr>
          <p:cNvSpPr/>
          <p:nvPr/>
        </p:nvSpPr>
        <p:spPr>
          <a:xfrm>
            <a:off x="784160" y="1338080"/>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ym typeface="Wingdings" panose="05000000000000000000" pitchFamily="2" charset="2"/>
              </a:rPr>
              <a:t>Encounter Address to render</a:t>
            </a:r>
          </a:p>
        </p:txBody>
      </p:sp>
      <p:sp>
        <p:nvSpPr>
          <p:cNvPr id="9" name="Rectangle 8">
            <a:extLst>
              <a:ext uri="{FF2B5EF4-FFF2-40B4-BE49-F238E27FC236}">
                <a16:creationId xmlns:a16="http://schemas.microsoft.com/office/drawing/2014/main" id="{5B136520-05F9-4046-8073-ECF78EA20D52}"/>
              </a:ext>
            </a:extLst>
          </p:cNvPr>
          <p:cNvSpPr/>
          <p:nvPr/>
        </p:nvSpPr>
        <p:spPr>
          <a:xfrm>
            <a:off x="2765360" y="1338079"/>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ym typeface="Wingdings" panose="05000000000000000000" pitchFamily="2" charset="2"/>
              </a:rPr>
              <a:t>Lookup Address in ADDRMAP in state DB</a:t>
            </a:r>
          </a:p>
        </p:txBody>
      </p:sp>
      <p:sp>
        <p:nvSpPr>
          <p:cNvPr id="10" name="Rectangle 9">
            <a:extLst>
              <a:ext uri="{FF2B5EF4-FFF2-40B4-BE49-F238E27FC236}">
                <a16:creationId xmlns:a16="http://schemas.microsoft.com/office/drawing/2014/main" id="{338D330E-B0C6-4344-99C2-03A023BD4FF7}"/>
              </a:ext>
            </a:extLst>
          </p:cNvPr>
          <p:cNvSpPr/>
          <p:nvPr/>
        </p:nvSpPr>
        <p:spPr>
          <a:xfrm>
            <a:off x="4934708" y="3439365"/>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ym typeface="Wingdings" panose="05000000000000000000" pitchFamily="2" charset="2"/>
              </a:rPr>
              <a:t>Render Value tied to Address from ADDRMAP</a:t>
            </a:r>
          </a:p>
        </p:txBody>
      </p:sp>
      <p:sp>
        <p:nvSpPr>
          <p:cNvPr id="11" name="Rectangle 10">
            <a:extLst>
              <a:ext uri="{FF2B5EF4-FFF2-40B4-BE49-F238E27FC236}">
                <a16:creationId xmlns:a16="http://schemas.microsoft.com/office/drawing/2014/main" id="{F6C10B81-78AE-455E-96C1-A650258A4E5B}"/>
              </a:ext>
            </a:extLst>
          </p:cNvPr>
          <p:cNvSpPr/>
          <p:nvPr/>
        </p:nvSpPr>
        <p:spPr>
          <a:xfrm>
            <a:off x="4934708" y="1338078"/>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ym typeface="Wingdings" panose="05000000000000000000" pitchFamily="2" charset="2"/>
              </a:rPr>
              <a:t>Query ENS </a:t>
            </a:r>
            <a:br>
              <a:rPr lang="en-US" sz="1400" dirty="0">
                <a:sym typeface="Wingdings" panose="05000000000000000000" pitchFamily="2" charset="2"/>
              </a:rPr>
            </a:br>
            <a:r>
              <a:rPr lang="en-US" sz="1400" dirty="0">
                <a:sym typeface="Wingdings" panose="05000000000000000000" pitchFamily="2" charset="2"/>
              </a:rPr>
              <a:t>Reverse Registry for name (if no record exists, return Address)</a:t>
            </a:r>
          </a:p>
        </p:txBody>
      </p:sp>
      <p:sp>
        <p:nvSpPr>
          <p:cNvPr id="12" name="Rectangle 11">
            <a:extLst>
              <a:ext uri="{FF2B5EF4-FFF2-40B4-BE49-F238E27FC236}">
                <a16:creationId xmlns:a16="http://schemas.microsoft.com/office/drawing/2014/main" id="{DBAAC8F3-63F8-4003-9BE5-886CA6E6355B}"/>
              </a:ext>
            </a:extLst>
          </p:cNvPr>
          <p:cNvSpPr/>
          <p:nvPr/>
        </p:nvSpPr>
        <p:spPr>
          <a:xfrm>
            <a:off x="6981189" y="1336523"/>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ym typeface="Wingdings" panose="05000000000000000000" pitchFamily="2" charset="2"/>
              </a:rPr>
              <a:t>Create record in ADDRMAP for Address, associate name with it</a:t>
            </a:r>
          </a:p>
        </p:txBody>
      </p:sp>
      <p:cxnSp>
        <p:nvCxnSpPr>
          <p:cNvPr id="14" name="Straight Arrow Connector 13">
            <a:extLst>
              <a:ext uri="{FF2B5EF4-FFF2-40B4-BE49-F238E27FC236}">
                <a16:creationId xmlns:a16="http://schemas.microsoft.com/office/drawing/2014/main" id="{E1D6967E-77BB-4809-9518-BE1D7764A2FD}"/>
              </a:ext>
            </a:extLst>
          </p:cNvPr>
          <p:cNvCxnSpPr>
            <a:stCxn id="8" idx="3"/>
            <a:endCxn id="9" idx="1"/>
          </p:cNvCxnSpPr>
          <p:nvPr/>
        </p:nvCxnSpPr>
        <p:spPr>
          <a:xfrm flipV="1">
            <a:off x="2136712" y="2101289"/>
            <a:ext cx="628648" cy="1"/>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93B2A147-0ECA-4644-8311-48F8AF5F6BFB}"/>
              </a:ext>
            </a:extLst>
          </p:cNvPr>
          <p:cNvCxnSpPr>
            <a:cxnSpLocks/>
            <a:stCxn id="9" idx="2"/>
            <a:endCxn id="10" idx="1"/>
          </p:cNvCxnSpPr>
          <p:nvPr/>
        </p:nvCxnSpPr>
        <p:spPr>
          <a:xfrm>
            <a:off x="3441636" y="2864498"/>
            <a:ext cx="1493072" cy="1338077"/>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F8598D7A-1342-4233-A18E-673D29905D5F}"/>
              </a:ext>
            </a:extLst>
          </p:cNvPr>
          <p:cNvCxnSpPr>
            <a:cxnSpLocks/>
            <a:stCxn id="9" idx="3"/>
            <a:endCxn id="11" idx="1"/>
          </p:cNvCxnSpPr>
          <p:nvPr/>
        </p:nvCxnSpPr>
        <p:spPr>
          <a:xfrm flipV="1">
            <a:off x="4117912" y="2101288"/>
            <a:ext cx="816796" cy="1"/>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B4B1A2F5-3DDE-4440-A590-0B830D8C8FE7}"/>
              </a:ext>
            </a:extLst>
          </p:cNvPr>
          <p:cNvCxnSpPr>
            <a:cxnSpLocks/>
            <a:stCxn id="11" idx="3"/>
            <a:endCxn id="12" idx="1"/>
          </p:cNvCxnSpPr>
          <p:nvPr/>
        </p:nvCxnSpPr>
        <p:spPr>
          <a:xfrm flipV="1">
            <a:off x="6287260" y="2099733"/>
            <a:ext cx="693929" cy="1555"/>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98D8824-C30C-44A4-931C-77E245597FC8}"/>
              </a:ext>
            </a:extLst>
          </p:cNvPr>
          <p:cNvCxnSpPr>
            <a:cxnSpLocks/>
            <a:stCxn id="12" idx="2"/>
            <a:endCxn id="10" idx="3"/>
          </p:cNvCxnSpPr>
          <p:nvPr/>
        </p:nvCxnSpPr>
        <p:spPr>
          <a:xfrm flipH="1">
            <a:off x="6287260" y="2862942"/>
            <a:ext cx="1370205" cy="1339633"/>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6512B2DC-49A5-4EAB-8E10-55E5572979C3}"/>
              </a:ext>
            </a:extLst>
          </p:cNvPr>
          <p:cNvSpPr txBox="1"/>
          <p:nvPr/>
        </p:nvSpPr>
        <p:spPr>
          <a:xfrm rot="2499384">
            <a:off x="3168050" y="3419014"/>
            <a:ext cx="1715534" cy="261610"/>
          </a:xfrm>
          <a:prstGeom prst="rect">
            <a:avLst/>
          </a:prstGeom>
          <a:noFill/>
        </p:spPr>
        <p:txBody>
          <a:bodyPr wrap="none" rtlCol="0">
            <a:spAutoFit/>
          </a:bodyPr>
          <a:lstStyle/>
          <a:p>
            <a:r>
              <a:rPr lang="en-US" sz="1100" dirty="0"/>
              <a:t>Record exists in ADDRMAP</a:t>
            </a:r>
          </a:p>
        </p:txBody>
      </p:sp>
      <p:sp>
        <p:nvSpPr>
          <p:cNvPr id="31" name="TextBox 30">
            <a:extLst>
              <a:ext uri="{FF2B5EF4-FFF2-40B4-BE49-F238E27FC236}">
                <a16:creationId xmlns:a16="http://schemas.microsoft.com/office/drawing/2014/main" id="{AAFE30AA-5F7E-4693-91D4-6B8FBF344EDE}"/>
              </a:ext>
            </a:extLst>
          </p:cNvPr>
          <p:cNvSpPr txBox="1"/>
          <p:nvPr/>
        </p:nvSpPr>
        <p:spPr>
          <a:xfrm>
            <a:off x="4096509" y="1459164"/>
            <a:ext cx="1038842" cy="600164"/>
          </a:xfrm>
          <a:prstGeom prst="rect">
            <a:avLst/>
          </a:prstGeom>
          <a:noFill/>
        </p:spPr>
        <p:txBody>
          <a:bodyPr wrap="square" rtlCol="0">
            <a:spAutoFit/>
          </a:bodyPr>
          <a:lstStyle/>
          <a:p>
            <a:r>
              <a:rPr lang="en-US" sz="1100" dirty="0"/>
              <a:t>No Record exists in ADDRMAP</a:t>
            </a:r>
          </a:p>
        </p:txBody>
      </p:sp>
    </p:spTree>
    <p:extLst>
      <p:ext uri="{BB962C8B-B14F-4D97-AF65-F5344CB8AC3E}">
        <p14:creationId xmlns:p14="http://schemas.microsoft.com/office/powerpoint/2010/main" val="864129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6CC5-7BD8-4F9C-A9D1-CA2F0A2CB66F}"/>
              </a:ext>
            </a:extLst>
          </p:cNvPr>
          <p:cNvSpPr>
            <a:spLocks noGrp="1"/>
          </p:cNvSpPr>
          <p:nvPr>
            <p:ph type="title"/>
          </p:nvPr>
        </p:nvSpPr>
        <p:spPr>
          <a:xfrm>
            <a:off x="1030287" y="0"/>
            <a:ext cx="10131425" cy="1456267"/>
          </a:xfrm>
        </p:spPr>
        <p:txBody>
          <a:bodyPr/>
          <a:lstStyle/>
          <a:p>
            <a:pPr algn="ctr"/>
            <a:r>
              <a:rPr lang="en-US" dirty="0"/>
              <a:t>Address map in ens db</a:t>
            </a:r>
          </a:p>
        </p:txBody>
      </p:sp>
      <p:sp>
        <p:nvSpPr>
          <p:cNvPr id="4" name="Rectangle 3">
            <a:extLst>
              <a:ext uri="{FF2B5EF4-FFF2-40B4-BE49-F238E27FC236}">
                <a16:creationId xmlns:a16="http://schemas.microsoft.com/office/drawing/2014/main" id="{690FCDA6-8537-4C43-B436-11E77C5A825B}"/>
              </a:ext>
            </a:extLst>
          </p:cNvPr>
          <p:cNvSpPr/>
          <p:nvPr/>
        </p:nvSpPr>
        <p:spPr>
          <a:xfrm>
            <a:off x="4615930" y="5519922"/>
            <a:ext cx="7485874" cy="1261274"/>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u="sng" dirty="0"/>
              <a:t>ADDRMAP</a:t>
            </a:r>
          </a:p>
          <a:p>
            <a:pPr algn="ctr"/>
            <a:r>
              <a:rPr lang="en-US" sz="1200" dirty="0"/>
              <a:t>“0xd8dA6BF26964aF9D7eEd9e03E53415D37aA96045” </a:t>
            </a:r>
            <a:r>
              <a:rPr lang="en-US" sz="1200" dirty="0">
                <a:sym typeface="Wingdings" panose="05000000000000000000" pitchFamily="2" charset="2"/>
              </a:rPr>
              <a:t> “vitalik.eth”,</a:t>
            </a:r>
          </a:p>
          <a:p>
            <a:pPr algn="ctr"/>
            <a:r>
              <a:rPr lang="en-US" sz="1200" dirty="0"/>
              <a:t>“0x34aA3F359A9D614239015126635CE7732c18fDF3”</a:t>
            </a:r>
            <a:r>
              <a:rPr lang="en-US" sz="1200" dirty="0">
                <a:sym typeface="Wingdings" panose="05000000000000000000" pitchFamily="2" charset="2"/>
              </a:rPr>
              <a:t>  “austingriffith.eth”</a:t>
            </a:r>
          </a:p>
          <a:p>
            <a:pPr algn="ctr"/>
            <a:r>
              <a:rPr lang="en-US" sz="1200" dirty="0"/>
              <a:t>“0xNOTaRESOLVEDaddress1111111111111111111111”</a:t>
            </a:r>
            <a:r>
              <a:rPr lang="en-US" sz="1200" dirty="0">
                <a:sym typeface="Wingdings" panose="05000000000000000000" pitchFamily="2" charset="2"/>
              </a:rPr>
              <a:t></a:t>
            </a:r>
            <a:r>
              <a:rPr lang="en-US" sz="1200" dirty="0"/>
              <a:t>“0xNOTaRESOLVEDaddress1111111111111111111111”</a:t>
            </a:r>
          </a:p>
        </p:txBody>
      </p:sp>
      <p:sp>
        <p:nvSpPr>
          <p:cNvPr id="8" name="Rectangle 7">
            <a:extLst>
              <a:ext uri="{FF2B5EF4-FFF2-40B4-BE49-F238E27FC236}">
                <a16:creationId xmlns:a16="http://schemas.microsoft.com/office/drawing/2014/main" id="{3E449698-054A-429D-9766-F51C3BDE6E31}"/>
              </a:ext>
            </a:extLst>
          </p:cNvPr>
          <p:cNvSpPr/>
          <p:nvPr/>
        </p:nvSpPr>
        <p:spPr>
          <a:xfrm>
            <a:off x="784160" y="1338080"/>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ym typeface="Wingdings" panose="05000000000000000000" pitchFamily="2" charset="2"/>
              </a:rPr>
              <a:t>Encounter Address to render</a:t>
            </a:r>
          </a:p>
        </p:txBody>
      </p:sp>
      <p:sp>
        <p:nvSpPr>
          <p:cNvPr id="9" name="Rectangle 8">
            <a:extLst>
              <a:ext uri="{FF2B5EF4-FFF2-40B4-BE49-F238E27FC236}">
                <a16:creationId xmlns:a16="http://schemas.microsoft.com/office/drawing/2014/main" id="{5B136520-05F9-4046-8073-ECF78EA20D52}"/>
              </a:ext>
            </a:extLst>
          </p:cNvPr>
          <p:cNvSpPr/>
          <p:nvPr/>
        </p:nvSpPr>
        <p:spPr>
          <a:xfrm>
            <a:off x="2765360" y="1338079"/>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ym typeface="Wingdings" panose="05000000000000000000" pitchFamily="2" charset="2"/>
              </a:rPr>
              <a:t>Lookup Address in ADDRMAP in state DB</a:t>
            </a:r>
          </a:p>
        </p:txBody>
      </p:sp>
      <p:sp>
        <p:nvSpPr>
          <p:cNvPr id="10" name="Rectangle 9">
            <a:extLst>
              <a:ext uri="{FF2B5EF4-FFF2-40B4-BE49-F238E27FC236}">
                <a16:creationId xmlns:a16="http://schemas.microsoft.com/office/drawing/2014/main" id="{338D330E-B0C6-4344-99C2-03A023BD4FF7}"/>
              </a:ext>
            </a:extLst>
          </p:cNvPr>
          <p:cNvSpPr/>
          <p:nvPr/>
        </p:nvSpPr>
        <p:spPr>
          <a:xfrm>
            <a:off x="4934708" y="3439365"/>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ym typeface="Wingdings" panose="05000000000000000000" pitchFamily="2" charset="2"/>
              </a:rPr>
              <a:t>Render Value tied to Address from ADDRMAP</a:t>
            </a:r>
          </a:p>
        </p:txBody>
      </p:sp>
      <p:sp>
        <p:nvSpPr>
          <p:cNvPr id="11" name="Rectangle 10">
            <a:extLst>
              <a:ext uri="{FF2B5EF4-FFF2-40B4-BE49-F238E27FC236}">
                <a16:creationId xmlns:a16="http://schemas.microsoft.com/office/drawing/2014/main" id="{F6C10B81-78AE-455E-96C1-A650258A4E5B}"/>
              </a:ext>
            </a:extLst>
          </p:cNvPr>
          <p:cNvSpPr/>
          <p:nvPr/>
        </p:nvSpPr>
        <p:spPr>
          <a:xfrm>
            <a:off x="4934708" y="1338078"/>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ym typeface="Wingdings" panose="05000000000000000000" pitchFamily="2" charset="2"/>
              </a:rPr>
              <a:t>Query ENS </a:t>
            </a:r>
            <a:br>
              <a:rPr lang="en-US" sz="1400" dirty="0">
                <a:sym typeface="Wingdings" panose="05000000000000000000" pitchFamily="2" charset="2"/>
              </a:rPr>
            </a:br>
            <a:r>
              <a:rPr lang="en-US" sz="1400" dirty="0">
                <a:sym typeface="Wingdings" panose="05000000000000000000" pitchFamily="2" charset="2"/>
              </a:rPr>
              <a:t>Reverse Registry for name (if no record exists, return Address)</a:t>
            </a:r>
          </a:p>
        </p:txBody>
      </p:sp>
      <p:sp>
        <p:nvSpPr>
          <p:cNvPr id="12" name="Rectangle 11">
            <a:extLst>
              <a:ext uri="{FF2B5EF4-FFF2-40B4-BE49-F238E27FC236}">
                <a16:creationId xmlns:a16="http://schemas.microsoft.com/office/drawing/2014/main" id="{DBAAC8F3-63F8-4003-9BE5-886CA6E6355B}"/>
              </a:ext>
            </a:extLst>
          </p:cNvPr>
          <p:cNvSpPr/>
          <p:nvPr/>
        </p:nvSpPr>
        <p:spPr>
          <a:xfrm>
            <a:off x="6981189" y="1336523"/>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ym typeface="Wingdings" panose="05000000000000000000" pitchFamily="2" charset="2"/>
              </a:rPr>
              <a:t>Create record in ADDRMAP for Address, associate name with it</a:t>
            </a:r>
          </a:p>
        </p:txBody>
      </p:sp>
      <p:cxnSp>
        <p:nvCxnSpPr>
          <p:cNvPr id="14" name="Straight Arrow Connector 13">
            <a:extLst>
              <a:ext uri="{FF2B5EF4-FFF2-40B4-BE49-F238E27FC236}">
                <a16:creationId xmlns:a16="http://schemas.microsoft.com/office/drawing/2014/main" id="{E1D6967E-77BB-4809-9518-BE1D7764A2FD}"/>
              </a:ext>
            </a:extLst>
          </p:cNvPr>
          <p:cNvCxnSpPr>
            <a:stCxn id="8" idx="3"/>
            <a:endCxn id="9" idx="1"/>
          </p:cNvCxnSpPr>
          <p:nvPr/>
        </p:nvCxnSpPr>
        <p:spPr>
          <a:xfrm flipV="1">
            <a:off x="2136712" y="2101289"/>
            <a:ext cx="628648" cy="1"/>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93B2A147-0ECA-4644-8311-48F8AF5F6BFB}"/>
              </a:ext>
            </a:extLst>
          </p:cNvPr>
          <p:cNvCxnSpPr>
            <a:cxnSpLocks/>
            <a:stCxn id="9" idx="2"/>
            <a:endCxn id="10" idx="1"/>
          </p:cNvCxnSpPr>
          <p:nvPr/>
        </p:nvCxnSpPr>
        <p:spPr>
          <a:xfrm>
            <a:off x="3441636" y="2864498"/>
            <a:ext cx="1493072" cy="1338077"/>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F8598D7A-1342-4233-A18E-673D29905D5F}"/>
              </a:ext>
            </a:extLst>
          </p:cNvPr>
          <p:cNvCxnSpPr>
            <a:cxnSpLocks/>
            <a:stCxn id="9" idx="3"/>
            <a:endCxn id="11" idx="1"/>
          </p:cNvCxnSpPr>
          <p:nvPr/>
        </p:nvCxnSpPr>
        <p:spPr>
          <a:xfrm flipV="1">
            <a:off x="4117912" y="2101288"/>
            <a:ext cx="816796" cy="1"/>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B4B1A2F5-3DDE-4440-A590-0B830D8C8FE7}"/>
              </a:ext>
            </a:extLst>
          </p:cNvPr>
          <p:cNvCxnSpPr>
            <a:cxnSpLocks/>
            <a:stCxn id="11" idx="3"/>
            <a:endCxn id="12" idx="1"/>
          </p:cNvCxnSpPr>
          <p:nvPr/>
        </p:nvCxnSpPr>
        <p:spPr>
          <a:xfrm flipV="1">
            <a:off x="6287260" y="2099733"/>
            <a:ext cx="693929" cy="1555"/>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98D8824-C30C-44A4-931C-77E245597FC8}"/>
              </a:ext>
            </a:extLst>
          </p:cNvPr>
          <p:cNvCxnSpPr>
            <a:cxnSpLocks/>
            <a:stCxn id="12" idx="2"/>
            <a:endCxn id="10" idx="3"/>
          </p:cNvCxnSpPr>
          <p:nvPr/>
        </p:nvCxnSpPr>
        <p:spPr>
          <a:xfrm flipH="1">
            <a:off x="6287260" y="2862942"/>
            <a:ext cx="1370205" cy="1339633"/>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6512B2DC-49A5-4EAB-8E10-55E5572979C3}"/>
              </a:ext>
            </a:extLst>
          </p:cNvPr>
          <p:cNvSpPr txBox="1"/>
          <p:nvPr/>
        </p:nvSpPr>
        <p:spPr>
          <a:xfrm rot="2499384">
            <a:off x="3168050" y="3419014"/>
            <a:ext cx="1715534" cy="261610"/>
          </a:xfrm>
          <a:prstGeom prst="rect">
            <a:avLst/>
          </a:prstGeom>
          <a:noFill/>
        </p:spPr>
        <p:txBody>
          <a:bodyPr wrap="none" rtlCol="0">
            <a:spAutoFit/>
          </a:bodyPr>
          <a:lstStyle/>
          <a:p>
            <a:r>
              <a:rPr lang="en-US" sz="1100" dirty="0"/>
              <a:t>Record exists in ADDRMAP</a:t>
            </a:r>
          </a:p>
        </p:txBody>
      </p:sp>
      <p:sp>
        <p:nvSpPr>
          <p:cNvPr id="31" name="TextBox 30">
            <a:extLst>
              <a:ext uri="{FF2B5EF4-FFF2-40B4-BE49-F238E27FC236}">
                <a16:creationId xmlns:a16="http://schemas.microsoft.com/office/drawing/2014/main" id="{AAFE30AA-5F7E-4693-91D4-6B8FBF344EDE}"/>
              </a:ext>
            </a:extLst>
          </p:cNvPr>
          <p:cNvSpPr txBox="1"/>
          <p:nvPr/>
        </p:nvSpPr>
        <p:spPr>
          <a:xfrm>
            <a:off x="4096509" y="1459164"/>
            <a:ext cx="1038842" cy="600164"/>
          </a:xfrm>
          <a:prstGeom prst="rect">
            <a:avLst/>
          </a:prstGeom>
          <a:noFill/>
        </p:spPr>
        <p:txBody>
          <a:bodyPr wrap="square" rtlCol="0">
            <a:spAutoFit/>
          </a:bodyPr>
          <a:lstStyle/>
          <a:p>
            <a:r>
              <a:rPr lang="en-US" sz="1100" dirty="0"/>
              <a:t>No Record exists in ADDRMAP</a:t>
            </a:r>
          </a:p>
        </p:txBody>
      </p:sp>
    </p:spTree>
    <p:extLst>
      <p:ext uri="{BB962C8B-B14F-4D97-AF65-F5344CB8AC3E}">
        <p14:creationId xmlns:p14="http://schemas.microsoft.com/office/powerpoint/2010/main" val="246563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BFE3-C3C8-4FFD-8008-7E401C01A218}"/>
              </a:ext>
            </a:extLst>
          </p:cNvPr>
          <p:cNvSpPr>
            <a:spLocks noGrp="1"/>
          </p:cNvSpPr>
          <p:nvPr>
            <p:ph type="title"/>
          </p:nvPr>
        </p:nvSpPr>
        <p:spPr/>
        <p:txBody>
          <a:bodyPr/>
          <a:lstStyle/>
          <a:p>
            <a:r>
              <a:rPr lang="en-US" dirty="0"/>
              <a:t>Questions for Integration</a:t>
            </a:r>
          </a:p>
        </p:txBody>
      </p:sp>
      <p:sp>
        <p:nvSpPr>
          <p:cNvPr id="3" name="Content Placeholder 2">
            <a:extLst>
              <a:ext uri="{FF2B5EF4-FFF2-40B4-BE49-F238E27FC236}">
                <a16:creationId xmlns:a16="http://schemas.microsoft.com/office/drawing/2014/main" id="{0CB3CA6B-1F2A-4DD7-AE34-75B9E6A4AF52}"/>
              </a:ext>
            </a:extLst>
          </p:cNvPr>
          <p:cNvSpPr>
            <a:spLocks noGrp="1"/>
          </p:cNvSpPr>
          <p:nvPr>
            <p:ph idx="1"/>
          </p:nvPr>
        </p:nvSpPr>
        <p:spPr/>
        <p:txBody>
          <a:bodyPr/>
          <a:lstStyle/>
          <a:p>
            <a:r>
              <a:rPr lang="en-US" dirty="0"/>
              <a:t>WEB3 Instance: My current implementation uses an </a:t>
            </a:r>
            <a:r>
              <a:rPr lang="en-US" dirty="0" err="1"/>
              <a:t>infura</a:t>
            </a:r>
            <a:r>
              <a:rPr lang="en-US" dirty="0"/>
              <a:t> node using my own </a:t>
            </a:r>
            <a:r>
              <a:rPr lang="en-US" dirty="0" err="1"/>
              <a:t>api</a:t>
            </a:r>
            <a:r>
              <a:rPr lang="en-US" dirty="0"/>
              <a:t> key. How are web3 instances constructed for your site? </a:t>
            </a:r>
          </a:p>
          <a:p>
            <a:r>
              <a:rPr lang="en-US" dirty="0"/>
              <a:t>DB integration: where does your re-frame state (app-db) reside? </a:t>
            </a:r>
          </a:p>
          <a:p>
            <a:r>
              <a:rPr lang="en-US" dirty="0"/>
              <a:t>Specs: Do you want specs defined for the types for the new functions?</a:t>
            </a:r>
          </a:p>
          <a:p>
            <a:endParaRPr lang="en-US" dirty="0"/>
          </a:p>
        </p:txBody>
      </p:sp>
    </p:spTree>
    <p:extLst>
      <p:ext uri="{BB962C8B-B14F-4D97-AF65-F5344CB8AC3E}">
        <p14:creationId xmlns:p14="http://schemas.microsoft.com/office/powerpoint/2010/main" val="91716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78A9-5F6B-4513-8E9A-F3169C422810}"/>
              </a:ext>
            </a:extLst>
          </p:cNvPr>
          <p:cNvSpPr>
            <a:spLocks noGrp="1"/>
          </p:cNvSpPr>
          <p:nvPr>
            <p:ph type="title"/>
          </p:nvPr>
        </p:nvSpPr>
        <p:spPr>
          <a:xfrm>
            <a:off x="685801" y="27704"/>
            <a:ext cx="10131425" cy="1456267"/>
          </a:xfrm>
        </p:spPr>
        <p:txBody>
          <a:bodyPr>
            <a:normAutofit/>
          </a:bodyPr>
          <a:lstStyle/>
          <a:p>
            <a:r>
              <a:rPr lang="en-US" sz="3200" dirty="0"/>
              <a:t>Problem Scope (from the Hackathon guidelines)</a:t>
            </a:r>
          </a:p>
        </p:txBody>
      </p:sp>
      <p:sp>
        <p:nvSpPr>
          <p:cNvPr id="3" name="Content Placeholder 2">
            <a:extLst>
              <a:ext uri="{FF2B5EF4-FFF2-40B4-BE49-F238E27FC236}">
                <a16:creationId xmlns:a16="http://schemas.microsoft.com/office/drawing/2014/main" id="{0A0FF7C1-1388-4B6F-9B83-49CB02CF6084}"/>
              </a:ext>
            </a:extLst>
          </p:cNvPr>
          <p:cNvSpPr>
            <a:spLocks noGrp="1"/>
          </p:cNvSpPr>
          <p:nvPr>
            <p:ph idx="1"/>
          </p:nvPr>
        </p:nvSpPr>
        <p:spPr>
          <a:xfrm>
            <a:off x="311728" y="1040630"/>
            <a:ext cx="11689772" cy="5432906"/>
          </a:xfrm>
        </p:spPr>
        <p:txBody>
          <a:bodyPr>
            <a:normAutofit fontScale="92500"/>
          </a:bodyPr>
          <a:lstStyle/>
          <a:p>
            <a:pPr algn="l"/>
            <a:r>
              <a:rPr lang="en-US" b="1" i="0" dirty="0">
                <a:solidFill>
                  <a:srgbClr val="C9D1D9"/>
                </a:solidFill>
                <a:effectLst/>
                <a:latin typeface="-apple-system"/>
              </a:rPr>
              <a:t>Challenge Description</a:t>
            </a:r>
          </a:p>
          <a:p>
            <a:pPr algn="l"/>
            <a:r>
              <a:rPr lang="en-US" b="0" i="0" dirty="0">
                <a:solidFill>
                  <a:srgbClr val="C9D1D9"/>
                </a:solidFill>
                <a:effectLst/>
                <a:latin typeface="-apple-system"/>
              </a:rPr>
              <a:t>To improve UX of </a:t>
            </a:r>
            <a:r>
              <a:rPr lang="en-US" b="0" i="0" dirty="0" err="1">
                <a:solidFill>
                  <a:srgbClr val="C9D1D9"/>
                </a:solidFill>
                <a:effectLst/>
                <a:latin typeface="-apple-system"/>
              </a:rPr>
              <a:t>MemeFactory</a:t>
            </a:r>
            <a:r>
              <a:rPr lang="en-US" b="0" i="0" dirty="0">
                <a:solidFill>
                  <a:srgbClr val="C9D1D9"/>
                </a:solidFill>
                <a:effectLst/>
                <a:latin typeface="-apple-system"/>
              </a:rPr>
              <a:t>, user addresses throughout the app should reverse-resolve into ENS names, if any assigned.</a:t>
            </a:r>
          </a:p>
          <a:p>
            <a:pPr algn="l"/>
            <a:r>
              <a:rPr lang="en-US" b="0" i="0" dirty="0">
                <a:solidFill>
                  <a:srgbClr val="C9D1D9"/>
                </a:solidFill>
                <a:effectLst/>
                <a:latin typeface="-apple-system"/>
              </a:rPr>
              <a:t>First, let's look at all places in UI where addresses should be replaced with ENS names:</a:t>
            </a:r>
          </a:p>
          <a:p>
            <a:pPr lvl="1"/>
            <a:r>
              <a:rPr lang="en-US" b="1" i="0" dirty="0">
                <a:solidFill>
                  <a:srgbClr val="C9D1D9"/>
                </a:solidFill>
                <a:effectLst/>
                <a:latin typeface="-apple-system"/>
              </a:rPr>
              <a:t>1. Address of a connected wallet. Code reference </a:t>
            </a:r>
            <a:r>
              <a:rPr lang="en-US" b="1" i="0" u="none" strike="noStrike" dirty="0">
                <a:solidFill>
                  <a:srgbClr val="C9D1D9"/>
                </a:solidFill>
                <a:effectLst/>
                <a:latin typeface="-apple-system"/>
                <a:hlinkClick r:id="rId2"/>
              </a:rPr>
              <a:t>here</a:t>
            </a:r>
            <a:r>
              <a:rPr lang="en-US" b="1" i="0" dirty="0">
                <a:solidFill>
                  <a:srgbClr val="C9D1D9"/>
                </a:solidFill>
                <a:effectLst/>
                <a:latin typeface="-apple-system"/>
              </a:rPr>
              <a:t>.</a:t>
            </a:r>
          </a:p>
          <a:p>
            <a:pPr lvl="1"/>
            <a:r>
              <a:rPr lang="en-US" b="1" i="0" dirty="0">
                <a:solidFill>
                  <a:srgbClr val="C9D1D9"/>
                </a:solidFill>
                <a:effectLst/>
                <a:latin typeface="-apple-system"/>
              </a:rPr>
              <a:t>2. Seller address, when flipping meme card that's on sale. Code reference </a:t>
            </a:r>
            <a:r>
              <a:rPr lang="en-US" b="1" i="0" u="none" strike="noStrike" dirty="0">
                <a:solidFill>
                  <a:srgbClr val="C9D1D9"/>
                </a:solidFill>
                <a:effectLst/>
                <a:latin typeface="-apple-system"/>
                <a:hlinkClick r:id="rId3"/>
              </a:rPr>
              <a:t>here</a:t>
            </a:r>
            <a:r>
              <a:rPr lang="en-US" b="1" i="0" dirty="0">
                <a:solidFill>
                  <a:srgbClr val="C9D1D9"/>
                </a:solidFill>
                <a:effectLst/>
                <a:latin typeface="-apple-system"/>
              </a:rPr>
              <a:t>.</a:t>
            </a:r>
          </a:p>
          <a:p>
            <a:pPr lvl="1"/>
            <a:r>
              <a:rPr lang="en-US" b="1" i="0" dirty="0">
                <a:solidFill>
                  <a:srgbClr val="C9D1D9"/>
                </a:solidFill>
                <a:effectLst/>
                <a:latin typeface="-apple-system"/>
              </a:rPr>
              <a:t>3. Creator address at Meme Detail page. Code reference </a:t>
            </a:r>
            <a:r>
              <a:rPr lang="en-US" b="1" i="0" u="none" strike="noStrike" dirty="0">
                <a:solidFill>
                  <a:srgbClr val="C9D1D9"/>
                </a:solidFill>
                <a:effectLst/>
                <a:latin typeface="-apple-system"/>
                <a:hlinkClick r:id="rId4"/>
              </a:rPr>
              <a:t>here</a:t>
            </a:r>
            <a:r>
              <a:rPr lang="en-US" b="1" i="0" dirty="0">
                <a:solidFill>
                  <a:srgbClr val="C9D1D9"/>
                </a:solidFill>
                <a:effectLst/>
                <a:latin typeface="-apple-system"/>
              </a:rPr>
              <a:t>.</a:t>
            </a:r>
          </a:p>
          <a:p>
            <a:pPr lvl="1"/>
            <a:r>
              <a:rPr lang="en-US" b="1" i="0" dirty="0">
                <a:solidFill>
                  <a:srgbClr val="C9D1D9"/>
                </a:solidFill>
                <a:effectLst/>
                <a:latin typeface="-apple-system"/>
              </a:rPr>
              <a:t>4. Creator and Challenger addresses at Vote/Challenge pages. Code reference </a:t>
            </a:r>
            <a:r>
              <a:rPr lang="en-US" b="1" i="0" u="none" strike="noStrike" dirty="0">
                <a:solidFill>
                  <a:srgbClr val="C9D1D9"/>
                </a:solidFill>
                <a:effectLst/>
                <a:latin typeface="-apple-system"/>
                <a:hlinkClick r:id="rId5"/>
              </a:rPr>
              <a:t>here</a:t>
            </a:r>
            <a:r>
              <a:rPr lang="en-US" b="1" i="0" dirty="0">
                <a:solidFill>
                  <a:srgbClr val="C9D1D9"/>
                </a:solidFill>
                <a:effectLst/>
                <a:latin typeface="-apple-system"/>
              </a:rPr>
              <a:t>.</a:t>
            </a:r>
          </a:p>
          <a:p>
            <a:pPr lvl="1"/>
            <a:r>
              <a:rPr lang="en-US" b="1" i="0" dirty="0">
                <a:solidFill>
                  <a:srgbClr val="C9D1D9"/>
                </a:solidFill>
                <a:effectLst/>
                <a:latin typeface="-apple-system"/>
              </a:rPr>
              <a:t>5. Creator address on flipped card at Dankest Memes page. Code reference </a:t>
            </a:r>
            <a:r>
              <a:rPr lang="en-US" b="1" i="0" u="none" strike="noStrike" dirty="0">
                <a:solidFill>
                  <a:srgbClr val="C9D1D9"/>
                </a:solidFill>
                <a:effectLst/>
                <a:latin typeface="-apple-system"/>
                <a:hlinkClick r:id="rId6"/>
              </a:rPr>
              <a:t>here</a:t>
            </a:r>
            <a:r>
              <a:rPr lang="en-US" b="1" i="0" dirty="0">
                <a:solidFill>
                  <a:srgbClr val="C9D1D9"/>
                </a:solidFill>
                <a:effectLst/>
                <a:latin typeface="-apple-system"/>
              </a:rPr>
              <a:t>.</a:t>
            </a:r>
          </a:p>
          <a:p>
            <a:pPr lvl="1"/>
            <a:r>
              <a:rPr lang="en-US" b="1" i="0" dirty="0">
                <a:solidFill>
                  <a:srgbClr val="C9D1D9"/>
                </a:solidFill>
                <a:effectLst/>
                <a:latin typeface="-apple-system"/>
              </a:rPr>
              <a:t>6. Addresses at Creator, Collectors, Curators pages. Code references </a:t>
            </a:r>
            <a:r>
              <a:rPr lang="en-US" b="1" i="0" u="none" strike="noStrike" dirty="0">
                <a:solidFill>
                  <a:srgbClr val="C9D1D9"/>
                </a:solidFill>
                <a:effectLst/>
                <a:latin typeface="-apple-system"/>
                <a:hlinkClick r:id="rId7"/>
              </a:rPr>
              <a:t>here</a:t>
            </a:r>
            <a:r>
              <a:rPr lang="en-US" b="1" i="0" dirty="0">
                <a:solidFill>
                  <a:srgbClr val="C9D1D9"/>
                </a:solidFill>
                <a:effectLst/>
                <a:latin typeface="-apple-system"/>
              </a:rPr>
              <a:t>, </a:t>
            </a:r>
            <a:r>
              <a:rPr lang="en-US" b="1" i="0" u="none" strike="noStrike" dirty="0">
                <a:solidFill>
                  <a:srgbClr val="C9D1D9"/>
                </a:solidFill>
                <a:effectLst/>
                <a:latin typeface="-apple-system"/>
                <a:hlinkClick r:id="rId8"/>
              </a:rPr>
              <a:t>here</a:t>
            </a:r>
            <a:r>
              <a:rPr lang="en-US" b="1" i="0" dirty="0">
                <a:solidFill>
                  <a:srgbClr val="C9D1D9"/>
                </a:solidFill>
                <a:effectLst/>
                <a:latin typeface="-apple-system"/>
              </a:rPr>
              <a:t> and </a:t>
            </a:r>
            <a:r>
              <a:rPr lang="en-US" b="1" i="0" u="none" strike="noStrike" dirty="0">
                <a:solidFill>
                  <a:srgbClr val="C9D1D9"/>
                </a:solidFill>
                <a:effectLst/>
                <a:latin typeface="-apple-system"/>
                <a:hlinkClick r:id="rId9"/>
              </a:rPr>
              <a:t>here</a:t>
            </a:r>
            <a:r>
              <a:rPr lang="en-US" b="1" i="0" dirty="0">
                <a:solidFill>
                  <a:srgbClr val="C9D1D9"/>
                </a:solidFill>
                <a:effectLst/>
                <a:latin typeface="-apple-system"/>
              </a:rPr>
              <a:t>.</a:t>
            </a:r>
          </a:p>
          <a:p>
            <a:pPr lvl="1"/>
            <a:r>
              <a:rPr lang="en-US" b="1" i="0" dirty="0">
                <a:solidFill>
                  <a:srgbClr val="C9D1D9"/>
                </a:solidFill>
                <a:effectLst/>
                <a:latin typeface="-apple-system"/>
              </a:rPr>
              <a:t>7. </a:t>
            </a:r>
            <a:r>
              <a:rPr lang="en-US" b="1" i="0" dirty="0" err="1">
                <a:solidFill>
                  <a:srgbClr val="C9D1D9"/>
                </a:solidFill>
                <a:effectLst/>
                <a:latin typeface="-apple-system"/>
              </a:rPr>
              <a:t>MemeFolio</a:t>
            </a:r>
            <a:r>
              <a:rPr lang="en-US" b="1" i="0" dirty="0">
                <a:solidFill>
                  <a:srgbClr val="C9D1D9"/>
                </a:solidFill>
                <a:effectLst/>
                <a:latin typeface="-apple-system"/>
              </a:rPr>
              <a:t> Page. It should say "[ENS Name] </a:t>
            </a:r>
            <a:r>
              <a:rPr lang="en-US" b="1" i="0" dirty="0" err="1">
                <a:solidFill>
                  <a:srgbClr val="C9D1D9"/>
                </a:solidFill>
                <a:effectLst/>
                <a:latin typeface="-apple-system"/>
              </a:rPr>
              <a:t>Memefolio</a:t>
            </a:r>
            <a:r>
              <a:rPr lang="en-US" b="1" i="0" dirty="0">
                <a:solidFill>
                  <a:srgbClr val="C9D1D9"/>
                </a:solidFill>
                <a:effectLst/>
                <a:latin typeface="-apple-system"/>
              </a:rPr>
              <a:t>". Code reference </a:t>
            </a:r>
            <a:r>
              <a:rPr lang="en-US" b="1" i="0" u="none" strike="noStrike" dirty="0">
                <a:solidFill>
                  <a:srgbClr val="C9D1D9"/>
                </a:solidFill>
                <a:effectLst/>
                <a:latin typeface="-apple-system"/>
                <a:hlinkClick r:id="rId10"/>
              </a:rPr>
              <a:t>here</a:t>
            </a:r>
            <a:r>
              <a:rPr lang="en-US" b="1" i="0" dirty="0">
                <a:solidFill>
                  <a:srgbClr val="C9D1D9"/>
                </a:solidFill>
                <a:effectLst/>
                <a:latin typeface="-apple-system"/>
              </a:rPr>
              <a:t>.</a:t>
            </a:r>
          </a:p>
          <a:p>
            <a:pPr lvl="1"/>
            <a:r>
              <a:rPr lang="en-US" b="1" i="0" dirty="0">
                <a:solidFill>
                  <a:srgbClr val="C9D1D9"/>
                </a:solidFill>
                <a:effectLst/>
                <a:latin typeface="-apple-system"/>
              </a:rPr>
              <a:t>8. Buyer address at </a:t>
            </a:r>
            <a:r>
              <a:rPr lang="en-US" b="1" i="0" dirty="0" err="1">
                <a:solidFill>
                  <a:srgbClr val="C9D1D9"/>
                </a:solidFill>
                <a:effectLst/>
                <a:latin typeface="-apple-system"/>
              </a:rPr>
              <a:t>Memefolio</a:t>
            </a:r>
            <a:r>
              <a:rPr lang="en-US" b="1" i="0" dirty="0">
                <a:solidFill>
                  <a:srgbClr val="C9D1D9"/>
                </a:solidFill>
                <a:effectLst/>
                <a:latin typeface="-apple-system"/>
              </a:rPr>
              <a:t> page Sold tab. Code reference </a:t>
            </a:r>
            <a:r>
              <a:rPr lang="en-US" b="1" i="0" u="none" strike="noStrike" dirty="0">
                <a:solidFill>
                  <a:srgbClr val="C9D1D9"/>
                </a:solidFill>
                <a:effectLst/>
                <a:latin typeface="-apple-system"/>
                <a:hlinkClick r:id="rId11"/>
              </a:rPr>
              <a:t>here</a:t>
            </a:r>
            <a:r>
              <a:rPr lang="en-US" b="1" u="none" strike="noStrike" dirty="0">
                <a:solidFill>
                  <a:srgbClr val="C9D1D9"/>
                </a:solidFill>
                <a:latin typeface="-apple-system"/>
              </a:rPr>
              <a:t>.</a:t>
            </a:r>
            <a:endParaRPr lang="en-US" b="1" i="0" dirty="0">
              <a:solidFill>
                <a:srgbClr val="C9D1D9"/>
              </a:solidFill>
              <a:effectLst/>
              <a:latin typeface="-apple-system"/>
            </a:endParaRPr>
          </a:p>
          <a:p>
            <a:r>
              <a:rPr lang="en-US" dirty="0"/>
              <a:t>I suggest implementation as follows: On each of these places replace address with new reagent component (</a:t>
            </a:r>
            <a:r>
              <a:rPr lang="en-US" dirty="0" err="1"/>
              <a:t>e.g</a:t>
            </a:r>
            <a:r>
              <a:rPr lang="en-US" dirty="0"/>
              <a:t> </a:t>
            </a:r>
            <a:r>
              <a:rPr lang="en-US" dirty="0" err="1"/>
              <a:t>ens</a:t>
            </a:r>
            <a:r>
              <a:rPr lang="en-US" dirty="0"/>
              <a:t>-resolved-address). This component will use lifecycle method :component-did-mount, from which it'll dispatch re-frame event to request ENS name from </a:t>
            </a:r>
            <a:r>
              <a:rPr lang="en-US" dirty="0" err="1"/>
              <a:t>ReverseRegistrar</a:t>
            </a:r>
            <a:r>
              <a:rPr lang="en-US" dirty="0"/>
              <a:t> for given address. Once resolved name arrives, it's stored in re-frame db and through the subscriptions it's supplied to the components. UI should always display address as a fallback, either during ENS name request processing or if ENS name is not available.</a:t>
            </a:r>
          </a:p>
        </p:txBody>
      </p:sp>
    </p:spTree>
    <p:extLst>
      <p:ext uri="{BB962C8B-B14F-4D97-AF65-F5344CB8AC3E}">
        <p14:creationId xmlns:p14="http://schemas.microsoft.com/office/powerpoint/2010/main" val="2872081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A247A-4EF8-49C7-B862-D67C643FEC1A}"/>
              </a:ext>
            </a:extLst>
          </p:cNvPr>
          <p:cNvSpPr>
            <a:spLocks noGrp="1"/>
          </p:cNvSpPr>
          <p:nvPr>
            <p:ph idx="1"/>
          </p:nvPr>
        </p:nvSpPr>
        <p:spPr>
          <a:xfrm>
            <a:off x="259081" y="718268"/>
            <a:ext cx="4262119" cy="5245409"/>
          </a:xfrm>
        </p:spPr>
        <p:txBody>
          <a:bodyPr>
            <a:normAutofit fontScale="92500"/>
          </a:bodyPr>
          <a:lstStyle/>
          <a:p>
            <a:r>
              <a:rPr lang="en-US" sz="2800" dirty="0"/>
              <a:t>Reagent Component (</a:t>
            </a:r>
            <a:r>
              <a:rPr lang="en-US" sz="2800" dirty="0" err="1"/>
              <a:t>clojure</a:t>
            </a:r>
            <a:r>
              <a:rPr lang="en-US" sz="2800" dirty="0"/>
              <a:t> version of react component)</a:t>
            </a:r>
          </a:p>
          <a:p>
            <a:pPr lvl="1"/>
            <a:r>
              <a:rPr lang="en-US" sz="2400" dirty="0" err="1"/>
              <a:t>Ens</a:t>
            </a:r>
            <a:r>
              <a:rPr lang="en-US" sz="2400" dirty="0"/>
              <a:t>-resolved-address</a:t>
            </a:r>
          </a:p>
          <a:p>
            <a:pPr lvl="1"/>
            <a:r>
              <a:rPr lang="en-US" sz="2400" dirty="0"/>
              <a:t>Use :component-did-mount</a:t>
            </a:r>
          </a:p>
          <a:p>
            <a:pPr lvl="1"/>
            <a:r>
              <a:rPr lang="en-US" sz="2400" dirty="0"/>
              <a:t>Dispatch re-frame event</a:t>
            </a:r>
          </a:p>
          <a:p>
            <a:pPr lvl="1"/>
            <a:r>
              <a:rPr lang="en-US" sz="2400" dirty="0"/>
              <a:t>Request ENS name from </a:t>
            </a:r>
            <a:r>
              <a:rPr lang="en-US" sz="2400" dirty="0" err="1"/>
              <a:t>ReverseRegistrar</a:t>
            </a:r>
            <a:endParaRPr lang="en-US" sz="2400" dirty="0"/>
          </a:p>
          <a:p>
            <a:pPr lvl="1"/>
            <a:r>
              <a:rPr lang="en-US" sz="2400" dirty="0"/>
              <a:t>Name stored in re-frame db</a:t>
            </a:r>
          </a:p>
          <a:p>
            <a:pPr lvl="1"/>
            <a:r>
              <a:rPr lang="en-US" sz="2400" dirty="0"/>
              <a:t>Components get name through subscriptions to name in re-frame db</a:t>
            </a:r>
          </a:p>
        </p:txBody>
      </p:sp>
      <p:sp>
        <p:nvSpPr>
          <p:cNvPr id="4" name="Rectangle 1">
            <a:extLst>
              <a:ext uri="{FF2B5EF4-FFF2-40B4-BE49-F238E27FC236}">
                <a16:creationId xmlns:a16="http://schemas.microsoft.com/office/drawing/2014/main" id="{8CC7D8A8-3406-41BF-9D96-135EE9080C5F}"/>
              </a:ext>
            </a:extLst>
          </p:cNvPr>
          <p:cNvSpPr>
            <a:spLocks noChangeArrowheads="1"/>
          </p:cNvSpPr>
          <p:nvPr/>
        </p:nvSpPr>
        <p:spPr bwMode="auto">
          <a:xfrm>
            <a:off x="4710776" y="2091945"/>
            <a:ext cx="7363461" cy="4099790"/>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57B83"/>
                </a:solidFill>
                <a:effectLst/>
                <a:latin typeface="Consolas" panose="020B0609020204030204" pitchFamily="49" charset="0"/>
              </a:rPr>
              <a:t>(</a:t>
            </a:r>
            <a:r>
              <a:rPr kumimoji="0" lang="en-US" altLang="en-US" sz="1600" b="0" i="0" u="none" strike="noStrike" cap="none" normalizeH="0" baseline="0" dirty="0" err="1">
                <a:ln>
                  <a:noFill/>
                </a:ln>
                <a:solidFill>
                  <a:srgbClr val="657B83"/>
                </a:solidFill>
                <a:effectLst/>
                <a:latin typeface="Consolas" panose="020B0609020204030204" pitchFamily="49" charset="0"/>
              </a:rPr>
              <a:t>defn</a:t>
            </a:r>
            <a:r>
              <a:rPr kumimoji="0" lang="en-US" altLang="en-US" sz="1600" b="0" i="0" u="none" strike="noStrike" cap="none" normalizeH="0" baseline="0" dirty="0">
                <a:ln>
                  <a:noFill/>
                </a:ln>
                <a:solidFill>
                  <a:srgbClr val="657B83"/>
                </a:solidFill>
                <a:effectLst/>
                <a:latin typeface="Consolas" panose="020B0609020204030204" pitchFamily="49" charset="0"/>
              </a:rPr>
              <a:t> complex-component [a b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57B83"/>
                </a:solidFill>
                <a:effectLst/>
                <a:latin typeface="Consolas" panose="020B0609020204030204" pitchFamily="49" charset="0"/>
              </a:rPr>
              <a:t>  (let [state (reagent/atom {})] ;; you can include state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57B83"/>
                </a:solidFill>
                <a:effectLst/>
                <a:latin typeface="Consolas" panose="020B0609020204030204" pitchFamily="49" charset="0"/>
              </a:rPr>
              <a:t>    (reagent/create-class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57B83"/>
                </a:solidFill>
                <a:effectLst/>
                <a:latin typeface="Consolas" panose="020B0609020204030204" pitchFamily="49" charset="0"/>
              </a:rPr>
              <a:t>      {:component-did-mount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57B83"/>
                </a:solidFill>
                <a:effectLst/>
                <a:latin typeface="Consolas" panose="020B0609020204030204" pitchFamily="49" charset="0"/>
              </a:rPr>
              <a:t>       (</a:t>
            </a:r>
            <a:r>
              <a:rPr kumimoji="0" lang="en-US" altLang="en-US" sz="1600" b="0" i="0" u="none" strike="noStrike" cap="none" normalizeH="0" baseline="0" dirty="0" err="1">
                <a:ln>
                  <a:noFill/>
                </a:ln>
                <a:solidFill>
                  <a:srgbClr val="657B83"/>
                </a:solidFill>
                <a:effectLst/>
                <a:latin typeface="Consolas" panose="020B0609020204030204" pitchFamily="49" charset="0"/>
              </a:rPr>
              <a:t>fn</a:t>
            </a:r>
            <a:r>
              <a:rPr kumimoji="0" lang="en-US" altLang="en-US" sz="1600" b="0" i="0" u="none" strike="noStrike" cap="none" normalizeH="0" baseline="0" dirty="0">
                <a:ln>
                  <a:noFill/>
                </a:ln>
                <a:solidFill>
                  <a:srgbClr val="657B83"/>
                </a:solidFill>
                <a:effectLst/>
                <a:latin typeface="Consolas" panose="020B0609020204030204" pitchFamily="49" charset="0"/>
              </a:rPr>
              <a:t> [] (</a:t>
            </a:r>
            <a:r>
              <a:rPr kumimoji="0" lang="en-US" altLang="en-US" sz="1600" b="0" i="0" u="none" strike="noStrike" cap="none" normalizeH="0" baseline="0" dirty="0" err="1">
                <a:ln>
                  <a:noFill/>
                </a:ln>
                <a:solidFill>
                  <a:srgbClr val="657B83"/>
                </a:solidFill>
                <a:effectLst/>
                <a:latin typeface="Consolas" panose="020B0609020204030204" pitchFamily="49" charset="0"/>
              </a:rPr>
              <a:t>println</a:t>
            </a:r>
            <a:r>
              <a:rPr kumimoji="0" lang="en-US" altLang="en-US" sz="1600" b="0" i="0" u="none" strike="noStrike" cap="none" normalizeH="0" baseline="0" dirty="0">
                <a:ln>
                  <a:noFill/>
                </a:ln>
                <a:solidFill>
                  <a:srgbClr val="657B83"/>
                </a:solidFill>
                <a:effectLst/>
                <a:latin typeface="Consolas" panose="020B0609020204030204" pitchFamily="49" charset="0"/>
              </a:rPr>
              <a:t> "I mounted"))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657B8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57B83"/>
                </a:solidFill>
                <a:effectLst/>
                <a:latin typeface="Consolas" panose="020B0609020204030204" pitchFamily="49" charset="0"/>
              </a:rPr>
              <a:t>       ;; ... other methods go here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657B8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57B83"/>
                </a:solidFill>
                <a:effectLst/>
                <a:latin typeface="Consolas" panose="020B0609020204030204" pitchFamily="49" charset="0"/>
              </a:rPr>
              <a:t>       ;; name your component for inclusion in error messages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57B83"/>
                </a:solidFill>
                <a:effectLst/>
                <a:latin typeface="Consolas" panose="020B0609020204030204" pitchFamily="49" charset="0"/>
              </a:rPr>
              <a:t>       :display-name "complex-component"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657B8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57B83"/>
                </a:solidFill>
                <a:effectLst/>
                <a:latin typeface="Consolas" panose="020B0609020204030204" pitchFamily="49" charset="0"/>
              </a:rPr>
              <a:t>       ;; note the keyword for this method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57B83"/>
                </a:solidFill>
                <a:effectLst/>
                <a:latin typeface="Consolas" panose="020B0609020204030204" pitchFamily="49" charset="0"/>
              </a:rPr>
              <a:t>       :reagent-render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57B83"/>
                </a:solidFill>
                <a:effectLst/>
                <a:latin typeface="Consolas" panose="020B0609020204030204" pitchFamily="49" charset="0"/>
              </a:rPr>
              <a:t>       (</a:t>
            </a:r>
            <a:r>
              <a:rPr kumimoji="0" lang="en-US" altLang="en-US" sz="1600" b="0" i="0" u="none" strike="noStrike" cap="none" normalizeH="0" baseline="0" dirty="0" err="1">
                <a:ln>
                  <a:noFill/>
                </a:ln>
                <a:solidFill>
                  <a:srgbClr val="657B83"/>
                </a:solidFill>
                <a:effectLst/>
                <a:latin typeface="Consolas" panose="020B0609020204030204" pitchFamily="49" charset="0"/>
              </a:rPr>
              <a:t>fn</a:t>
            </a:r>
            <a:r>
              <a:rPr kumimoji="0" lang="en-US" altLang="en-US" sz="1600" b="0" i="0" u="none" strike="noStrike" cap="none" normalizeH="0" baseline="0" dirty="0">
                <a:ln>
                  <a:noFill/>
                </a:ln>
                <a:solidFill>
                  <a:srgbClr val="657B83"/>
                </a:solidFill>
                <a:effectLst/>
                <a:latin typeface="Consolas" panose="020B0609020204030204" pitchFamily="49" charset="0"/>
              </a:rPr>
              <a:t> [a b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57B83"/>
                </a:solidFill>
                <a:effectLst/>
                <a:latin typeface="Consolas" panose="020B0609020204030204" pitchFamily="49" charset="0"/>
              </a:rPr>
              <a:t>         [:div {:class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57B83"/>
                </a:solidFill>
                <a:effectLst/>
                <a:latin typeface="Consolas" panose="020B0609020204030204" pitchFamily="49" charset="0"/>
              </a:rPr>
              <a:t>           [:</a:t>
            </a:r>
            <a:r>
              <a:rPr kumimoji="0" lang="en-US" altLang="en-US" sz="1600" b="0" i="0" u="none" strike="noStrike" cap="none" normalizeH="0" baseline="0" dirty="0" err="1">
                <a:ln>
                  <a:noFill/>
                </a:ln>
                <a:solidFill>
                  <a:srgbClr val="657B83"/>
                </a:solidFill>
                <a:effectLst/>
                <a:latin typeface="Consolas" panose="020B0609020204030204" pitchFamily="49" charset="0"/>
              </a:rPr>
              <a:t>i</a:t>
            </a:r>
            <a:r>
              <a:rPr kumimoji="0" lang="en-US" altLang="en-US" sz="1600" b="0" i="0" u="none" strike="noStrike" cap="none" normalizeH="0" baseline="0" dirty="0">
                <a:ln>
                  <a:noFill/>
                </a:ln>
                <a:solidFill>
                  <a:srgbClr val="657B83"/>
                </a:solidFill>
                <a:effectLst/>
                <a:latin typeface="Consolas" panose="020B0609020204030204" pitchFamily="49" charset="0"/>
              </a:rPr>
              <a:t> a] " " b])})))</a:t>
            </a:r>
          </a:p>
        </p:txBody>
      </p:sp>
      <p:sp>
        <p:nvSpPr>
          <p:cNvPr id="5" name="TextBox 4">
            <a:extLst>
              <a:ext uri="{FF2B5EF4-FFF2-40B4-BE49-F238E27FC236}">
                <a16:creationId xmlns:a16="http://schemas.microsoft.com/office/drawing/2014/main" id="{A08BAC47-F407-4AE1-A64D-EAAE7434D2A5}"/>
              </a:ext>
            </a:extLst>
          </p:cNvPr>
          <p:cNvSpPr txBox="1"/>
          <p:nvPr/>
        </p:nvSpPr>
        <p:spPr>
          <a:xfrm>
            <a:off x="5191760" y="314960"/>
            <a:ext cx="3464560" cy="369332"/>
          </a:xfrm>
          <a:prstGeom prst="rect">
            <a:avLst/>
          </a:prstGeom>
          <a:noFill/>
        </p:spPr>
        <p:txBody>
          <a:bodyPr wrap="square" rtlCol="0">
            <a:spAutoFit/>
          </a:bodyPr>
          <a:lstStyle/>
          <a:p>
            <a:r>
              <a:rPr lang="en-US" dirty="0"/>
              <a:t> </a:t>
            </a:r>
          </a:p>
        </p:txBody>
      </p:sp>
      <p:sp>
        <p:nvSpPr>
          <p:cNvPr id="9" name="TextBox 8">
            <a:extLst>
              <a:ext uri="{FF2B5EF4-FFF2-40B4-BE49-F238E27FC236}">
                <a16:creationId xmlns:a16="http://schemas.microsoft.com/office/drawing/2014/main" id="{B808B998-531F-4F4A-AF12-D6F36A0B865B}"/>
              </a:ext>
            </a:extLst>
          </p:cNvPr>
          <p:cNvSpPr txBox="1"/>
          <p:nvPr/>
        </p:nvSpPr>
        <p:spPr>
          <a:xfrm>
            <a:off x="6525260" y="1064953"/>
            <a:ext cx="4262119" cy="646331"/>
          </a:xfrm>
          <a:prstGeom prst="rect">
            <a:avLst/>
          </a:prstGeom>
          <a:noFill/>
        </p:spPr>
        <p:txBody>
          <a:bodyPr wrap="square" rtlCol="0">
            <a:spAutoFit/>
          </a:bodyPr>
          <a:lstStyle/>
          <a:p>
            <a:r>
              <a:rPr lang="en-US" dirty="0"/>
              <a:t>Form-3 Reagent Component will make use of the React lifecycle methods:</a:t>
            </a:r>
          </a:p>
        </p:txBody>
      </p:sp>
    </p:spTree>
    <p:extLst>
      <p:ext uri="{BB962C8B-B14F-4D97-AF65-F5344CB8AC3E}">
        <p14:creationId xmlns:p14="http://schemas.microsoft.com/office/powerpoint/2010/main" val="176632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8504-4E08-4696-B45D-C9BF3E10FA90}"/>
              </a:ext>
            </a:extLst>
          </p:cNvPr>
          <p:cNvSpPr>
            <a:spLocks noGrp="1"/>
          </p:cNvSpPr>
          <p:nvPr>
            <p:ph type="title"/>
          </p:nvPr>
        </p:nvSpPr>
        <p:spPr/>
        <p:txBody>
          <a:bodyPr/>
          <a:lstStyle/>
          <a:p>
            <a:r>
              <a:rPr lang="en-US" dirty="0"/>
              <a:t>Strategy -- functions</a:t>
            </a:r>
          </a:p>
        </p:txBody>
      </p:sp>
      <p:sp>
        <p:nvSpPr>
          <p:cNvPr id="3" name="Content Placeholder 2">
            <a:extLst>
              <a:ext uri="{FF2B5EF4-FFF2-40B4-BE49-F238E27FC236}">
                <a16:creationId xmlns:a16="http://schemas.microsoft.com/office/drawing/2014/main" id="{5F14BB0B-FA10-4395-B5A4-3A2D8B28B562}"/>
              </a:ext>
            </a:extLst>
          </p:cNvPr>
          <p:cNvSpPr>
            <a:spLocks noGrp="1"/>
          </p:cNvSpPr>
          <p:nvPr>
            <p:ph idx="1"/>
          </p:nvPr>
        </p:nvSpPr>
        <p:spPr/>
        <p:txBody>
          <a:bodyPr>
            <a:normAutofit lnSpcReduction="10000"/>
          </a:bodyPr>
          <a:lstStyle/>
          <a:p>
            <a:r>
              <a:rPr lang="en-US" dirty="0"/>
              <a:t>ENS name lookup function (</a:t>
            </a:r>
            <a:r>
              <a:rPr lang="en-US" dirty="0" err="1"/>
              <a:t>addr</a:t>
            </a:r>
            <a:r>
              <a:rPr lang="en-US" dirty="0"/>
              <a:t> </a:t>
            </a:r>
            <a:r>
              <a:rPr lang="en-US" dirty="0">
                <a:sym typeface="Wingdings" panose="05000000000000000000" pitchFamily="2" charset="2"/>
              </a:rPr>
              <a:t> name)</a:t>
            </a:r>
          </a:p>
          <a:p>
            <a:r>
              <a:rPr lang="en-US" dirty="0">
                <a:sym typeface="Wingdings" panose="05000000000000000000" pitchFamily="2" charset="2"/>
              </a:rPr>
              <a:t>Reagent render function (augment current hiccup functions)</a:t>
            </a:r>
          </a:p>
          <a:p>
            <a:pPr lvl="1"/>
            <a:r>
              <a:rPr lang="en-US" dirty="0">
                <a:sym typeface="Wingdings" panose="05000000000000000000" pitchFamily="2" charset="2"/>
              </a:rPr>
              <a:t>Build a form-3 reagent function </a:t>
            </a:r>
          </a:p>
          <a:p>
            <a:pPr lvl="1"/>
            <a:r>
              <a:rPr lang="en-US" dirty="0">
                <a:sym typeface="Wingdings" panose="05000000000000000000" pitchFamily="2" charset="2"/>
              </a:rPr>
              <a:t>Utilize component-did-mount </a:t>
            </a:r>
          </a:p>
          <a:p>
            <a:pPr lvl="1"/>
            <a:r>
              <a:rPr lang="en-US" dirty="0">
                <a:sym typeface="Wingdings" panose="05000000000000000000" pitchFamily="2" charset="2"/>
              </a:rPr>
              <a:t>Dispatch ENS lookup function</a:t>
            </a:r>
          </a:p>
          <a:p>
            <a:pPr lvl="1"/>
            <a:r>
              <a:rPr lang="en-US" dirty="0">
                <a:sym typeface="Wingdings" panose="05000000000000000000" pitchFamily="2" charset="2"/>
              </a:rPr>
              <a:t>Store result in reframe db</a:t>
            </a:r>
          </a:p>
          <a:p>
            <a:r>
              <a:rPr lang="en-US" dirty="0">
                <a:sym typeface="Wingdings" panose="05000000000000000000" pitchFamily="2" charset="2"/>
              </a:rPr>
              <a:t>Logic function for passing either name, if it exists, or address, as fallback.</a:t>
            </a:r>
          </a:p>
          <a:p>
            <a:r>
              <a:rPr lang="en-US" dirty="0">
                <a:sym typeface="Wingdings" panose="05000000000000000000" pitchFamily="2" charset="2"/>
              </a:rPr>
              <a:t>Subscribe function inside each address render function</a:t>
            </a:r>
          </a:p>
          <a:p>
            <a:r>
              <a:rPr lang="en-US" dirty="0">
                <a:sym typeface="Wingdings" panose="05000000000000000000" pitchFamily="2" charset="2"/>
              </a:rPr>
              <a:t>Event function for when address is looked up for conversion to name</a:t>
            </a:r>
          </a:p>
          <a:p>
            <a:r>
              <a:rPr lang="en-US" dirty="0">
                <a:sym typeface="Wingdings" panose="05000000000000000000" pitchFamily="2" charset="2"/>
              </a:rPr>
              <a:t>Store name in reframe db</a:t>
            </a:r>
            <a:endParaRPr lang="en-US" dirty="0"/>
          </a:p>
        </p:txBody>
      </p:sp>
    </p:spTree>
    <p:extLst>
      <p:ext uri="{BB962C8B-B14F-4D97-AF65-F5344CB8AC3E}">
        <p14:creationId xmlns:p14="http://schemas.microsoft.com/office/powerpoint/2010/main" val="425135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8DBFA-0296-4933-A2D3-54D5898F6610}"/>
              </a:ext>
            </a:extLst>
          </p:cNvPr>
          <p:cNvSpPr>
            <a:spLocks noGrp="1"/>
          </p:cNvSpPr>
          <p:nvPr>
            <p:ph type="title"/>
          </p:nvPr>
        </p:nvSpPr>
        <p:spPr/>
        <p:txBody>
          <a:bodyPr/>
          <a:lstStyle/>
          <a:p>
            <a:r>
              <a:rPr lang="en-US" dirty="0"/>
              <a:t>Strategy – name lookup function</a:t>
            </a:r>
          </a:p>
        </p:txBody>
      </p:sp>
      <p:sp>
        <p:nvSpPr>
          <p:cNvPr id="3" name="Content Placeholder 2">
            <a:extLst>
              <a:ext uri="{FF2B5EF4-FFF2-40B4-BE49-F238E27FC236}">
                <a16:creationId xmlns:a16="http://schemas.microsoft.com/office/drawing/2014/main" id="{E72EA5DB-79B0-40B2-9796-1DDE583FE503}"/>
              </a:ext>
            </a:extLst>
          </p:cNvPr>
          <p:cNvSpPr>
            <a:spLocks noGrp="1"/>
          </p:cNvSpPr>
          <p:nvPr>
            <p:ph idx="1"/>
          </p:nvPr>
        </p:nvSpPr>
        <p:spPr/>
        <p:txBody>
          <a:bodyPr/>
          <a:lstStyle/>
          <a:p>
            <a:r>
              <a:rPr lang="en-US" dirty="0"/>
              <a:t>Create function that takes web3 address hex string, </a:t>
            </a:r>
            <a:r>
              <a:rPr lang="en-US" b="1" i="1" dirty="0" err="1"/>
              <a:t>addr</a:t>
            </a:r>
            <a:r>
              <a:rPr lang="en-US" dirty="0"/>
              <a:t>, as input. </a:t>
            </a:r>
          </a:p>
          <a:p>
            <a:r>
              <a:rPr lang="en-US" dirty="0"/>
              <a:t>Use web3 provider to compare </a:t>
            </a:r>
            <a:r>
              <a:rPr lang="en-US" b="1" i="1" dirty="0" err="1"/>
              <a:t>addr</a:t>
            </a:r>
            <a:r>
              <a:rPr lang="en-US" b="1" i="1" dirty="0"/>
              <a:t> </a:t>
            </a:r>
            <a:r>
              <a:rPr lang="en-US" dirty="0"/>
              <a:t>against the reverse registrar. </a:t>
            </a:r>
          </a:p>
          <a:p>
            <a:pPr lvl="1"/>
            <a:r>
              <a:rPr lang="en-US" dirty="0"/>
              <a:t>If a record exists, store it in </a:t>
            </a:r>
            <a:r>
              <a:rPr lang="en-US" b="1" i="1" dirty="0" err="1"/>
              <a:t>ens</a:t>
            </a:r>
            <a:r>
              <a:rPr lang="en-US" b="1" i="1" dirty="0"/>
              <a:t>-name </a:t>
            </a:r>
            <a:r>
              <a:rPr lang="en-US" dirty="0"/>
              <a:t>variable. </a:t>
            </a:r>
          </a:p>
          <a:p>
            <a:pPr lvl="1"/>
            <a:r>
              <a:rPr lang="en-US" dirty="0"/>
              <a:t>Otherwise, set </a:t>
            </a:r>
            <a:r>
              <a:rPr lang="en-US" b="1" i="1" dirty="0" err="1"/>
              <a:t>ens</a:t>
            </a:r>
            <a:r>
              <a:rPr lang="en-US" b="1" i="1" dirty="0"/>
              <a:t>-name</a:t>
            </a:r>
            <a:r>
              <a:rPr lang="en-US" dirty="0"/>
              <a:t> to </a:t>
            </a:r>
            <a:r>
              <a:rPr lang="en-US" b="1" i="1" dirty="0" err="1"/>
              <a:t>addr</a:t>
            </a:r>
            <a:r>
              <a:rPr lang="en-US" dirty="0"/>
              <a:t>.</a:t>
            </a:r>
          </a:p>
          <a:p>
            <a:r>
              <a:rPr lang="en-US" dirty="0"/>
              <a:t>Return value of </a:t>
            </a:r>
            <a:r>
              <a:rPr lang="en-US" b="1" i="1" dirty="0" err="1"/>
              <a:t>ens</a:t>
            </a:r>
            <a:r>
              <a:rPr lang="en-US" b="1" i="1" dirty="0"/>
              <a:t>-name.</a:t>
            </a:r>
            <a:endParaRPr lang="en-US" dirty="0"/>
          </a:p>
        </p:txBody>
      </p:sp>
    </p:spTree>
    <p:extLst>
      <p:ext uri="{BB962C8B-B14F-4D97-AF65-F5344CB8AC3E}">
        <p14:creationId xmlns:p14="http://schemas.microsoft.com/office/powerpoint/2010/main" val="370314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8067-96F2-4B9C-BF28-978A58284BAF}"/>
              </a:ext>
            </a:extLst>
          </p:cNvPr>
          <p:cNvSpPr>
            <a:spLocks noGrp="1"/>
          </p:cNvSpPr>
          <p:nvPr>
            <p:ph type="title"/>
          </p:nvPr>
        </p:nvSpPr>
        <p:spPr/>
        <p:txBody>
          <a:bodyPr/>
          <a:lstStyle/>
          <a:p>
            <a:r>
              <a:rPr lang="en-US" dirty="0"/>
              <a:t>Re-FRAME db</a:t>
            </a:r>
          </a:p>
        </p:txBody>
      </p:sp>
      <p:sp>
        <p:nvSpPr>
          <p:cNvPr id="3" name="Content Placeholder 2">
            <a:extLst>
              <a:ext uri="{FF2B5EF4-FFF2-40B4-BE49-F238E27FC236}">
                <a16:creationId xmlns:a16="http://schemas.microsoft.com/office/drawing/2014/main" id="{E317E299-F242-4F72-BD75-380DDC3BCEA1}"/>
              </a:ext>
            </a:extLst>
          </p:cNvPr>
          <p:cNvSpPr>
            <a:spLocks noGrp="1"/>
          </p:cNvSpPr>
          <p:nvPr>
            <p:ph idx="1"/>
          </p:nvPr>
        </p:nvSpPr>
        <p:spPr/>
        <p:txBody>
          <a:bodyPr/>
          <a:lstStyle/>
          <a:p>
            <a:r>
              <a:rPr lang="en-US" dirty="0"/>
              <a:t>I will scope all the state parameters within a keyword in the database: (:ens db)</a:t>
            </a:r>
          </a:p>
          <a:p>
            <a:r>
              <a:rPr lang="en-US" dirty="0"/>
              <a:t>Within (:ens db) will be a reference to the web3 instance, as well as an address map:</a:t>
            </a:r>
          </a:p>
          <a:p>
            <a:r>
              <a:rPr lang="en-US" dirty="0"/>
              <a:t>(def db {:ens {:w3 (web3/create-web3 "https://mainnet.infura.io/v3/{INFURA_API_KEY} " ) </a:t>
            </a:r>
          </a:p>
          <a:p>
            <a:pPr marL="0" indent="0">
              <a:buNone/>
            </a:pPr>
            <a:r>
              <a:rPr lang="en-US" dirty="0"/>
              <a:t>                              :</a:t>
            </a:r>
            <a:r>
              <a:rPr lang="en-US" dirty="0" err="1"/>
              <a:t>addrmap</a:t>
            </a:r>
            <a:r>
              <a:rPr lang="en-US" dirty="0"/>
              <a:t> {}  })</a:t>
            </a:r>
          </a:p>
          <a:p>
            <a:r>
              <a:rPr lang="en-US" dirty="0"/>
              <a:t>The address map, :</a:t>
            </a:r>
            <a:r>
              <a:rPr lang="en-US" dirty="0" err="1"/>
              <a:t>addrmap</a:t>
            </a:r>
            <a:r>
              <a:rPr lang="en-US" dirty="0"/>
              <a:t>, will contain all addresses to be reverse-resolved into ENS names on the site. The keys of this map will consist of strings of the address to be mapped (“0xabc123…”). This way, the keys are guaranteed to be unique. The value will be mapped to the </a:t>
            </a:r>
            <a:r>
              <a:rPr lang="en-US" dirty="0" err="1"/>
              <a:t>ens</a:t>
            </a:r>
            <a:r>
              <a:rPr lang="en-US" dirty="0"/>
              <a:t>-resolved name, if it exists. If the </a:t>
            </a:r>
            <a:r>
              <a:rPr lang="en-US" dirty="0" err="1"/>
              <a:t>ens</a:t>
            </a:r>
            <a:r>
              <a:rPr lang="en-US" dirty="0"/>
              <a:t>-resolved name does not exist, the value will be the address string repeated. </a:t>
            </a:r>
          </a:p>
          <a:p>
            <a:r>
              <a:rPr lang="en-US" dirty="0"/>
              <a:t>When a new address is encountered on the website (where previously, the address text would have been rendered) the view component will dispatch an event to add the new address to the </a:t>
            </a:r>
            <a:r>
              <a:rPr lang="en-US" dirty="0" err="1"/>
              <a:t>addrmap</a:t>
            </a:r>
            <a:r>
              <a:rPr lang="en-US" dirty="0"/>
              <a:t>. </a:t>
            </a:r>
          </a:p>
        </p:txBody>
      </p:sp>
    </p:spTree>
    <p:extLst>
      <p:ext uri="{BB962C8B-B14F-4D97-AF65-F5344CB8AC3E}">
        <p14:creationId xmlns:p14="http://schemas.microsoft.com/office/powerpoint/2010/main" val="529823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6CC5-7BD8-4F9C-A9D1-CA2F0A2CB66F}"/>
              </a:ext>
            </a:extLst>
          </p:cNvPr>
          <p:cNvSpPr>
            <a:spLocks noGrp="1"/>
          </p:cNvSpPr>
          <p:nvPr>
            <p:ph type="title"/>
          </p:nvPr>
        </p:nvSpPr>
        <p:spPr>
          <a:xfrm>
            <a:off x="1030287" y="0"/>
            <a:ext cx="10131425" cy="1456267"/>
          </a:xfrm>
        </p:spPr>
        <p:txBody>
          <a:bodyPr/>
          <a:lstStyle/>
          <a:p>
            <a:pPr algn="ctr"/>
            <a:r>
              <a:rPr lang="en-US" dirty="0"/>
              <a:t>Address map in ens db</a:t>
            </a:r>
          </a:p>
        </p:txBody>
      </p:sp>
      <p:sp>
        <p:nvSpPr>
          <p:cNvPr id="4" name="Rectangle 3">
            <a:extLst>
              <a:ext uri="{FF2B5EF4-FFF2-40B4-BE49-F238E27FC236}">
                <a16:creationId xmlns:a16="http://schemas.microsoft.com/office/drawing/2014/main" id="{690FCDA6-8537-4C43-B436-11E77C5A825B}"/>
              </a:ext>
            </a:extLst>
          </p:cNvPr>
          <p:cNvSpPr/>
          <p:nvPr/>
        </p:nvSpPr>
        <p:spPr>
          <a:xfrm>
            <a:off x="4615930" y="5519922"/>
            <a:ext cx="7485874" cy="1261274"/>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u="sng" dirty="0"/>
              <a:t>ADDRMAP</a:t>
            </a:r>
          </a:p>
          <a:p>
            <a:pPr algn="ctr"/>
            <a:r>
              <a:rPr lang="en-US" dirty="0"/>
              <a:t>{ }</a:t>
            </a:r>
          </a:p>
        </p:txBody>
      </p:sp>
      <p:sp>
        <p:nvSpPr>
          <p:cNvPr id="8" name="Rectangle 7">
            <a:extLst>
              <a:ext uri="{FF2B5EF4-FFF2-40B4-BE49-F238E27FC236}">
                <a16:creationId xmlns:a16="http://schemas.microsoft.com/office/drawing/2014/main" id="{3E449698-054A-429D-9766-F51C3BDE6E31}"/>
              </a:ext>
            </a:extLst>
          </p:cNvPr>
          <p:cNvSpPr/>
          <p:nvPr/>
        </p:nvSpPr>
        <p:spPr>
          <a:xfrm>
            <a:off x="784160" y="1338080"/>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ym typeface="Wingdings" panose="05000000000000000000" pitchFamily="2" charset="2"/>
              </a:rPr>
              <a:t>Encounter Address to render</a:t>
            </a:r>
          </a:p>
        </p:txBody>
      </p:sp>
      <p:sp>
        <p:nvSpPr>
          <p:cNvPr id="9" name="Rectangle 8">
            <a:extLst>
              <a:ext uri="{FF2B5EF4-FFF2-40B4-BE49-F238E27FC236}">
                <a16:creationId xmlns:a16="http://schemas.microsoft.com/office/drawing/2014/main" id="{5B136520-05F9-4046-8073-ECF78EA20D52}"/>
              </a:ext>
            </a:extLst>
          </p:cNvPr>
          <p:cNvSpPr/>
          <p:nvPr/>
        </p:nvSpPr>
        <p:spPr>
          <a:xfrm>
            <a:off x="2765360" y="1338079"/>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ym typeface="Wingdings" panose="05000000000000000000" pitchFamily="2" charset="2"/>
              </a:rPr>
              <a:t>Lookup Address in ADDRMAP in state DB</a:t>
            </a:r>
          </a:p>
        </p:txBody>
      </p:sp>
      <p:sp>
        <p:nvSpPr>
          <p:cNvPr id="10" name="Rectangle 9">
            <a:extLst>
              <a:ext uri="{FF2B5EF4-FFF2-40B4-BE49-F238E27FC236}">
                <a16:creationId xmlns:a16="http://schemas.microsoft.com/office/drawing/2014/main" id="{338D330E-B0C6-4344-99C2-03A023BD4FF7}"/>
              </a:ext>
            </a:extLst>
          </p:cNvPr>
          <p:cNvSpPr/>
          <p:nvPr/>
        </p:nvSpPr>
        <p:spPr>
          <a:xfrm>
            <a:off x="4934708" y="3439365"/>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ym typeface="Wingdings" panose="05000000000000000000" pitchFamily="2" charset="2"/>
              </a:rPr>
              <a:t>Render Value tied to Address from ADDRMAP</a:t>
            </a:r>
          </a:p>
        </p:txBody>
      </p:sp>
      <p:sp>
        <p:nvSpPr>
          <p:cNvPr id="11" name="Rectangle 10">
            <a:extLst>
              <a:ext uri="{FF2B5EF4-FFF2-40B4-BE49-F238E27FC236}">
                <a16:creationId xmlns:a16="http://schemas.microsoft.com/office/drawing/2014/main" id="{F6C10B81-78AE-455E-96C1-A650258A4E5B}"/>
              </a:ext>
            </a:extLst>
          </p:cNvPr>
          <p:cNvSpPr/>
          <p:nvPr/>
        </p:nvSpPr>
        <p:spPr>
          <a:xfrm>
            <a:off x="4934708" y="1338078"/>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ym typeface="Wingdings" panose="05000000000000000000" pitchFamily="2" charset="2"/>
              </a:rPr>
              <a:t>Query ENS </a:t>
            </a:r>
            <a:br>
              <a:rPr lang="en-US" sz="1400" dirty="0">
                <a:sym typeface="Wingdings" panose="05000000000000000000" pitchFamily="2" charset="2"/>
              </a:rPr>
            </a:br>
            <a:r>
              <a:rPr lang="en-US" sz="1400" dirty="0">
                <a:sym typeface="Wingdings" panose="05000000000000000000" pitchFamily="2" charset="2"/>
              </a:rPr>
              <a:t>Reverse Registry for name (if no record exists, return Address)</a:t>
            </a:r>
          </a:p>
        </p:txBody>
      </p:sp>
      <p:sp>
        <p:nvSpPr>
          <p:cNvPr id="12" name="Rectangle 11">
            <a:extLst>
              <a:ext uri="{FF2B5EF4-FFF2-40B4-BE49-F238E27FC236}">
                <a16:creationId xmlns:a16="http://schemas.microsoft.com/office/drawing/2014/main" id="{DBAAC8F3-63F8-4003-9BE5-886CA6E6355B}"/>
              </a:ext>
            </a:extLst>
          </p:cNvPr>
          <p:cNvSpPr/>
          <p:nvPr/>
        </p:nvSpPr>
        <p:spPr>
          <a:xfrm>
            <a:off x="6981189" y="1336523"/>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ym typeface="Wingdings" panose="05000000000000000000" pitchFamily="2" charset="2"/>
              </a:rPr>
              <a:t>Create record in ADDRMAP for Address, associate name with it</a:t>
            </a:r>
          </a:p>
        </p:txBody>
      </p:sp>
      <p:cxnSp>
        <p:nvCxnSpPr>
          <p:cNvPr id="14" name="Straight Arrow Connector 13">
            <a:extLst>
              <a:ext uri="{FF2B5EF4-FFF2-40B4-BE49-F238E27FC236}">
                <a16:creationId xmlns:a16="http://schemas.microsoft.com/office/drawing/2014/main" id="{E1D6967E-77BB-4809-9518-BE1D7764A2FD}"/>
              </a:ext>
            </a:extLst>
          </p:cNvPr>
          <p:cNvCxnSpPr>
            <a:stCxn id="8" idx="3"/>
            <a:endCxn id="9" idx="1"/>
          </p:cNvCxnSpPr>
          <p:nvPr/>
        </p:nvCxnSpPr>
        <p:spPr>
          <a:xfrm flipV="1">
            <a:off x="2136712" y="2101289"/>
            <a:ext cx="628648" cy="1"/>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93B2A147-0ECA-4644-8311-48F8AF5F6BFB}"/>
              </a:ext>
            </a:extLst>
          </p:cNvPr>
          <p:cNvCxnSpPr>
            <a:cxnSpLocks/>
            <a:stCxn id="9" idx="2"/>
            <a:endCxn id="10" idx="1"/>
          </p:cNvCxnSpPr>
          <p:nvPr/>
        </p:nvCxnSpPr>
        <p:spPr>
          <a:xfrm>
            <a:off x="3441636" y="2864498"/>
            <a:ext cx="1493072" cy="1338077"/>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F8598D7A-1342-4233-A18E-673D29905D5F}"/>
              </a:ext>
            </a:extLst>
          </p:cNvPr>
          <p:cNvCxnSpPr>
            <a:cxnSpLocks/>
            <a:stCxn id="9" idx="3"/>
            <a:endCxn id="11" idx="1"/>
          </p:cNvCxnSpPr>
          <p:nvPr/>
        </p:nvCxnSpPr>
        <p:spPr>
          <a:xfrm flipV="1">
            <a:off x="4117912" y="2101288"/>
            <a:ext cx="816796" cy="1"/>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B4B1A2F5-3DDE-4440-A590-0B830D8C8FE7}"/>
              </a:ext>
            </a:extLst>
          </p:cNvPr>
          <p:cNvCxnSpPr>
            <a:cxnSpLocks/>
            <a:stCxn id="11" idx="3"/>
            <a:endCxn id="12" idx="1"/>
          </p:cNvCxnSpPr>
          <p:nvPr/>
        </p:nvCxnSpPr>
        <p:spPr>
          <a:xfrm flipV="1">
            <a:off x="6287260" y="2099733"/>
            <a:ext cx="693929" cy="1555"/>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98D8824-C30C-44A4-931C-77E245597FC8}"/>
              </a:ext>
            </a:extLst>
          </p:cNvPr>
          <p:cNvCxnSpPr>
            <a:cxnSpLocks/>
            <a:stCxn id="12" idx="2"/>
            <a:endCxn id="10" idx="3"/>
          </p:cNvCxnSpPr>
          <p:nvPr/>
        </p:nvCxnSpPr>
        <p:spPr>
          <a:xfrm flipH="1">
            <a:off x="6287260" y="2862942"/>
            <a:ext cx="1370205" cy="1339633"/>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6512B2DC-49A5-4EAB-8E10-55E5572979C3}"/>
              </a:ext>
            </a:extLst>
          </p:cNvPr>
          <p:cNvSpPr txBox="1"/>
          <p:nvPr/>
        </p:nvSpPr>
        <p:spPr>
          <a:xfrm rot="2499384">
            <a:off x="3168050" y="3419014"/>
            <a:ext cx="1715534" cy="261610"/>
          </a:xfrm>
          <a:prstGeom prst="rect">
            <a:avLst/>
          </a:prstGeom>
          <a:noFill/>
        </p:spPr>
        <p:txBody>
          <a:bodyPr wrap="none" rtlCol="0">
            <a:spAutoFit/>
          </a:bodyPr>
          <a:lstStyle/>
          <a:p>
            <a:r>
              <a:rPr lang="en-US" sz="1100" dirty="0"/>
              <a:t>Record exists in ADDRMAP</a:t>
            </a:r>
          </a:p>
        </p:txBody>
      </p:sp>
      <p:sp>
        <p:nvSpPr>
          <p:cNvPr id="31" name="TextBox 30">
            <a:extLst>
              <a:ext uri="{FF2B5EF4-FFF2-40B4-BE49-F238E27FC236}">
                <a16:creationId xmlns:a16="http://schemas.microsoft.com/office/drawing/2014/main" id="{AAFE30AA-5F7E-4693-91D4-6B8FBF344EDE}"/>
              </a:ext>
            </a:extLst>
          </p:cNvPr>
          <p:cNvSpPr txBox="1"/>
          <p:nvPr/>
        </p:nvSpPr>
        <p:spPr>
          <a:xfrm>
            <a:off x="4096509" y="1459164"/>
            <a:ext cx="1038842" cy="600164"/>
          </a:xfrm>
          <a:prstGeom prst="rect">
            <a:avLst/>
          </a:prstGeom>
          <a:noFill/>
        </p:spPr>
        <p:txBody>
          <a:bodyPr wrap="square" rtlCol="0">
            <a:spAutoFit/>
          </a:bodyPr>
          <a:lstStyle/>
          <a:p>
            <a:r>
              <a:rPr lang="en-US" sz="1100" dirty="0"/>
              <a:t>No Record exists in ADDRMAP</a:t>
            </a:r>
          </a:p>
        </p:txBody>
      </p:sp>
    </p:spTree>
    <p:extLst>
      <p:ext uri="{BB962C8B-B14F-4D97-AF65-F5344CB8AC3E}">
        <p14:creationId xmlns:p14="http://schemas.microsoft.com/office/powerpoint/2010/main" val="61563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6CC5-7BD8-4F9C-A9D1-CA2F0A2CB66F}"/>
              </a:ext>
            </a:extLst>
          </p:cNvPr>
          <p:cNvSpPr>
            <a:spLocks noGrp="1"/>
          </p:cNvSpPr>
          <p:nvPr>
            <p:ph type="title"/>
          </p:nvPr>
        </p:nvSpPr>
        <p:spPr>
          <a:xfrm>
            <a:off x="1030287" y="0"/>
            <a:ext cx="10131425" cy="1456267"/>
          </a:xfrm>
        </p:spPr>
        <p:txBody>
          <a:bodyPr/>
          <a:lstStyle/>
          <a:p>
            <a:pPr algn="ctr"/>
            <a:r>
              <a:rPr lang="en-US" dirty="0"/>
              <a:t>Address map in ens db</a:t>
            </a:r>
          </a:p>
        </p:txBody>
      </p:sp>
      <p:sp>
        <p:nvSpPr>
          <p:cNvPr id="4" name="Rectangle 3">
            <a:extLst>
              <a:ext uri="{FF2B5EF4-FFF2-40B4-BE49-F238E27FC236}">
                <a16:creationId xmlns:a16="http://schemas.microsoft.com/office/drawing/2014/main" id="{690FCDA6-8537-4C43-B436-11E77C5A825B}"/>
              </a:ext>
            </a:extLst>
          </p:cNvPr>
          <p:cNvSpPr/>
          <p:nvPr/>
        </p:nvSpPr>
        <p:spPr>
          <a:xfrm>
            <a:off x="4615930" y="5519922"/>
            <a:ext cx="7485874" cy="1261274"/>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u="sng" dirty="0"/>
              <a:t>ADDRMAP</a:t>
            </a:r>
          </a:p>
          <a:p>
            <a:pPr algn="ctr"/>
            <a:r>
              <a:rPr lang="en-US" dirty="0"/>
              <a:t>“0xd8dA6BF26964aF9D7eEd9e03E53415D37aA96045” </a:t>
            </a:r>
            <a:r>
              <a:rPr lang="en-US" dirty="0">
                <a:sym typeface="Wingdings" panose="05000000000000000000" pitchFamily="2" charset="2"/>
              </a:rPr>
              <a:t></a:t>
            </a:r>
          </a:p>
        </p:txBody>
      </p:sp>
      <p:sp>
        <p:nvSpPr>
          <p:cNvPr id="8" name="Rectangle 7">
            <a:extLst>
              <a:ext uri="{FF2B5EF4-FFF2-40B4-BE49-F238E27FC236}">
                <a16:creationId xmlns:a16="http://schemas.microsoft.com/office/drawing/2014/main" id="{3E449698-054A-429D-9766-F51C3BDE6E31}"/>
              </a:ext>
            </a:extLst>
          </p:cNvPr>
          <p:cNvSpPr/>
          <p:nvPr/>
        </p:nvSpPr>
        <p:spPr>
          <a:xfrm>
            <a:off x="784160" y="1338080"/>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ym typeface="Wingdings" panose="05000000000000000000" pitchFamily="2" charset="2"/>
              </a:rPr>
              <a:t>Encounter Address to render</a:t>
            </a:r>
          </a:p>
        </p:txBody>
      </p:sp>
      <p:sp>
        <p:nvSpPr>
          <p:cNvPr id="9" name="Rectangle 8">
            <a:extLst>
              <a:ext uri="{FF2B5EF4-FFF2-40B4-BE49-F238E27FC236}">
                <a16:creationId xmlns:a16="http://schemas.microsoft.com/office/drawing/2014/main" id="{5B136520-05F9-4046-8073-ECF78EA20D52}"/>
              </a:ext>
            </a:extLst>
          </p:cNvPr>
          <p:cNvSpPr/>
          <p:nvPr/>
        </p:nvSpPr>
        <p:spPr>
          <a:xfrm>
            <a:off x="2765360" y="1338079"/>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ym typeface="Wingdings" panose="05000000000000000000" pitchFamily="2" charset="2"/>
              </a:rPr>
              <a:t>Lookup Address in ADDRMAP in state DB</a:t>
            </a:r>
          </a:p>
        </p:txBody>
      </p:sp>
      <p:sp>
        <p:nvSpPr>
          <p:cNvPr id="10" name="Rectangle 9">
            <a:extLst>
              <a:ext uri="{FF2B5EF4-FFF2-40B4-BE49-F238E27FC236}">
                <a16:creationId xmlns:a16="http://schemas.microsoft.com/office/drawing/2014/main" id="{338D330E-B0C6-4344-99C2-03A023BD4FF7}"/>
              </a:ext>
            </a:extLst>
          </p:cNvPr>
          <p:cNvSpPr/>
          <p:nvPr/>
        </p:nvSpPr>
        <p:spPr>
          <a:xfrm>
            <a:off x="4934708" y="3439365"/>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ym typeface="Wingdings" panose="05000000000000000000" pitchFamily="2" charset="2"/>
              </a:rPr>
              <a:t>Render Value tied to Address from ADDRMAP</a:t>
            </a:r>
          </a:p>
        </p:txBody>
      </p:sp>
      <p:sp>
        <p:nvSpPr>
          <p:cNvPr id="11" name="Rectangle 10">
            <a:extLst>
              <a:ext uri="{FF2B5EF4-FFF2-40B4-BE49-F238E27FC236}">
                <a16:creationId xmlns:a16="http://schemas.microsoft.com/office/drawing/2014/main" id="{F6C10B81-78AE-455E-96C1-A650258A4E5B}"/>
              </a:ext>
            </a:extLst>
          </p:cNvPr>
          <p:cNvSpPr/>
          <p:nvPr/>
        </p:nvSpPr>
        <p:spPr>
          <a:xfrm>
            <a:off x="4934708" y="1338078"/>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ym typeface="Wingdings" panose="05000000000000000000" pitchFamily="2" charset="2"/>
              </a:rPr>
              <a:t>Query ENS </a:t>
            </a:r>
            <a:br>
              <a:rPr lang="en-US" sz="1400" dirty="0">
                <a:sym typeface="Wingdings" panose="05000000000000000000" pitchFamily="2" charset="2"/>
              </a:rPr>
            </a:br>
            <a:r>
              <a:rPr lang="en-US" sz="1400" dirty="0">
                <a:sym typeface="Wingdings" panose="05000000000000000000" pitchFamily="2" charset="2"/>
              </a:rPr>
              <a:t>Reverse Registry for name (if no record exists, return Address)</a:t>
            </a:r>
          </a:p>
        </p:txBody>
      </p:sp>
      <p:sp>
        <p:nvSpPr>
          <p:cNvPr id="12" name="Rectangle 11">
            <a:extLst>
              <a:ext uri="{FF2B5EF4-FFF2-40B4-BE49-F238E27FC236}">
                <a16:creationId xmlns:a16="http://schemas.microsoft.com/office/drawing/2014/main" id="{DBAAC8F3-63F8-4003-9BE5-886CA6E6355B}"/>
              </a:ext>
            </a:extLst>
          </p:cNvPr>
          <p:cNvSpPr/>
          <p:nvPr/>
        </p:nvSpPr>
        <p:spPr>
          <a:xfrm>
            <a:off x="6981189" y="1336523"/>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ym typeface="Wingdings" panose="05000000000000000000" pitchFamily="2" charset="2"/>
              </a:rPr>
              <a:t>Create record in ADDRMAP for Address, associate name with it</a:t>
            </a:r>
          </a:p>
        </p:txBody>
      </p:sp>
      <p:cxnSp>
        <p:nvCxnSpPr>
          <p:cNvPr id="14" name="Straight Arrow Connector 13">
            <a:extLst>
              <a:ext uri="{FF2B5EF4-FFF2-40B4-BE49-F238E27FC236}">
                <a16:creationId xmlns:a16="http://schemas.microsoft.com/office/drawing/2014/main" id="{E1D6967E-77BB-4809-9518-BE1D7764A2FD}"/>
              </a:ext>
            </a:extLst>
          </p:cNvPr>
          <p:cNvCxnSpPr>
            <a:stCxn id="8" idx="3"/>
            <a:endCxn id="9" idx="1"/>
          </p:cNvCxnSpPr>
          <p:nvPr/>
        </p:nvCxnSpPr>
        <p:spPr>
          <a:xfrm flipV="1">
            <a:off x="2136712" y="2101289"/>
            <a:ext cx="628648" cy="1"/>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93B2A147-0ECA-4644-8311-48F8AF5F6BFB}"/>
              </a:ext>
            </a:extLst>
          </p:cNvPr>
          <p:cNvCxnSpPr>
            <a:cxnSpLocks/>
            <a:stCxn id="9" idx="2"/>
            <a:endCxn id="10" idx="1"/>
          </p:cNvCxnSpPr>
          <p:nvPr/>
        </p:nvCxnSpPr>
        <p:spPr>
          <a:xfrm>
            <a:off x="3441636" y="2864498"/>
            <a:ext cx="1493072" cy="1338077"/>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F8598D7A-1342-4233-A18E-673D29905D5F}"/>
              </a:ext>
            </a:extLst>
          </p:cNvPr>
          <p:cNvCxnSpPr>
            <a:cxnSpLocks/>
            <a:stCxn id="9" idx="3"/>
            <a:endCxn id="11" idx="1"/>
          </p:cNvCxnSpPr>
          <p:nvPr/>
        </p:nvCxnSpPr>
        <p:spPr>
          <a:xfrm flipV="1">
            <a:off x="4117912" y="2101288"/>
            <a:ext cx="816796" cy="1"/>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B4B1A2F5-3DDE-4440-A590-0B830D8C8FE7}"/>
              </a:ext>
            </a:extLst>
          </p:cNvPr>
          <p:cNvCxnSpPr>
            <a:cxnSpLocks/>
            <a:stCxn id="11" idx="3"/>
            <a:endCxn id="12" idx="1"/>
          </p:cNvCxnSpPr>
          <p:nvPr/>
        </p:nvCxnSpPr>
        <p:spPr>
          <a:xfrm flipV="1">
            <a:off x="6287260" y="2099733"/>
            <a:ext cx="693929" cy="1555"/>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98D8824-C30C-44A4-931C-77E245597FC8}"/>
              </a:ext>
            </a:extLst>
          </p:cNvPr>
          <p:cNvCxnSpPr>
            <a:cxnSpLocks/>
            <a:stCxn id="12" idx="2"/>
            <a:endCxn id="10" idx="3"/>
          </p:cNvCxnSpPr>
          <p:nvPr/>
        </p:nvCxnSpPr>
        <p:spPr>
          <a:xfrm flipH="1">
            <a:off x="6287260" y="2862942"/>
            <a:ext cx="1370205" cy="1339633"/>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6512B2DC-49A5-4EAB-8E10-55E5572979C3}"/>
              </a:ext>
            </a:extLst>
          </p:cNvPr>
          <p:cNvSpPr txBox="1"/>
          <p:nvPr/>
        </p:nvSpPr>
        <p:spPr>
          <a:xfrm rot="2499384">
            <a:off x="3168050" y="3419014"/>
            <a:ext cx="1715534" cy="261610"/>
          </a:xfrm>
          <a:prstGeom prst="rect">
            <a:avLst/>
          </a:prstGeom>
          <a:noFill/>
        </p:spPr>
        <p:txBody>
          <a:bodyPr wrap="none" rtlCol="0">
            <a:spAutoFit/>
          </a:bodyPr>
          <a:lstStyle/>
          <a:p>
            <a:r>
              <a:rPr lang="en-US" sz="1100" dirty="0"/>
              <a:t>Record exists in ADDRMAP</a:t>
            </a:r>
          </a:p>
        </p:txBody>
      </p:sp>
      <p:sp>
        <p:nvSpPr>
          <p:cNvPr id="31" name="TextBox 30">
            <a:extLst>
              <a:ext uri="{FF2B5EF4-FFF2-40B4-BE49-F238E27FC236}">
                <a16:creationId xmlns:a16="http://schemas.microsoft.com/office/drawing/2014/main" id="{AAFE30AA-5F7E-4693-91D4-6B8FBF344EDE}"/>
              </a:ext>
            </a:extLst>
          </p:cNvPr>
          <p:cNvSpPr txBox="1"/>
          <p:nvPr/>
        </p:nvSpPr>
        <p:spPr>
          <a:xfrm>
            <a:off x="4096509" y="1459164"/>
            <a:ext cx="1038842" cy="600164"/>
          </a:xfrm>
          <a:prstGeom prst="rect">
            <a:avLst/>
          </a:prstGeom>
          <a:noFill/>
        </p:spPr>
        <p:txBody>
          <a:bodyPr wrap="square" rtlCol="0">
            <a:spAutoFit/>
          </a:bodyPr>
          <a:lstStyle/>
          <a:p>
            <a:r>
              <a:rPr lang="en-US" sz="1100" dirty="0"/>
              <a:t>No Record exists in ADDRMAP</a:t>
            </a:r>
          </a:p>
        </p:txBody>
      </p:sp>
    </p:spTree>
    <p:extLst>
      <p:ext uri="{BB962C8B-B14F-4D97-AF65-F5344CB8AC3E}">
        <p14:creationId xmlns:p14="http://schemas.microsoft.com/office/powerpoint/2010/main" val="210250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6CC5-7BD8-4F9C-A9D1-CA2F0A2CB66F}"/>
              </a:ext>
            </a:extLst>
          </p:cNvPr>
          <p:cNvSpPr>
            <a:spLocks noGrp="1"/>
          </p:cNvSpPr>
          <p:nvPr>
            <p:ph type="title"/>
          </p:nvPr>
        </p:nvSpPr>
        <p:spPr>
          <a:xfrm>
            <a:off x="1030287" y="0"/>
            <a:ext cx="10131425" cy="1456267"/>
          </a:xfrm>
        </p:spPr>
        <p:txBody>
          <a:bodyPr/>
          <a:lstStyle/>
          <a:p>
            <a:pPr algn="ctr"/>
            <a:r>
              <a:rPr lang="en-US" dirty="0"/>
              <a:t>Address map in ens db</a:t>
            </a:r>
          </a:p>
        </p:txBody>
      </p:sp>
      <p:sp>
        <p:nvSpPr>
          <p:cNvPr id="4" name="Rectangle 3">
            <a:extLst>
              <a:ext uri="{FF2B5EF4-FFF2-40B4-BE49-F238E27FC236}">
                <a16:creationId xmlns:a16="http://schemas.microsoft.com/office/drawing/2014/main" id="{690FCDA6-8537-4C43-B436-11E77C5A825B}"/>
              </a:ext>
            </a:extLst>
          </p:cNvPr>
          <p:cNvSpPr/>
          <p:nvPr/>
        </p:nvSpPr>
        <p:spPr>
          <a:xfrm>
            <a:off x="4615930" y="5519922"/>
            <a:ext cx="7485874" cy="1261274"/>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u="sng" dirty="0"/>
              <a:t>ADDRMAP</a:t>
            </a:r>
          </a:p>
          <a:p>
            <a:pPr algn="ctr"/>
            <a:r>
              <a:rPr lang="en-US" dirty="0"/>
              <a:t>“0xd8dA6BF26964aF9D7eEd9e03E53415D37aA96045” </a:t>
            </a:r>
            <a:r>
              <a:rPr lang="en-US" dirty="0">
                <a:sym typeface="Wingdings" panose="05000000000000000000" pitchFamily="2" charset="2"/>
              </a:rPr>
              <a:t> “vitalik.eth” </a:t>
            </a:r>
          </a:p>
        </p:txBody>
      </p:sp>
      <p:sp>
        <p:nvSpPr>
          <p:cNvPr id="8" name="Rectangle 7">
            <a:extLst>
              <a:ext uri="{FF2B5EF4-FFF2-40B4-BE49-F238E27FC236}">
                <a16:creationId xmlns:a16="http://schemas.microsoft.com/office/drawing/2014/main" id="{3E449698-054A-429D-9766-F51C3BDE6E31}"/>
              </a:ext>
            </a:extLst>
          </p:cNvPr>
          <p:cNvSpPr/>
          <p:nvPr/>
        </p:nvSpPr>
        <p:spPr>
          <a:xfrm>
            <a:off x="784160" y="1338080"/>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ym typeface="Wingdings" panose="05000000000000000000" pitchFamily="2" charset="2"/>
              </a:rPr>
              <a:t>Encounter Address to render</a:t>
            </a:r>
          </a:p>
        </p:txBody>
      </p:sp>
      <p:sp>
        <p:nvSpPr>
          <p:cNvPr id="9" name="Rectangle 8">
            <a:extLst>
              <a:ext uri="{FF2B5EF4-FFF2-40B4-BE49-F238E27FC236}">
                <a16:creationId xmlns:a16="http://schemas.microsoft.com/office/drawing/2014/main" id="{5B136520-05F9-4046-8073-ECF78EA20D52}"/>
              </a:ext>
            </a:extLst>
          </p:cNvPr>
          <p:cNvSpPr/>
          <p:nvPr/>
        </p:nvSpPr>
        <p:spPr>
          <a:xfrm>
            <a:off x="2765360" y="1338079"/>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ym typeface="Wingdings" panose="05000000000000000000" pitchFamily="2" charset="2"/>
              </a:rPr>
              <a:t>Lookup Address in ADDRMAP in state DB</a:t>
            </a:r>
          </a:p>
        </p:txBody>
      </p:sp>
      <p:sp>
        <p:nvSpPr>
          <p:cNvPr id="10" name="Rectangle 9">
            <a:extLst>
              <a:ext uri="{FF2B5EF4-FFF2-40B4-BE49-F238E27FC236}">
                <a16:creationId xmlns:a16="http://schemas.microsoft.com/office/drawing/2014/main" id="{338D330E-B0C6-4344-99C2-03A023BD4FF7}"/>
              </a:ext>
            </a:extLst>
          </p:cNvPr>
          <p:cNvSpPr/>
          <p:nvPr/>
        </p:nvSpPr>
        <p:spPr>
          <a:xfrm>
            <a:off x="4934708" y="3439365"/>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ym typeface="Wingdings" panose="05000000000000000000" pitchFamily="2" charset="2"/>
              </a:rPr>
              <a:t>Render Value tied to Address from ADDRMAP</a:t>
            </a:r>
          </a:p>
        </p:txBody>
      </p:sp>
      <p:sp>
        <p:nvSpPr>
          <p:cNvPr id="11" name="Rectangle 10">
            <a:extLst>
              <a:ext uri="{FF2B5EF4-FFF2-40B4-BE49-F238E27FC236}">
                <a16:creationId xmlns:a16="http://schemas.microsoft.com/office/drawing/2014/main" id="{F6C10B81-78AE-455E-96C1-A650258A4E5B}"/>
              </a:ext>
            </a:extLst>
          </p:cNvPr>
          <p:cNvSpPr/>
          <p:nvPr/>
        </p:nvSpPr>
        <p:spPr>
          <a:xfrm>
            <a:off x="4934708" y="1338078"/>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ym typeface="Wingdings" panose="05000000000000000000" pitchFamily="2" charset="2"/>
              </a:rPr>
              <a:t>Query ENS </a:t>
            </a:r>
            <a:br>
              <a:rPr lang="en-US" sz="1400" dirty="0">
                <a:sym typeface="Wingdings" panose="05000000000000000000" pitchFamily="2" charset="2"/>
              </a:rPr>
            </a:br>
            <a:r>
              <a:rPr lang="en-US" sz="1400" dirty="0">
                <a:sym typeface="Wingdings" panose="05000000000000000000" pitchFamily="2" charset="2"/>
              </a:rPr>
              <a:t>Reverse Registry for name (if no record exists, return Address)</a:t>
            </a:r>
          </a:p>
        </p:txBody>
      </p:sp>
      <p:sp>
        <p:nvSpPr>
          <p:cNvPr id="12" name="Rectangle 11">
            <a:extLst>
              <a:ext uri="{FF2B5EF4-FFF2-40B4-BE49-F238E27FC236}">
                <a16:creationId xmlns:a16="http://schemas.microsoft.com/office/drawing/2014/main" id="{DBAAC8F3-63F8-4003-9BE5-886CA6E6355B}"/>
              </a:ext>
            </a:extLst>
          </p:cNvPr>
          <p:cNvSpPr/>
          <p:nvPr/>
        </p:nvSpPr>
        <p:spPr>
          <a:xfrm>
            <a:off x="6981189" y="1336523"/>
            <a:ext cx="1352552" cy="1526419"/>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ym typeface="Wingdings" panose="05000000000000000000" pitchFamily="2" charset="2"/>
              </a:rPr>
              <a:t>Create record in ADDRMAP for Address, associate name with it</a:t>
            </a:r>
          </a:p>
        </p:txBody>
      </p:sp>
      <p:cxnSp>
        <p:nvCxnSpPr>
          <p:cNvPr id="14" name="Straight Arrow Connector 13">
            <a:extLst>
              <a:ext uri="{FF2B5EF4-FFF2-40B4-BE49-F238E27FC236}">
                <a16:creationId xmlns:a16="http://schemas.microsoft.com/office/drawing/2014/main" id="{E1D6967E-77BB-4809-9518-BE1D7764A2FD}"/>
              </a:ext>
            </a:extLst>
          </p:cNvPr>
          <p:cNvCxnSpPr>
            <a:stCxn id="8" idx="3"/>
            <a:endCxn id="9" idx="1"/>
          </p:cNvCxnSpPr>
          <p:nvPr/>
        </p:nvCxnSpPr>
        <p:spPr>
          <a:xfrm flipV="1">
            <a:off x="2136712" y="2101289"/>
            <a:ext cx="628648" cy="1"/>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93B2A147-0ECA-4644-8311-48F8AF5F6BFB}"/>
              </a:ext>
            </a:extLst>
          </p:cNvPr>
          <p:cNvCxnSpPr>
            <a:cxnSpLocks/>
            <a:stCxn id="9" idx="2"/>
            <a:endCxn id="10" idx="1"/>
          </p:cNvCxnSpPr>
          <p:nvPr/>
        </p:nvCxnSpPr>
        <p:spPr>
          <a:xfrm>
            <a:off x="3441636" y="2864498"/>
            <a:ext cx="1493072" cy="1338077"/>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F8598D7A-1342-4233-A18E-673D29905D5F}"/>
              </a:ext>
            </a:extLst>
          </p:cNvPr>
          <p:cNvCxnSpPr>
            <a:cxnSpLocks/>
            <a:stCxn id="9" idx="3"/>
            <a:endCxn id="11" idx="1"/>
          </p:cNvCxnSpPr>
          <p:nvPr/>
        </p:nvCxnSpPr>
        <p:spPr>
          <a:xfrm flipV="1">
            <a:off x="4117912" y="2101288"/>
            <a:ext cx="816796" cy="1"/>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B4B1A2F5-3DDE-4440-A590-0B830D8C8FE7}"/>
              </a:ext>
            </a:extLst>
          </p:cNvPr>
          <p:cNvCxnSpPr>
            <a:cxnSpLocks/>
            <a:stCxn id="11" idx="3"/>
            <a:endCxn id="12" idx="1"/>
          </p:cNvCxnSpPr>
          <p:nvPr/>
        </p:nvCxnSpPr>
        <p:spPr>
          <a:xfrm flipV="1">
            <a:off x="6287260" y="2099733"/>
            <a:ext cx="693929" cy="1555"/>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98D8824-C30C-44A4-931C-77E245597FC8}"/>
              </a:ext>
            </a:extLst>
          </p:cNvPr>
          <p:cNvCxnSpPr>
            <a:cxnSpLocks/>
            <a:stCxn id="12" idx="2"/>
            <a:endCxn id="10" idx="3"/>
          </p:cNvCxnSpPr>
          <p:nvPr/>
        </p:nvCxnSpPr>
        <p:spPr>
          <a:xfrm flipH="1">
            <a:off x="6287260" y="2862942"/>
            <a:ext cx="1370205" cy="1339633"/>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6512B2DC-49A5-4EAB-8E10-55E5572979C3}"/>
              </a:ext>
            </a:extLst>
          </p:cNvPr>
          <p:cNvSpPr txBox="1"/>
          <p:nvPr/>
        </p:nvSpPr>
        <p:spPr>
          <a:xfrm rot="2499384">
            <a:off x="3168050" y="3419014"/>
            <a:ext cx="1715534" cy="261610"/>
          </a:xfrm>
          <a:prstGeom prst="rect">
            <a:avLst/>
          </a:prstGeom>
          <a:noFill/>
        </p:spPr>
        <p:txBody>
          <a:bodyPr wrap="none" rtlCol="0">
            <a:spAutoFit/>
          </a:bodyPr>
          <a:lstStyle/>
          <a:p>
            <a:r>
              <a:rPr lang="en-US" sz="1100" dirty="0"/>
              <a:t>Record exists in ADDRMAP</a:t>
            </a:r>
          </a:p>
        </p:txBody>
      </p:sp>
      <p:sp>
        <p:nvSpPr>
          <p:cNvPr id="31" name="TextBox 30">
            <a:extLst>
              <a:ext uri="{FF2B5EF4-FFF2-40B4-BE49-F238E27FC236}">
                <a16:creationId xmlns:a16="http://schemas.microsoft.com/office/drawing/2014/main" id="{AAFE30AA-5F7E-4693-91D4-6B8FBF344EDE}"/>
              </a:ext>
            </a:extLst>
          </p:cNvPr>
          <p:cNvSpPr txBox="1"/>
          <p:nvPr/>
        </p:nvSpPr>
        <p:spPr>
          <a:xfrm>
            <a:off x="4096509" y="1459164"/>
            <a:ext cx="1038842" cy="600164"/>
          </a:xfrm>
          <a:prstGeom prst="rect">
            <a:avLst/>
          </a:prstGeom>
          <a:noFill/>
        </p:spPr>
        <p:txBody>
          <a:bodyPr wrap="square" rtlCol="0">
            <a:spAutoFit/>
          </a:bodyPr>
          <a:lstStyle/>
          <a:p>
            <a:r>
              <a:rPr lang="en-US" sz="1100" dirty="0"/>
              <a:t>No Record exists in ADDRMAP</a:t>
            </a:r>
          </a:p>
        </p:txBody>
      </p:sp>
    </p:spTree>
    <p:extLst>
      <p:ext uri="{BB962C8B-B14F-4D97-AF65-F5344CB8AC3E}">
        <p14:creationId xmlns:p14="http://schemas.microsoft.com/office/powerpoint/2010/main" val="3908533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{53CE387F-3491-4685-BCD5-851376A25F32}tf03457452</Template>
  <TotalTime>9657</TotalTime>
  <Words>1157</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Consolas</vt:lpstr>
      <vt:lpstr>Celestial</vt:lpstr>
      <vt:lpstr>Meme Factory ENS Integration</vt:lpstr>
      <vt:lpstr>Problem Scope (from the Hackathon guidelines)</vt:lpstr>
      <vt:lpstr>PowerPoint Presentation</vt:lpstr>
      <vt:lpstr>Strategy -- functions</vt:lpstr>
      <vt:lpstr>Strategy – name lookup function</vt:lpstr>
      <vt:lpstr>Re-FRAME db</vt:lpstr>
      <vt:lpstr>Address map in ens db</vt:lpstr>
      <vt:lpstr>Address map in ens db</vt:lpstr>
      <vt:lpstr>Address map in ens db</vt:lpstr>
      <vt:lpstr>Address map in ens db</vt:lpstr>
      <vt:lpstr>Address map in ens db</vt:lpstr>
      <vt:lpstr>Questions for Integration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Gartland</dc:creator>
  <cp:lastModifiedBy>Patrick Gartland</cp:lastModifiedBy>
  <cp:revision>33</cp:revision>
  <dcterms:created xsi:type="dcterms:W3CDTF">2021-06-17T01:36:32Z</dcterms:created>
  <dcterms:modified xsi:type="dcterms:W3CDTF">2021-07-06T22:51:29Z</dcterms:modified>
</cp:coreProperties>
</file>