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268" r:id="rId3"/>
    <p:sldId id="260" r:id="rId4"/>
    <p:sldId id="279" r:id="rId5"/>
    <p:sldId id="280" r:id="rId6"/>
    <p:sldId id="278" r:id="rId7"/>
    <p:sldId id="281" r:id="rId8"/>
    <p:sldId id="282" r:id="rId9"/>
    <p:sldId id="286" r:id="rId10"/>
    <p:sldId id="276" r:id="rId11"/>
    <p:sldId id="285" r:id="rId12"/>
    <p:sldId id="287" r:id="rId13"/>
    <p:sldId id="27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2" autoAdjust="0"/>
  </p:normalViewPr>
  <p:slideViewPr>
    <p:cSldViewPr snapToGrid="0">
      <p:cViewPr>
        <p:scale>
          <a:sx n="42" d="100"/>
          <a:sy n="42" d="100"/>
        </p:scale>
        <p:origin x="876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68685-9D44-4D34-9880-18BCF7BE8F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9884-EF47-42CB-85A0-E64A2357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ou.com/pages/brainstorm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deou.com/blogs/inspiration/how-experimentation-can-lead-to-a-successful-launch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24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6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Assignment on </a:t>
            </a:r>
            <a:r>
              <a:rPr lang="en-US" dirty="0" err="1"/>
              <a:t>Github</a:t>
            </a:r>
            <a:r>
              <a:rPr lang="en-US" dirty="0"/>
              <a:t>; Check the folder for the appropriate week.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Join the appropriate Channel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49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Understanding -</a:t>
            </a:r>
          </a:p>
          <a:p>
            <a:r>
              <a:rPr lang="en-US" dirty="0"/>
              <a:t>Cost Benefit –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to determine profitability by comparing estimated future benefits against projected future costs.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UML (Unified Modeling Language) . It is used for visually representing a system along with its main actors, roles, actions, artifacts or classes, in order to better understand, alter, maintain, or document information about the system.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– A method of Creative problem solving that involves: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Generating a lot of ideas. Brainstorming is one technique, but there are many others.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* Experimentation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Testing those ideas with prototyping.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A9884-EF47-42CB-85A0-E64A2357ED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82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28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17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99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5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3665-5F3B-43EF-9013-F51A52F4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F966-23E2-47C5-A092-560AF4EC2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70A1-2EEF-42C9-A835-069FD2ED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3639-74D6-4927-BC06-58CB25D1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C3DAA-9CC4-4AD8-B188-31921AEE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009D-6BA4-4AFC-87E3-E646A3D9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C459-4BB6-47F3-B40B-56E55610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AAD4-769F-45D3-A86D-7AE62DD0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0C4D-8240-4276-B9E5-62A879CC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0C4-7E5C-47BC-AD15-A80F7E2E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75365-69BA-47F2-B365-63137F4F2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CA350-5305-4FEB-A801-1F5F9BEC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0780-E389-4E6E-9CB5-35F04179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B2CB-344D-4B8D-B633-7258697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F1AD-E560-4CEC-8BED-D097308D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7551" y="1898759"/>
            <a:ext cx="12209857" cy="4959229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9067" y="1233367"/>
            <a:ext cx="94340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61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rot="-5400000" flipH="1">
            <a:off x="7360218" y="2040402"/>
            <a:ext cx="6872324" cy="2791213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8046000" cy="40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◦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176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 bottom wave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7569" y="4777815"/>
            <a:ext cx="12209857" cy="2080183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38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AE3-72F8-4176-8AE1-0719CA17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1254-5E70-4F8D-A6FA-B4988AA6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8427-B04A-4C20-B45B-45874856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7F5C-3089-4433-930E-59FB2C8B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D0D5-B5B3-4A8D-BA27-C63CE2E1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37C3-E55F-4FAE-91F1-1486C96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54511-77CC-45EC-89E1-9C550176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3B95-D302-42AB-A22E-5E467E37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3451-56AF-43AD-B6B8-4A91489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7E29-6ED5-42A0-B211-B990E7F3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98D1-6BC1-4E4F-B6FE-AD1B7EE7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6692-0437-4B52-9ACB-46A9A1BE3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F977-B37D-4EE3-8427-4483FC11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44B94-EB01-4B1E-B9F4-48859246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AA85-66D3-4597-9602-A799B92C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0F7F3-C96D-4363-9F75-80EBC1AF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0A6B-5C0C-4C69-BD06-421C23B8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0AFDE-F3C7-49F9-88F0-E8F9D51C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2DC6A-1FCD-4ED2-91DD-EDCD15A4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978E0-1AA5-4300-A16B-3314F6DCF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1079D-A73F-489F-A08D-CBEBE0591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E5634-7362-4155-865C-ACAE7AFB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3DF88-515B-4E1F-87EF-C0EFD442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27651-A517-4E8C-9BB1-A28F170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8AD6-8F50-4825-B432-0397E7BC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39E9C-2D19-4C6E-BB92-C88053B1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3135-2B8F-4C86-B419-1C918C10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30B17-033A-4BDC-9E0C-ABC0FCDB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07A01-C30B-4044-ADEA-72A24CA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3622-111D-4D66-8F39-3D05A9A3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4903-2286-4E36-A076-69947CB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2ED1-3E15-4D7A-BF4A-1B546A78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9632-0483-42B9-A8E0-D4F0AF5D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744F8-5541-40D8-A7EA-14916A85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F92A-492E-4D6F-943A-518DDA28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286F-621B-41C8-B680-060643FF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D2AE-1A41-49DA-8B52-F3F7D82C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CD10-B072-4809-9346-393E316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D00D3-F7E8-4F7E-8EA6-8B64922FA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D015F-E569-40CA-A180-0A94B4E2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BC9A4-4567-4DFC-A872-17E4D652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08E4A-351F-4CFC-833B-44D33CDE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FF24B-5364-4F66-9B3A-D8AF9298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79ECB-6B86-4928-AD41-69E171E3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4691-2A03-4E7E-8FFF-2DC1B5EB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AB92-0074-4786-A7C3-CA956EE2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A669-F1EE-42D4-A857-4945094BA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7B59-5A2A-47AB-821B-F6CA0489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4BC2-FC07-4E6C-A9A3-81702252D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DE99-46A3-4556-BBDF-255F099E48E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17A3-7CCE-4DD8-A79B-A9507D8A5C0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057" y="365125"/>
            <a:ext cx="1203743" cy="45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0A798-F89E-4A33-84B5-4FC8E64A9F2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979"/>
            <a:ext cx="578088" cy="5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5" Type="http://schemas.openxmlformats.org/officeDocument/2006/relationships/hyperlink" Target="https://www.visual-paradigm.com/guide/data-modeling/what-is-entity-relationship-diagram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5.xml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blog/diagrams/sequence-diagram-tutorial/" TargetMode="External"/><Relationship Id="rId7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sAA2p1FmjRTex5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hyperlink" Target="https://www.techcronus.com/process-methodology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sAA2p1FmjRTex5TA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hyperlink" Target="https://www.tutorialspoint.com/uml" TargetMode="Externa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5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hyperlink" Target="https://www.tutorialspoint.com/uml" TargetMode="Externa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4.xml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622907" y="2655800"/>
            <a:ext cx="9434000" cy="265788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/>
            <a:r>
              <a:rPr lang="en-US" b="1" dirty="0"/>
              <a:t>BOOTSTRAP Program</a:t>
            </a:r>
            <a:br>
              <a:rPr lang="en-US" b="1" dirty="0"/>
            </a:br>
            <a:r>
              <a:rPr lang="en-US" sz="5400" b="1" dirty="0"/>
              <a:t>Software Development Module</a:t>
            </a:r>
            <a:br>
              <a:rPr lang="en-US" sz="5400" b="1" dirty="0"/>
            </a:br>
            <a:r>
              <a:rPr lang="en-US" sz="5400" b="1" dirty="0"/>
              <a:t>Week 2</a:t>
            </a:r>
            <a:br>
              <a:rPr lang="en-US" sz="5400" b="1" dirty="0"/>
            </a:br>
            <a:endParaRPr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3312F-81D2-43C8-BD1D-25F53C804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20" y="887960"/>
            <a:ext cx="3142827" cy="1767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A1B64-D3DD-4ADF-A887-10EE612D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3" y="1357641"/>
            <a:ext cx="5610668" cy="4532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C4819-1880-41E7-877E-AE1E4F7D9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8173"/>
            <a:ext cx="5820150" cy="3411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F38A0-0F80-4B3F-B4D6-4837EE15B670}"/>
              </a:ext>
            </a:extLst>
          </p:cNvPr>
          <p:cNvSpPr txBox="1"/>
          <p:nvPr/>
        </p:nvSpPr>
        <p:spPr>
          <a:xfrm>
            <a:off x="1147585" y="6550223"/>
            <a:ext cx="353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Picture Credit: Gideon A. &amp; Henry L, SEIS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9B456-4F5D-4812-8DCC-9BC174B08FDD}"/>
              </a:ext>
            </a:extLst>
          </p:cNvPr>
          <p:cNvSpPr txBox="1"/>
          <p:nvPr/>
        </p:nvSpPr>
        <p:spPr>
          <a:xfrm>
            <a:off x="8421875" y="6500336"/>
            <a:ext cx="294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</a:t>
            </a:r>
            <a:r>
              <a:rPr lang="en-US" sz="1400" dirty="0"/>
              <a:t>Credit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Visual Paradigm</a:t>
            </a:r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AE0D0A71-CF06-4A34-8BA1-8FA84EF88927}"/>
              </a:ext>
            </a:extLst>
          </p:cNvPr>
          <p:cNvSpPr txBox="1">
            <a:spLocks/>
          </p:cNvSpPr>
          <p:nvPr/>
        </p:nvSpPr>
        <p:spPr>
          <a:xfrm>
            <a:off x="3538405" y="660776"/>
            <a:ext cx="4783151" cy="6144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Entity Relationship (ER) Diagram</a:t>
            </a:r>
          </a:p>
        </p:txBody>
      </p:sp>
      <p:pic>
        <p:nvPicPr>
          <p:cNvPr id="11" name="Picture 10">
            <a:hlinkClick r:id="rId6" action="ppaction://hlinksldjump"/>
            <a:extLst>
              <a:ext uri="{FF2B5EF4-FFF2-40B4-BE49-F238E27FC236}">
                <a16:creationId xmlns:a16="http://schemas.microsoft.com/office/drawing/2014/main" id="{232EB897-AC2D-4B00-9746-89CACDB069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12" name="Arrow: Right 11">
            <a:hlinkClick r:id="rId8" action="ppaction://hlinksldjump"/>
            <a:extLst>
              <a:ext uri="{FF2B5EF4-FFF2-40B4-BE49-F238E27FC236}">
                <a16:creationId xmlns:a16="http://schemas.microsoft.com/office/drawing/2014/main" id="{C9B618FC-7557-486D-B21D-8127A2C0FC81}"/>
              </a:ext>
            </a:extLst>
          </p:cNvPr>
          <p:cNvSpPr/>
          <p:nvPr/>
        </p:nvSpPr>
        <p:spPr>
          <a:xfrm rot="10800000">
            <a:off x="-16317" y="5750202"/>
            <a:ext cx="571500" cy="4699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8F38A0-0F80-4B3F-B4D6-4837EE15B670}"/>
              </a:ext>
            </a:extLst>
          </p:cNvPr>
          <p:cNvSpPr txBox="1"/>
          <p:nvPr/>
        </p:nvSpPr>
        <p:spPr>
          <a:xfrm>
            <a:off x="1206499" y="6536464"/>
            <a:ext cx="353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Picture Credit: Gideon A. &amp; Henry L, SEIS Class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AE0D0A71-CF06-4A34-8BA1-8FA84EF88927}"/>
              </a:ext>
            </a:extLst>
          </p:cNvPr>
          <p:cNvSpPr txBox="1">
            <a:spLocks/>
          </p:cNvSpPr>
          <p:nvPr/>
        </p:nvSpPr>
        <p:spPr>
          <a:xfrm>
            <a:off x="3538405" y="660776"/>
            <a:ext cx="4783151" cy="6144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5F35D-3148-4E47-9B7C-66333C9B7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9" y="1542561"/>
            <a:ext cx="9051925" cy="4654663"/>
          </a:xfrm>
          <a:prstGeom prst="rect">
            <a:avLst/>
          </a:prstGeom>
        </p:spPr>
      </p:pic>
      <p:pic>
        <p:nvPicPr>
          <p:cNvPr id="10" name="Picture 9">
            <a:hlinkClick r:id="rId4" action="ppaction://hlinksldjump"/>
            <a:extLst>
              <a:ext uri="{FF2B5EF4-FFF2-40B4-BE49-F238E27FC236}">
                <a16:creationId xmlns:a16="http://schemas.microsoft.com/office/drawing/2014/main" id="{C610237E-04F0-42DE-B17D-5FA0323604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11" name="Arrow: Right 10">
            <a:hlinkClick r:id="rId6" action="ppaction://hlinksldjump"/>
            <a:extLst>
              <a:ext uri="{FF2B5EF4-FFF2-40B4-BE49-F238E27FC236}">
                <a16:creationId xmlns:a16="http://schemas.microsoft.com/office/drawing/2014/main" id="{4CAF0A24-4B83-40EF-842A-BD348151D640}"/>
              </a:ext>
            </a:extLst>
          </p:cNvPr>
          <p:cNvSpPr/>
          <p:nvPr/>
        </p:nvSpPr>
        <p:spPr>
          <a:xfrm rot="10800000">
            <a:off x="0" y="5727324"/>
            <a:ext cx="571500" cy="4699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8F38A0-0F80-4B3F-B4D6-4837EE15B670}"/>
              </a:ext>
            </a:extLst>
          </p:cNvPr>
          <p:cNvSpPr txBox="1"/>
          <p:nvPr/>
        </p:nvSpPr>
        <p:spPr>
          <a:xfrm>
            <a:off x="831830" y="6530662"/>
            <a:ext cx="18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Picture Credit: </a:t>
            </a:r>
            <a:r>
              <a:rPr lang="en-US" sz="1400" dirty="0" err="1">
                <a:hlinkClick r:id="rId3"/>
              </a:rPr>
              <a:t>Creately</a:t>
            </a:r>
            <a:endParaRPr lang="en-US" sz="1400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AE0D0A71-CF06-4A34-8BA1-8FA84EF88927}"/>
              </a:ext>
            </a:extLst>
          </p:cNvPr>
          <p:cNvSpPr txBox="1">
            <a:spLocks/>
          </p:cNvSpPr>
          <p:nvPr/>
        </p:nvSpPr>
        <p:spPr>
          <a:xfrm>
            <a:off x="3251199" y="245584"/>
            <a:ext cx="4783151" cy="6144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Sequence Diagram</a:t>
            </a:r>
          </a:p>
        </p:txBody>
      </p:sp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A6BD3FDC-2F20-48EF-B1E3-A43BD7CC53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9C27B1-42C8-4231-BE6C-8346ED54E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02" y="818074"/>
            <a:ext cx="7521574" cy="5712588"/>
          </a:xfrm>
          <a:prstGeom prst="rect">
            <a:avLst/>
          </a:prstGeom>
        </p:spPr>
      </p:pic>
      <p:sp>
        <p:nvSpPr>
          <p:cNvPr id="10" name="Arrow: Right 9">
            <a:hlinkClick r:id="rId7" action="ppaction://hlinksldjump"/>
            <a:extLst>
              <a:ext uri="{FF2B5EF4-FFF2-40B4-BE49-F238E27FC236}">
                <a16:creationId xmlns:a16="http://schemas.microsoft.com/office/drawing/2014/main" id="{437DD5FC-26E1-4174-82FC-3BD791DE6E26}"/>
              </a:ext>
            </a:extLst>
          </p:cNvPr>
          <p:cNvSpPr/>
          <p:nvPr/>
        </p:nvSpPr>
        <p:spPr>
          <a:xfrm rot="10800000">
            <a:off x="0" y="5675841"/>
            <a:ext cx="571500" cy="4699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41743-A680-487E-B18B-6267A13EAF90}"/>
              </a:ext>
            </a:extLst>
          </p:cNvPr>
          <p:cNvSpPr txBox="1"/>
          <p:nvPr/>
        </p:nvSpPr>
        <p:spPr>
          <a:xfrm>
            <a:off x="3139440" y="2545080"/>
            <a:ext cx="307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Fluid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180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60C50E-4987-4491-BAB3-5D8E752B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101725"/>
            <a:ext cx="10515600" cy="1325563"/>
          </a:xfrm>
        </p:spPr>
        <p:txBody>
          <a:bodyPr/>
          <a:lstStyle/>
          <a:p>
            <a:r>
              <a:rPr lang="en-US" dirty="0"/>
              <a:t>HOUSE KEEPING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18A4-1F8E-40E3-88CA-90EB1F271348}"/>
              </a:ext>
            </a:extLst>
          </p:cNvPr>
          <p:cNvSpPr txBox="1"/>
          <p:nvPr/>
        </p:nvSpPr>
        <p:spPr>
          <a:xfrm>
            <a:off x="1041400" y="2967335"/>
            <a:ext cx="1061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Act as Product Owner  Fill Out this form - </a:t>
            </a:r>
            <a:r>
              <a:rPr lang="en-US" sz="2400" b="1" u="sng" dirty="0">
                <a:hlinkClick r:id="rId2"/>
              </a:rPr>
              <a:t>https://forms.gle/DsAA2p1FmjRTex5TA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0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27B950-7A74-473F-915C-C554E69B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000" y="1004358"/>
            <a:ext cx="8046000" cy="992400"/>
          </a:xfrm>
        </p:spPr>
        <p:txBody>
          <a:bodyPr/>
          <a:lstStyle/>
          <a:p>
            <a:r>
              <a:rPr lang="en-US" dirty="0"/>
              <a:t>QUICK RECAP &amp; ANNOUNCEMENT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C448-F5EF-475F-96F2-A453D2F063BD}"/>
              </a:ext>
            </a:extLst>
          </p:cNvPr>
          <p:cNvSpPr txBox="1"/>
          <p:nvPr/>
        </p:nvSpPr>
        <p:spPr>
          <a:xfrm>
            <a:off x="1666875" y="2800350"/>
            <a:ext cx="64340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Communication on Slack - #software-dev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the project Survey Form</a:t>
            </a:r>
          </a:p>
        </p:txBody>
      </p:sp>
    </p:spTree>
    <p:extLst>
      <p:ext uri="{BB962C8B-B14F-4D97-AF65-F5344CB8AC3E}">
        <p14:creationId xmlns:p14="http://schemas.microsoft.com/office/powerpoint/2010/main" val="108819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95E8F-12D5-4C0E-A7E9-150C457CB0C6}"/>
              </a:ext>
            </a:extLst>
          </p:cNvPr>
          <p:cNvSpPr txBox="1"/>
          <p:nvPr/>
        </p:nvSpPr>
        <p:spPr>
          <a:xfrm>
            <a:off x="5243427" y="6550730"/>
            <a:ext cx="1852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Picture Credit: </a:t>
            </a:r>
            <a:r>
              <a:rPr lang="en-US" sz="1200" dirty="0" err="1">
                <a:hlinkClick r:id="rId2"/>
              </a:rPr>
              <a:t>Techcronus</a:t>
            </a:r>
            <a:r>
              <a:rPr lang="en-US" sz="12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1AC5A7-1B7A-4469-8CF8-73450942567B}"/>
              </a:ext>
            </a:extLst>
          </p:cNvPr>
          <p:cNvGrpSpPr/>
          <p:nvPr/>
        </p:nvGrpSpPr>
        <p:grpSpPr>
          <a:xfrm>
            <a:off x="2456180" y="1690040"/>
            <a:ext cx="6650347" cy="4208872"/>
            <a:chOff x="2418080" y="2125481"/>
            <a:chExt cx="6650347" cy="4208872"/>
          </a:xfrm>
        </p:grpSpPr>
        <p:pic>
          <p:nvPicPr>
            <p:cNvPr id="3" name="Picture 2">
              <a:hlinkClick r:id="rId3" action="ppaction://hlinksldjump"/>
              <a:extLst>
                <a:ext uri="{FF2B5EF4-FFF2-40B4-BE49-F238E27FC236}">
                  <a16:creationId xmlns:a16="http://schemas.microsoft.com/office/drawing/2014/main" id="{F93CFD32-EF0E-4D99-9651-98F597C5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080" y="2125481"/>
              <a:ext cx="6650347" cy="420887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7" name="Rectangle 6">
              <a:hlinkClick r:id="rId5" action="ppaction://hlinksldjump"/>
              <a:extLst>
                <a:ext uri="{FF2B5EF4-FFF2-40B4-BE49-F238E27FC236}">
                  <a16:creationId xmlns:a16="http://schemas.microsoft.com/office/drawing/2014/main" id="{7B1139D2-552B-4C86-B47E-356306ACE66D}"/>
                </a:ext>
              </a:extLst>
            </p:cNvPr>
            <p:cNvSpPr/>
            <p:nvPr/>
          </p:nvSpPr>
          <p:spPr>
            <a:xfrm>
              <a:off x="4920343" y="5214257"/>
              <a:ext cx="587828" cy="250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1AAE55-50AB-4EDF-8F4D-0AFBF362AC65}"/>
                </a:ext>
              </a:extLst>
            </p:cNvPr>
            <p:cNvSpPr/>
            <p:nvPr/>
          </p:nvSpPr>
          <p:spPr>
            <a:xfrm rot="18732277">
              <a:off x="5797482" y="4871875"/>
              <a:ext cx="744258" cy="2393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hlinkClick r:id="rId6" action="ppaction://hlinksldjump"/>
              <a:extLst>
                <a:ext uri="{FF2B5EF4-FFF2-40B4-BE49-F238E27FC236}">
                  <a16:creationId xmlns:a16="http://schemas.microsoft.com/office/drawing/2014/main" id="{85B74569-1F20-49FF-B1A7-ADCF06323CB6}"/>
                </a:ext>
              </a:extLst>
            </p:cNvPr>
            <p:cNvSpPr/>
            <p:nvPr/>
          </p:nvSpPr>
          <p:spPr>
            <a:xfrm rot="2716208">
              <a:off x="5676157" y="3655219"/>
              <a:ext cx="873800" cy="206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hlinkClick r:id="rId7" action="ppaction://hlinksldjump"/>
              <a:extLst>
                <a:ext uri="{FF2B5EF4-FFF2-40B4-BE49-F238E27FC236}">
                  <a16:creationId xmlns:a16="http://schemas.microsoft.com/office/drawing/2014/main" id="{F1150F50-8F8B-4FF9-A776-42CDD874AF62}"/>
                </a:ext>
              </a:extLst>
            </p:cNvPr>
            <p:cNvSpPr/>
            <p:nvPr/>
          </p:nvSpPr>
          <p:spPr>
            <a:xfrm rot="18655453">
              <a:off x="4524747" y="3571738"/>
              <a:ext cx="818405" cy="344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Click r:id="rId8" action="ppaction://hlinksldjump"/>
              <a:extLst>
                <a:ext uri="{FF2B5EF4-FFF2-40B4-BE49-F238E27FC236}">
                  <a16:creationId xmlns:a16="http://schemas.microsoft.com/office/drawing/2014/main" id="{20134A95-2E0E-44BA-AC94-5CFB5B0AC9DC}"/>
                </a:ext>
              </a:extLst>
            </p:cNvPr>
            <p:cNvSpPr/>
            <p:nvPr/>
          </p:nvSpPr>
          <p:spPr>
            <a:xfrm>
              <a:off x="4394200" y="4344533"/>
              <a:ext cx="381000" cy="570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5">
            <a:extLst>
              <a:ext uri="{FF2B5EF4-FFF2-40B4-BE49-F238E27FC236}">
                <a16:creationId xmlns:a16="http://schemas.microsoft.com/office/drawing/2014/main" id="{5AD37BFA-E6A4-4817-9E66-DDB023F45B47}"/>
              </a:ext>
            </a:extLst>
          </p:cNvPr>
          <p:cNvSpPr txBox="1">
            <a:spLocks/>
          </p:cNvSpPr>
          <p:nvPr/>
        </p:nvSpPr>
        <p:spPr>
          <a:xfrm>
            <a:off x="2087549" y="289122"/>
            <a:ext cx="7678751" cy="61448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r>
              <a:rPr lang="en-US" sz="4800" b="1" dirty="0"/>
              <a:t>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418768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AC0A71-C1B8-4B2B-A8B5-45D017E1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549" y="289122"/>
            <a:ext cx="7678751" cy="614483"/>
          </a:xfrm>
        </p:spPr>
        <p:txBody>
          <a:bodyPr/>
          <a:lstStyle/>
          <a:p>
            <a:r>
              <a:rPr lang="en-US" sz="4800" b="1" dirty="0"/>
              <a:t>Software Development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9D582-D660-4DD6-8DA5-0431523C486E}"/>
              </a:ext>
            </a:extLst>
          </p:cNvPr>
          <p:cNvSpPr txBox="1"/>
          <p:nvPr/>
        </p:nvSpPr>
        <p:spPr>
          <a:xfrm>
            <a:off x="3941064" y="1566296"/>
            <a:ext cx="2815336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8C17D-471A-4A3F-BEF4-FC419D7388CD}"/>
              </a:ext>
            </a:extLst>
          </p:cNvPr>
          <p:cNvSpPr txBox="1"/>
          <p:nvPr/>
        </p:nvSpPr>
        <p:spPr>
          <a:xfrm>
            <a:off x="2807208" y="2343602"/>
            <a:ext cx="7168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is born or pain point to resolve – </a:t>
            </a:r>
            <a:r>
              <a:rPr lang="en-US" dirty="0">
                <a:hlinkClick r:id="rId3"/>
              </a:rPr>
              <a:t>Fill this week 1 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your customers, understand Application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and Gather Requirements – Design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– Cost Benefit, SWOT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 Diagrams – Behavioral Modeling (Activity and Use Case Diagram)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per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Use Case per Persona</a:t>
            </a:r>
            <a:endParaRPr lang="en-US" dirty="0"/>
          </a:p>
          <a:p>
            <a:r>
              <a:rPr lang="en-US" dirty="0"/>
              <a:t>For more Information See </a:t>
            </a:r>
            <a:r>
              <a:rPr lang="en-US" dirty="0" err="1">
                <a:hlinkClick r:id="rId5"/>
              </a:rPr>
              <a:t>Tutorialspoints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 &amp; Product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and Program Manager</a:t>
            </a:r>
          </a:p>
        </p:txBody>
      </p:sp>
      <p:pic>
        <p:nvPicPr>
          <p:cNvPr id="5" name="Picture 4">
            <a:hlinkClick r:id="rId6" action="ppaction://hlinksldjump"/>
            <a:extLst>
              <a:ext uri="{FF2B5EF4-FFF2-40B4-BE49-F238E27FC236}">
                <a16:creationId xmlns:a16="http://schemas.microsoft.com/office/drawing/2014/main" id="{20CB6648-65C6-4CD8-86CF-1048529EEA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4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03B8AF-5403-4CD8-9668-BC9DD8DF8462}"/>
              </a:ext>
            </a:extLst>
          </p:cNvPr>
          <p:cNvSpPr txBox="1"/>
          <p:nvPr/>
        </p:nvSpPr>
        <p:spPr>
          <a:xfrm>
            <a:off x="3941064" y="1032896"/>
            <a:ext cx="2650236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F0AD0-5DC5-4B30-9126-60491C9172AB}"/>
              </a:ext>
            </a:extLst>
          </p:cNvPr>
          <p:cNvSpPr txBox="1"/>
          <p:nvPr/>
        </p:nvSpPr>
        <p:spPr>
          <a:xfrm>
            <a:off x="2258567" y="1721968"/>
            <a:ext cx="75864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UX – Sketches, Wireframes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Architectural Modelling– Technologies and Libraries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 Diagrams – Architectural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Class Diagram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ER Diagram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Sequence Diagram</a:t>
            </a:r>
            <a:endParaRPr lang="en-US" dirty="0"/>
          </a:p>
          <a:p>
            <a:r>
              <a:rPr lang="en-US" dirty="0"/>
              <a:t>For more Information See </a:t>
            </a:r>
            <a:r>
              <a:rPr lang="en-US" dirty="0" err="1">
                <a:hlinkClick r:id="rId5"/>
              </a:rPr>
              <a:t>Tutorialspoints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Engineer, Test Engineers, Solution or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Owners &amp; Product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Managers</a:t>
            </a:r>
          </a:p>
        </p:txBody>
      </p:sp>
      <p:pic>
        <p:nvPicPr>
          <p:cNvPr id="11" name="Picture 10">
            <a:hlinkClick r:id="rId6" action="ppaction://hlinksldjump"/>
            <a:extLst>
              <a:ext uri="{FF2B5EF4-FFF2-40B4-BE49-F238E27FC236}">
                <a16:creationId xmlns:a16="http://schemas.microsoft.com/office/drawing/2014/main" id="{20EDF861-8015-477B-A84D-FDB063E23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623BC28C-F021-48B6-B155-CC03BC33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549" y="289122"/>
            <a:ext cx="7678751" cy="614483"/>
          </a:xfrm>
        </p:spPr>
        <p:txBody>
          <a:bodyPr/>
          <a:lstStyle/>
          <a:p>
            <a:r>
              <a:rPr lang="en-US" sz="4800" b="1" dirty="0"/>
              <a:t>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4205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A38B62-95E3-456D-B31A-485828293F44}"/>
              </a:ext>
            </a:extLst>
          </p:cNvPr>
          <p:cNvSpPr txBox="1"/>
          <p:nvPr/>
        </p:nvSpPr>
        <p:spPr>
          <a:xfrm>
            <a:off x="3941064" y="1566296"/>
            <a:ext cx="224383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A62A-C3EE-4F88-98AB-9CF5495C2959}"/>
              </a:ext>
            </a:extLst>
          </p:cNvPr>
          <p:cNvSpPr txBox="1"/>
          <p:nvPr/>
        </p:nvSpPr>
        <p:spPr>
          <a:xfrm>
            <a:off x="2258567" y="2255368"/>
            <a:ext cx="7586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Breakdown design is workable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Data Structure &amp;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and Testing </a:t>
            </a:r>
          </a:p>
          <a:p>
            <a:endParaRPr lang="en-US" dirty="0"/>
          </a:p>
          <a:p>
            <a:r>
              <a:rPr lang="en-US" b="1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 Diagrams – Architectural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 Diagram</a:t>
            </a:r>
          </a:p>
          <a:p>
            <a:r>
              <a:rPr lang="en-US" dirty="0"/>
              <a:t>For more Information See </a:t>
            </a:r>
            <a:r>
              <a:rPr lang="en-US" dirty="0" err="1">
                <a:hlinkClick r:id="rId3"/>
              </a:rPr>
              <a:t>Tutorialspoints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 &amp; Test Engineers.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Devops</a:t>
            </a:r>
            <a:r>
              <a:rPr lang="en-US" dirty="0"/>
              <a:t>  Engineer.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and Release Engineer</a:t>
            </a: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43C96BD-4ADD-4079-A5A3-F3B820E189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BB943F3D-293E-4138-88A1-A6A5B0AE3629}"/>
              </a:ext>
            </a:extLst>
          </p:cNvPr>
          <p:cNvSpPr txBox="1">
            <a:spLocks/>
          </p:cNvSpPr>
          <p:nvPr/>
        </p:nvSpPr>
        <p:spPr>
          <a:xfrm>
            <a:off x="2087549" y="289122"/>
            <a:ext cx="7678751" cy="61448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4800" b="1"/>
              <a:t>Software Development Process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354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A38B62-95E3-456D-B31A-485828293F44}"/>
              </a:ext>
            </a:extLst>
          </p:cNvPr>
          <p:cNvSpPr txBox="1"/>
          <p:nvPr/>
        </p:nvSpPr>
        <p:spPr>
          <a:xfrm>
            <a:off x="3941064" y="1566296"/>
            <a:ext cx="2243836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A62A-C3EE-4F88-98AB-9CF5495C2959}"/>
              </a:ext>
            </a:extLst>
          </p:cNvPr>
          <p:cNvSpPr txBox="1"/>
          <p:nvPr/>
        </p:nvSpPr>
        <p:spPr>
          <a:xfrm>
            <a:off x="2258567" y="2255368"/>
            <a:ext cx="758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Iterating through Protypes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Documents</a:t>
            </a:r>
          </a:p>
          <a:p>
            <a:endParaRPr lang="en-US" dirty="0"/>
          </a:p>
          <a:p>
            <a:r>
              <a:rPr lang="en-US" b="1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 &amp; Test Engineers.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Owner, Product Manager, Project Manager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43C96BD-4ADD-4079-A5A3-F3B820E18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4F28733-9EE8-410A-9865-1259BE736871}"/>
              </a:ext>
            </a:extLst>
          </p:cNvPr>
          <p:cNvSpPr txBox="1">
            <a:spLocks/>
          </p:cNvSpPr>
          <p:nvPr/>
        </p:nvSpPr>
        <p:spPr>
          <a:xfrm>
            <a:off x="2087549" y="289122"/>
            <a:ext cx="7678751" cy="61448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4800" b="1"/>
              <a:t>Software Development Process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2821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A38B62-95E3-456D-B31A-485828293F44}"/>
              </a:ext>
            </a:extLst>
          </p:cNvPr>
          <p:cNvSpPr txBox="1"/>
          <p:nvPr/>
        </p:nvSpPr>
        <p:spPr>
          <a:xfrm>
            <a:off x="3941064" y="1566296"/>
            <a:ext cx="2243836" cy="707886"/>
          </a:xfrm>
          <a:prstGeom prst="rect">
            <a:avLst/>
          </a:prstGeom>
          <a:solidFill>
            <a:srgbClr val="8D50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A62A-C3EE-4F88-98AB-9CF5495C2959}"/>
              </a:ext>
            </a:extLst>
          </p:cNvPr>
          <p:cNvSpPr txBox="1"/>
          <p:nvPr/>
        </p:nvSpPr>
        <p:spPr>
          <a:xfrm>
            <a:off x="2258567" y="2255368"/>
            <a:ext cx="7586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 box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 Box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Acceptance Testing</a:t>
            </a:r>
          </a:p>
          <a:p>
            <a:endParaRPr lang="en-US" dirty="0"/>
          </a:p>
          <a:p>
            <a:r>
              <a:rPr lang="en-US" b="1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Document.</a:t>
            </a:r>
          </a:p>
          <a:p>
            <a:endParaRPr lang="en-US" dirty="0"/>
          </a:p>
          <a:p>
            <a:r>
              <a:rPr lang="en-US" b="1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 &amp; Test Engineers.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Owner, Product Manager, Project Manager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43C96BD-4ADD-4079-A5A3-F3B820E18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B602C208-CFF0-4A08-A160-8DC36758B901}"/>
              </a:ext>
            </a:extLst>
          </p:cNvPr>
          <p:cNvSpPr txBox="1">
            <a:spLocks/>
          </p:cNvSpPr>
          <p:nvPr/>
        </p:nvSpPr>
        <p:spPr>
          <a:xfrm>
            <a:off x="2087549" y="289122"/>
            <a:ext cx="7678751" cy="61448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4800" b="1"/>
              <a:t>Software Development Process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9654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8F38A0-0F80-4B3F-B4D6-4837EE15B670}"/>
              </a:ext>
            </a:extLst>
          </p:cNvPr>
          <p:cNvSpPr txBox="1"/>
          <p:nvPr/>
        </p:nvSpPr>
        <p:spPr>
          <a:xfrm>
            <a:off x="3073400" y="6486723"/>
            <a:ext cx="353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Picture Credit: Gideon A. &amp; Henry L, SEIS Class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AE0D0A71-CF06-4A34-8BA1-8FA84EF88927}"/>
              </a:ext>
            </a:extLst>
          </p:cNvPr>
          <p:cNvSpPr txBox="1">
            <a:spLocks/>
          </p:cNvSpPr>
          <p:nvPr/>
        </p:nvSpPr>
        <p:spPr>
          <a:xfrm>
            <a:off x="3538405" y="660776"/>
            <a:ext cx="4783151" cy="6144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F1A19-0361-4EC4-B7AC-E14CC277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21" y="1965151"/>
            <a:ext cx="8364117" cy="2495898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A6BD3FDC-2F20-48EF-B1E3-A43BD7CC53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560" r="10471" b="16381"/>
          <a:stretch/>
        </p:blipFill>
        <p:spPr>
          <a:xfrm>
            <a:off x="11691743" y="6438900"/>
            <a:ext cx="390190" cy="340783"/>
          </a:xfrm>
          <a:prstGeom prst="rect">
            <a:avLst/>
          </a:prstGeom>
        </p:spPr>
      </p:pic>
      <p:sp>
        <p:nvSpPr>
          <p:cNvPr id="5" name="Arrow: Right 4">
            <a:hlinkClick r:id="rId6" action="ppaction://hlinksldjump"/>
            <a:extLst>
              <a:ext uri="{FF2B5EF4-FFF2-40B4-BE49-F238E27FC236}">
                <a16:creationId xmlns:a16="http://schemas.microsoft.com/office/drawing/2014/main" id="{6E590294-9C1F-4926-BD35-75C8A1D2199A}"/>
              </a:ext>
            </a:extLst>
          </p:cNvPr>
          <p:cNvSpPr/>
          <p:nvPr/>
        </p:nvSpPr>
        <p:spPr>
          <a:xfrm rot="10800000">
            <a:off x="110067" y="6374341"/>
            <a:ext cx="571500" cy="4699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15318</TotalTime>
  <Words>396</Words>
  <Application>Microsoft Office PowerPoint</Application>
  <PresentationFormat>Widescreen</PresentationFormat>
  <Paragraphs>114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Light</vt:lpstr>
      <vt:lpstr>Office Theme</vt:lpstr>
      <vt:lpstr>BOOTSTRAP Program Software Development Module Week 2 </vt:lpstr>
      <vt:lpstr>QUICK RECAP &amp; ANNOUNCEMENT</vt:lpstr>
      <vt:lpstr>PowerPoint Presentation</vt:lpstr>
      <vt:lpstr>Software Development Process</vt:lpstr>
      <vt:lpstr>Software Development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HOUSE KEEPING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BOOSTRAP Program</dc:title>
  <dc:creator>Gideon Aina</dc:creator>
  <cp:lastModifiedBy>Gideon Aina</cp:lastModifiedBy>
  <cp:revision>68</cp:revision>
  <dcterms:created xsi:type="dcterms:W3CDTF">2019-09-06T23:17:57Z</dcterms:created>
  <dcterms:modified xsi:type="dcterms:W3CDTF">2019-09-21T09:09:40Z</dcterms:modified>
</cp:coreProperties>
</file>