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4" r:id="rId5"/>
    <p:sldId id="265" r:id="rId6"/>
    <p:sldId id="260" r:id="rId7"/>
    <p:sldId id="269" r:id="rId8"/>
    <p:sldId id="267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Rockwell" panose="02060603020205020403" pitchFamily="18" charset="0"/>
      <p:regular r:id="rId14"/>
      <p:bold r:id="rId15"/>
      <p:italic r:id="rId16"/>
      <p:boldItalic r:id="rId17"/>
    </p:embeddedFont>
    <p:embeddedFont>
      <p:font typeface="Rubik" panose="020B0604020202020204" charset="-79"/>
      <p:regular r:id="rId18"/>
      <p:bold r:id="rId19"/>
      <p:italic r:id="rId20"/>
      <p:boldItalic r:id="rId21"/>
    </p:embeddedFont>
    <p:embeddedFont>
      <p:font typeface="Rubik Light" panose="020B0604020202020204" charset="-79"/>
      <p:regular r:id="rId22"/>
      <p:bold r:id="rId23"/>
      <p:italic r:id="rId24"/>
      <p:boldItalic r:id="rId25"/>
    </p:embeddedFont>
    <p:embeddedFont>
      <p:font typeface="Rubik Medium" panose="020B0604020202020204" charset="-79"/>
      <p:regular r:id="rId26"/>
      <p:bold r:id="rId27"/>
      <p:italic r:id="rId28"/>
      <p:boldItalic r:id="rId29"/>
    </p:embeddedFont>
    <p:embeddedFont>
      <p:font typeface="Rubik SemiBold" panose="020B0604020202020204" charset="-79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13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3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49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88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899" y="1596200"/>
            <a:ext cx="6239225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Kalbe Product Sales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Project Based Intern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110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Gidion Buranda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0E836-70A3-31A9-8BC4-7862F3029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87" y="143800"/>
            <a:ext cx="584000" cy="58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72254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 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ubik"/>
                <a:ea typeface="Rubik"/>
                <a:cs typeface="Rubik"/>
                <a:sym typeface="Rubik"/>
              </a:rPr>
              <a:t>https://drive.google.com/file/d/1xUuHp33piu1juCXZt7xVVz0vM2oQ4l3W/view?usp=drive_link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C51F5-F952-7893-CFAD-37364C44A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391" y="4262625"/>
            <a:ext cx="584000" cy="58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Gidion Buranda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 Scientist Intern (Aug 2023)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Qarir Generator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Project Based Intern by Forage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Quantium (July 2023)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Accenture (June 2023)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British Airways (May 2023)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Study Independen –Startup Campus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 Science Track ( Aug – Dec 2022)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effectLst/>
                <a:latin typeface="-apple-system"/>
              </a:rPr>
              <a:t>I'm a passionate Data Enthusiast specializing in Data Analytics, Machine Learning, and Deep Learning. My skills include Python, SQL, Google </a:t>
            </a:r>
            <a:r>
              <a:rPr lang="en-GB" b="1" i="0" dirty="0" err="1">
                <a:effectLst/>
                <a:latin typeface="-apple-system"/>
              </a:rPr>
              <a:t>BigQuery</a:t>
            </a:r>
            <a:r>
              <a:rPr lang="en-GB" b="1" i="0" dirty="0">
                <a:effectLst/>
                <a:latin typeface="-apple-system"/>
              </a:rPr>
              <a:t>, Tableau, and Google Data Studio. I have experience in deep learning, statistics, data mining, analysis, and forecasting.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4659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17">
            <a:extLst>
              <a:ext uri="{FF2B5EF4-FFF2-40B4-BE49-F238E27FC236}">
                <a16:creationId xmlns:a16="http://schemas.microsoft.com/office/drawing/2014/main" id="{197E5909-9108-FAC5-42E1-A95AECF320BB}"/>
              </a:ext>
            </a:extLst>
          </p:cNvPr>
          <p:cNvSpPr txBox="1"/>
          <p:nvPr/>
        </p:nvSpPr>
        <p:spPr>
          <a:xfrm>
            <a:off x="340500" y="366618"/>
            <a:ext cx="8463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Insight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C1EAF-DAE7-A6F0-F7E0-DBA29B67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79" y="183152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EE2A6B-AEAC-E996-3F3D-3CA2E362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02" y="176461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46B05-E6F4-6C67-0277-52577CB65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78" y="1831524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09A69-7B44-04C1-C1B4-2EE5B76AA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021" y="1711041"/>
            <a:ext cx="1828800" cy="1828800"/>
          </a:xfrm>
          <a:prstGeom prst="rect">
            <a:avLst/>
          </a:prstGeom>
        </p:spPr>
      </p:pic>
      <p:sp>
        <p:nvSpPr>
          <p:cNvPr id="11" name="Google Shape;104;p17">
            <a:extLst>
              <a:ext uri="{FF2B5EF4-FFF2-40B4-BE49-F238E27FC236}">
                <a16:creationId xmlns:a16="http://schemas.microsoft.com/office/drawing/2014/main" id="{EFD50346-0FF9-A137-7A41-0F874969E01C}"/>
              </a:ext>
            </a:extLst>
          </p:cNvPr>
          <p:cNvSpPr txBox="1"/>
          <p:nvPr/>
        </p:nvSpPr>
        <p:spPr>
          <a:xfrm>
            <a:off x="340500" y="1049607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ockwell" panose="02060603020205020403" pitchFamily="18" charset="0"/>
                <a:ea typeface="Rubik"/>
                <a:cs typeface="Rubik"/>
                <a:sym typeface="Rubik"/>
              </a:rPr>
              <a:t>Age Average</a:t>
            </a:r>
            <a:endParaRPr sz="2800" dirty="0">
              <a:latin typeface="Rockwell" panose="02060603020205020403" pitchFamily="18" charset="0"/>
              <a:ea typeface="Rubik"/>
              <a:cs typeface="Rubik"/>
              <a:sym typeface="Rubik"/>
            </a:endParaRPr>
          </a:p>
        </p:txBody>
      </p:sp>
      <p:sp>
        <p:nvSpPr>
          <p:cNvPr id="12" name="Google Shape;104;p17">
            <a:extLst>
              <a:ext uri="{FF2B5EF4-FFF2-40B4-BE49-F238E27FC236}">
                <a16:creationId xmlns:a16="http://schemas.microsoft.com/office/drawing/2014/main" id="{7ECCFBDC-56ED-7520-F63E-94EF2910ADBE}"/>
              </a:ext>
            </a:extLst>
          </p:cNvPr>
          <p:cNvSpPr txBox="1"/>
          <p:nvPr/>
        </p:nvSpPr>
        <p:spPr>
          <a:xfrm>
            <a:off x="7118238" y="3590454"/>
            <a:ext cx="1638300" cy="110796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Women</a:t>
            </a:r>
          </a:p>
          <a:p>
            <a:pPr algn="ctr"/>
            <a:r>
              <a:rPr lang="en" sz="20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40 years old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sp>
        <p:nvSpPr>
          <p:cNvPr id="13" name="Google Shape;104;p17">
            <a:extLst>
              <a:ext uri="{FF2B5EF4-FFF2-40B4-BE49-F238E27FC236}">
                <a16:creationId xmlns:a16="http://schemas.microsoft.com/office/drawing/2014/main" id="{7C89B2D8-5428-BEA1-4303-BE46E23E2CE0}"/>
              </a:ext>
            </a:extLst>
          </p:cNvPr>
          <p:cNvSpPr txBox="1"/>
          <p:nvPr/>
        </p:nvSpPr>
        <p:spPr>
          <a:xfrm>
            <a:off x="5188768" y="3572125"/>
            <a:ext cx="1979621" cy="110796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Men</a:t>
            </a:r>
          </a:p>
          <a:p>
            <a:pPr algn="ctr"/>
            <a:r>
              <a:rPr lang="en" sz="20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40 years old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sp>
        <p:nvSpPr>
          <p:cNvPr id="14" name="Google Shape;104;p17">
            <a:extLst>
              <a:ext uri="{FF2B5EF4-FFF2-40B4-BE49-F238E27FC236}">
                <a16:creationId xmlns:a16="http://schemas.microsoft.com/office/drawing/2014/main" id="{AC812C5D-8FF9-2315-6FE2-EDB0431E5000}"/>
              </a:ext>
            </a:extLst>
          </p:cNvPr>
          <p:cNvSpPr txBox="1"/>
          <p:nvPr/>
        </p:nvSpPr>
        <p:spPr>
          <a:xfrm>
            <a:off x="1681228" y="3590455"/>
            <a:ext cx="2770690" cy="110796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Married</a:t>
            </a:r>
          </a:p>
          <a:p>
            <a:pPr algn="ctr"/>
            <a:r>
              <a:rPr lang="en" sz="20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43 years old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sp>
        <p:nvSpPr>
          <p:cNvPr id="15" name="Google Shape;104;p17">
            <a:extLst>
              <a:ext uri="{FF2B5EF4-FFF2-40B4-BE49-F238E27FC236}">
                <a16:creationId xmlns:a16="http://schemas.microsoft.com/office/drawing/2014/main" id="{7AFF0FFF-0FB7-7091-03CA-6A3101651E34}"/>
              </a:ext>
            </a:extLst>
          </p:cNvPr>
          <p:cNvSpPr txBox="1"/>
          <p:nvPr/>
        </p:nvSpPr>
        <p:spPr>
          <a:xfrm>
            <a:off x="0" y="3572125"/>
            <a:ext cx="2184322" cy="141574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Single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30 years old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4659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17">
            <a:extLst>
              <a:ext uri="{FF2B5EF4-FFF2-40B4-BE49-F238E27FC236}">
                <a16:creationId xmlns:a16="http://schemas.microsoft.com/office/drawing/2014/main" id="{197E5909-9108-FAC5-42E1-A95AECF320BB}"/>
              </a:ext>
            </a:extLst>
          </p:cNvPr>
          <p:cNvSpPr txBox="1"/>
          <p:nvPr/>
        </p:nvSpPr>
        <p:spPr>
          <a:xfrm>
            <a:off x="340500" y="326830"/>
            <a:ext cx="8463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Insight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" name="Google Shape;104;p17">
            <a:extLst>
              <a:ext uri="{FF2B5EF4-FFF2-40B4-BE49-F238E27FC236}">
                <a16:creationId xmlns:a16="http://schemas.microsoft.com/office/drawing/2014/main" id="{7ECCFBDC-56ED-7520-F63E-94EF2910ADBE}"/>
              </a:ext>
            </a:extLst>
          </p:cNvPr>
          <p:cNvSpPr txBox="1"/>
          <p:nvPr/>
        </p:nvSpPr>
        <p:spPr>
          <a:xfrm>
            <a:off x="6649887" y="3701495"/>
            <a:ext cx="16383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sp>
        <p:nvSpPr>
          <p:cNvPr id="13" name="Google Shape;104;p17">
            <a:extLst>
              <a:ext uri="{FF2B5EF4-FFF2-40B4-BE49-F238E27FC236}">
                <a16:creationId xmlns:a16="http://schemas.microsoft.com/office/drawing/2014/main" id="{7C89B2D8-5428-BEA1-4303-BE46E23E2CE0}"/>
              </a:ext>
            </a:extLst>
          </p:cNvPr>
          <p:cNvSpPr txBox="1"/>
          <p:nvPr/>
        </p:nvSpPr>
        <p:spPr>
          <a:xfrm>
            <a:off x="230986" y="1260887"/>
            <a:ext cx="4422789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Prisma Utama is the store with the highest total quantity. </a:t>
            </a:r>
            <a:endParaRPr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sp>
        <p:nvSpPr>
          <p:cNvPr id="6" name="Google Shape;104;p17">
            <a:extLst>
              <a:ext uri="{FF2B5EF4-FFF2-40B4-BE49-F238E27FC236}">
                <a16:creationId xmlns:a16="http://schemas.microsoft.com/office/drawing/2014/main" id="{7BBA03CF-EAA1-2050-3EFC-60AF1C9EDEB9}"/>
              </a:ext>
            </a:extLst>
          </p:cNvPr>
          <p:cNvSpPr txBox="1"/>
          <p:nvPr/>
        </p:nvSpPr>
        <p:spPr>
          <a:xfrm>
            <a:off x="3627864" y="3933063"/>
            <a:ext cx="5761464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Choco bar the best-selling product name with the highest total amount. </a:t>
            </a:r>
            <a:endParaRPr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25574-BEE1-7B23-5FB3-DCFC15EC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68146"/>
            <a:ext cx="1340005" cy="1340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A96F9-5936-92B1-01DF-5CE9D8651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143" y="1876410"/>
            <a:ext cx="1461739" cy="146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7C1960-F46F-F45B-344F-218CEE737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59" y="519492"/>
            <a:ext cx="5842082" cy="43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-47693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03083" y="3499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Reggresion and Clustering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46133" y="906222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Machine Learning using reggresion and kmeans clustering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064D69-7B79-F185-9F99-2CC36AFA5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43" y="1306301"/>
            <a:ext cx="3073125" cy="1994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DAF754-F30E-8102-612D-5D88452EF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98" y="3397014"/>
            <a:ext cx="3541951" cy="1523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DB2D1-913F-A3A5-FE98-122854D30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411" y="1367554"/>
            <a:ext cx="3740979" cy="34307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6;p17">
            <a:extLst>
              <a:ext uri="{FF2B5EF4-FFF2-40B4-BE49-F238E27FC236}">
                <a16:creationId xmlns:a16="http://schemas.microsoft.com/office/drawing/2014/main" id="{6702326D-23CB-A6FA-D8C3-31F2004A38F7}"/>
              </a:ext>
            </a:extLst>
          </p:cNvPr>
          <p:cNvSpPr txBox="1"/>
          <p:nvPr/>
        </p:nvSpPr>
        <p:spPr>
          <a:xfrm>
            <a:off x="185938" y="1409616"/>
            <a:ext cx="83769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Rubik"/>
                <a:ea typeface="Rubik"/>
                <a:cs typeface="Rubik"/>
                <a:sym typeface="Rubik"/>
              </a:rPr>
              <a:t>Theres</a:t>
            </a:r>
            <a:r>
              <a:rPr lang="en-GB" dirty="0">
                <a:latin typeface="Rubik"/>
                <a:ea typeface="Rubik"/>
                <a:cs typeface="Rubik"/>
                <a:sym typeface="Rubik"/>
              </a:rPr>
              <a:t> 3 type of </a:t>
            </a:r>
            <a:r>
              <a:rPr lang="en-GB" dirty="0" err="1">
                <a:latin typeface="Rubik"/>
                <a:ea typeface="Rubik"/>
                <a:cs typeface="Rubik"/>
                <a:sym typeface="Rubik"/>
              </a:rPr>
              <a:t>consument</a:t>
            </a:r>
            <a:r>
              <a:rPr lang="en-GB" dirty="0">
                <a:latin typeface="Rubik"/>
                <a:ea typeface="Rubik"/>
                <a:cs typeface="Rubik"/>
                <a:sym typeface="Rubik"/>
              </a:rPr>
              <a:t>,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latin typeface="Rubik"/>
                <a:ea typeface="Rubik"/>
                <a:cs typeface="Rubik"/>
                <a:sym typeface="Rubik"/>
              </a:rPr>
              <a:t>A small portion </a:t>
            </a:r>
            <a:r>
              <a:rPr lang="en-GB" dirty="0">
                <a:latin typeface="Rubik"/>
                <a:ea typeface="Rubik"/>
                <a:cs typeface="Rubik"/>
                <a:sym typeface="Rubik"/>
              </a:rPr>
              <a:t>of all the customers are in cluster 0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latin typeface="Rubik"/>
                <a:ea typeface="Rubik"/>
                <a:cs typeface="Rubik"/>
                <a:sym typeface="Rubik"/>
              </a:rPr>
              <a:t>Most of Customer </a:t>
            </a:r>
            <a:r>
              <a:rPr lang="en-GB" dirty="0">
                <a:latin typeface="Rubik"/>
                <a:ea typeface="Rubik"/>
                <a:cs typeface="Rubik"/>
                <a:sym typeface="Rubik"/>
              </a:rPr>
              <a:t>are Cluster 1 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u="sng" dirty="0">
                <a:latin typeface="Rubik"/>
                <a:ea typeface="Rubik"/>
                <a:cs typeface="Rubik"/>
                <a:sym typeface="Rubik"/>
              </a:rPr>
              <a:t>The second-largest group </a:t>
            </a:r>
            <a:r>
              <a:rPr lang="en-GB" dirty="0">
                <a:latin typeface="Rubik"/>
                <a:ea typeface="Rubik"/>
                <a:cs typeface="Rubik"/>
                <a:sym typeface="Rubik"/>
              </a:rPr>
              <a:t>of customers is in Cluster 2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ubik"/>
                <a:ea typeface="Rubik"/>
                <a:cs typeface="Rubik"/>
                <a:sym typeface="Rubik"/>
              </a:rPr>
              <a:t>Cluster 0 customers are those who have an average quantity and total amount of purchases. Cluster 1 customers are those who still spend a little and make small purchases.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ubik"/>
                <a:ea typeface="Rubik"/>
                <a:cs typeface="Rubik"/>
                <a:sym typeface="Rubik"/>
              </a:rPr>
              <a:t>Cluster 2 customers are those who buy a large quantity and spend a significant amount of money.</a:t>
            </a:r>
          </a:p>
        </p:txBody>
      </p:sp>
      <p:sp>
        <p:nvSpPr>
          <p:cNvPr id="3" name="Google Shape;120;p19">
            <a:extLst>
              <a:ext uri="{FF2B5EF4-FFF2-40B4-BE49-F238E27FC236}">
                <a16:creationId xmlns:a16="http://schemas.microsoft.com/office/drawing/2014/main" id="{6239C737-BC7C-CD2D-9B37-66633EB9464E}"/>
              </a:ext>
            </a:extLst>
          </p:cNvPr>
          <p:cNvSpPr txBox="1"/>
          <p:nvPr/>
        </p:nvSpPr>
        <p:spPr>
          <a:xfrm>
            <a:off x="340500" y="577961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Rubik"/>
                <a:ea typeface="Rubik"/>
                <a:cs typeface="Rubik"/>
                <a:sym typeface="Rubik"/>
              </a:rPr>
              <a:t>Conclusion  </a:t>
            </a:r>
          </a:p>
        </p:txBody>
      </p:sp>
    </p:spTree>
    <p:extLst>
      <p:ext uri="{BB962C8B-B14F-4D97-AF65-F5344CB8AC3E}">
        <p14:creationId xmlns:p14="http://schemas.microsoft.com/office/powerpoint/2010/main" val="162789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20647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19">
            <a:extLst>
              <a:ext uri="{FF2B5EF4-FFF2-40B4-BE49-F238E27FC236}">
                <a16:creationId xmlns:a16="http://schemas.microsoft.com/office/drawing/2014/main" id="{D9084F24-AFCA-9E25-8E69-3245D359F0E3}"/>
              </a:ext>
            </a:extLst>
          </p:cNvPr>
          <p:cNvSpPr txBox="1"/>
          <p:nvPr/>
        </p:nvSpPr>
        <p:spPr>
          <a:xfrm>
            <a:off x="426498" y="419163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Rubik"/>
                <a:ea typeface="Rubik"/>
                <a:cs typeface="Rubik"/>
                <a:sym typeface="Rubik"/>
              </a:rPr>
              <a:t>Recommendation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E0A4F-A217-461C-35D7-D0BCA74FBE2C}"/>
              </a:ext>
            </a:extLst>
          </p:cNvPr>
          <p:cNvSpPr txBox="1"/>
          <p:nvPr/>
        </p:nvSpPr>
        <p:spPr>
          <a:xfrm>
            <a:off x="376800" y="1268224"/>
            <a:ext cx="8562396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Rubik"/>
                <a:ea typeface="Rubik"/>
                <a:cs typeface="Rubik"/>
                <a:sym typeface="Rubik"/>
              </a:rPr>
              <a:t>Cluster 0: Customer interest development survey, in order to become loyal customers.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Rubik"/>
                <a:ea typeface="Rubik"/>
                <a:cs typeface="Rubik"/>
                <a:sym typeface="Rubik"/>
              </a:rPr>
              <a:t>Cluster 1: Discounts to increase quantity and transactions.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Rubik"/>
                <a:ea typeface="Rubik"/>
                <a:cs typeface="Rubik"/>
                <a:sym typeface="Rubik"/>
              </a:rPr>
              <a:t>Cluster 2: Loyalty promotions to retain these customers.</a:t>
            </a:r>
            <a:endParaRPr lang="en-GB" dirty="0">
              <a:latin typeface="Rubik"/>
              <a:cs typeface="Rubik"/>
              <a:sym typeface="Rubik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Rubik"/>
              <a:cs typeface="Rubik"/>
              <a:sym typeface="Rubik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Rubik"/>
              <a:cs typeface="Rubik"/>
              <a:sym typeface="Rubik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84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96445" y="1765677"/>
            <a:ext cx="8463000" cy="233907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Rubik"/>
                <a:ea typeface="Rubik"/>
                <a:cs typeface="Rubik"/>
                <a:sym typeface="Rubik"/>
              </a:rPr>
              <a:t>Colab</a:t>
            </a: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GB" sz="1100" b="1" dirty="0">
                <a:latin typeface="Rubik"/>
                <a:ea typeface="Rubik"/>
                <a:cs typeface="Rubik"/>
                <a:sym typeface="Rubik"/>
              </a:rPr>
              <a:t>https://colab.research.google.com/drive/1vpLV9_x0tJyQ9qPPSPQJyValNB-qsOiU?usp=sharing</a:t>
            </a:r>
            <a:endParaRPr lang="en" sz="11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GB" sz="2800" b="1" dirty="0">
                <a:latin typeface="Rubik"/>
                <a:ea typeface="Rubik"/>
                <a:cs typeface="Rubik"/>
                <a:sym typeface="Rubik"/>
              </a:rPr>
              <a:t>github.com/gidionburanda</a:t>
            </a:r>
            <a:endParaRPr lang="en" sz="28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Rubik"/>
                <a:ea typeface="Rubik"/>
                <a:cs typeface="Rubik"/>
                <a:sym typeface="Rubik"/>
              </a:rPr>
              <a:t>Linkedin</a:t>
            </a: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GB" sz="2800" b="1" dirty="0">
                <a:latin typeface="Rubik"/>
                <a:ea typeface="Rubik"/>
                <a:cs typeface="Rubik"/>
                <a:sym typeface="Rubik"/>
              </a:rPr>
              <a:t>linkedin.com/in/gidionburanda/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350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Rubik SemiBold</vt:lpstr>
      <vt:lpstr>Rubik</vt:lpstr>
      <vt:lpstr>Rockwell</vt:lpstr>
      <vt:lpstr>-apple-system</vt:lpstr>
      <vt:lpstr>Arial</vt:lpstr>
      <vt:lpstr>Rubik Light</vt:lpstr>
      <vt:lpstr>Rubik Medium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modified xsi:type="dcterms:W3CDTF">2023-09-02T12:54:53Z</dcterms:modified>
</cp:coreProperties>
</file>