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93" r:id="rId16"/>
    <p:sldId id="271" r:id="rId17"/>
    <p:sldId id="272" r:id="rId18"/>
    <p:sldId id="292" r:id="rId19"/>
    <p:sldId id="294" r:id="rId20"/>
    <p:sldId id="295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 autoAdjust="0"/>
    <p:restoredTop sz="92701" autoAdjust="0"/>
  </p:normalViewPr>
  <p:slideViewPr>
    <p:cSldViewPr>
      <p:cViewPr varScale="1">
        <p:scale>
          <a:sx n="108" d="100"/>
          <a:sy n="108" d="100"/>
        </p:scale>
        <p:origin x="20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2016-02-14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2016-02-14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AWT</a:t>
            </a:r>
            <a:r>
              <a:rPr lang="ko-KR" altLang="en-US" dirty="0" smtClean="0"/>
              <a:t>와 스윙</a:t>
            </a:r>
            <a:r>
              <a:rPr lang="en-US" altLang="ko-KR" dirty="0" smtClean="0"/>
              <a:t>(Swing)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JAVA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8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Swing </a:t>
            </a:r>
            <a:r>
              <a:rPr lang="ko-KR" altLang="en-US" smtClean="0"/>
              <a:t>클래스의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이름이 </a:t>
            </a:r>
            <a:r>
              <a:rPr lang="en-US" altLang="ko-KR" dirty="0" smtClean="0"/>
              <a:t>J </a:t>
            </a:r>
            <a:r>
              <a:rPr lang="ko-KR" altLang="en-US" dirty="0" smtClean="0"/>
              <a:t>자로 시작</a:t>
            </a:r>
            <a:endParaRPr lang="en-US" altLang="ko-KR" dirty="0" smtClean="0"/>
          </a:p>
          <a:p>
            <a:r>
              <a:rPr lang="ko-KR" altLang="en-US" dirty="0" smtClean="0"/>
              <a:t>화려하고 다양한 컴포넌트로 쉽게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스윙 컴포넌트는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유형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</a:t>
            </a:r>
            <a:r>
              <a:rPr lang="ko-KR" altLang="en-US" dirty="0" smtClean="0"/>
              <a:t>는 상속받는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대부분의 스윙 컴포넌트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상속받는 몇 개의 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err="1" smtClean="0"/>
              <a:t>JComponent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중요한 추상 클래스 </a:t>
            </a:r>
            <a:endParaRPr lang="en-US" altLang="ko-KR" dirty="0" smtClean="0"/>
          </a:p>
          <a:p>
            <a:pPr lvl="2"/>
            <a:r>
              <a:rPr lang="ko-KR" altLang="en-US" dirty="0"/>
              <a:t>스윙 컴포넌트의 공통적인 속성 구현</a:t>
            </a:r>
            <a:endParaRPr lang="en-US" altLang="ko-KR" dirty="0"/>
          </a:p>
          <a:p>
            <a:pPr lvl="2"/>
            <a:r>
              <a:rPr lang="en-US" altLang="ko-KR" strike="sngStrike" dirty="0" smtClean="0"/>
              <a:t>new </a:t>
            </a:r>
            <a:r>
              <a:rPr lang="en-US" altLang="ko-KR" strike="sngStrike" dirty="0" err="1" smtClean="0"/>
              <a:t>JComponent</a:t>
            </a:r>
            <a:r>
              <a:rPr lang="en-US" altLang="ko-KR" strike="sngStrike" dirty="0" smtClean="0"/>
              <a:t>()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를 상속받음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포함할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java.awt.Container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Panel, Frame, Applet, Dialog, Window</a:t>
            </a:r>
          </a:p>
          <a:p>
            <a:pPr lvl="2"/>
            <a:r>
              <a:rPr lang="en-US" altLang="ko-KR" dirty="0" smtClean="0"/>
              <a:t>Swing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JWindow</a:t>
            </a:r>
            <a:endParaRPr lang="en-US" altLang="ko-KR" dirty="0" smtClean="0"/>
          </a:p>
          <a:p>
            <a:r>
              <a:rPr lang="ko-KR" altLang="en-US" dirty="0" smtClean="0"/>
              <a:t>최상위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컨테이너에 속하지 않고 독립적으로 존재 가능한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스스로 화면에 자신을 출력하는 컨테이너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컴포넌트는 컨테이너에 포함되어야 화면에 출력 가능</a:t>
            </a:r>
          </a:p>
          <a:p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컨테이너에 포함되어야 화면에 출력될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컴포넌트의 최상위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컴포넌트의 최상위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javax.swing.JComponent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35759"/>
            <a:ext cx="4049384" cy="289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67870" y="1571612"/>
            <a:ext cx="4143404" cy="3857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컴포넌트의 포함관계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596" y="1928802"/>
            <a:ext cx="3556025" cy="3071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14348" y="2143116"/>
            <a:ext cx="1428760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4643446"/>
            <a:ext cx="10001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3929066"/>
            <a:ext cx="928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7870" y="5072074"/>
            <a:ext cx="310485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JFrame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 컨테이너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57422" y="2143116"/>
            <a:ext cx="1357323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3000372"/>
            <a:ext cx="1088100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JCheckBox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83768" y="2643182"/>
            <a:ext cx="1088100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JCheckBox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71736" y="228599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8662" y="300037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8662" y="264318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JTextField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8662" y="228599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28662" y="335756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JTextField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14480" y="4429132"/>
            <a:ext cx="1000132" cy="357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JButton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7422" y="3929066"/>
            <a:ext cx="928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32" name="자유형 31"/>
          <p:cNvSpPr/>
          <p:nvPr/>
        </p:nvSpPr>
        <p:spPr>
          <a:xfrm>
            <a:off x="3794234" y="5108028"/>
            <a:ext cx="1481959" cy="157655"/>
          </a:xfrm>
          <a:custGeom>
            <a:avLst/>
            <a:gdLst>
              <a:gd name="connsiteX0" fmla="*/ 1481959 w 1481959"/>
              <a:gd name="connsiteY0" fmla="*/ 0 h 157655"/>
              <a:gd name="connsiteX1" fmla="*/ 1229711 w 1481959"/>
              <a:gd name="connsiteY1" fmla="*/ 115613 h 157655"/>
              <a:gd name="connsiteX2" fmla="*/ 504497 w 1481959"/>
              <a:gd name="connsiteY2" fmla="*/ 94593 h 157655"/>
              <a:gd name="connsiteX3" fmla="*/ 0 w 1481959"/>
              <a:gd name="connsiteY3" fmla="*/ 157655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959" h="157655">
                <a:moveTo>
                  <a:pt x="1481959" y="0"/>
                </a:moveTo>
                <a:cubicBezTo>
                  <a:pt x="1437290" y="49924"/>
                  <a:pt x="1392621" y="99848"/>
                  <a:pt x="1229711" y="115613"/>
                </a:cubicBezTo>
                <a:cubicBezTo>
                  <a:pt x="1066801" y="131378"/>
                  <a:pt x="709449" y="87586"/>
                  <a:pt x="504497" y="94593"/>
                </a:cubicBezTo>
                <a:cubicBezTo>
                  <a:pt x="299545" y="101600"/>
                  <a:pt x="149772" y="129627"/>
                  <a:pt x="0" y="157655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3657600" y="4635152"/>
            <a:ext cx="1513490" cy="126033"/>
          </a:xfrm>
          <a:custGeom>
            <a:avLst/>
            <a:gdLst>
              <a:gd name="connsiteX0" fmla="*/ 1492469 w 1492469"/>
              <a:gd name="connsiteY0" fmla="*/ 52551 h 325820"/>
              <a:gd name="connsiteX1" fmla="*/ 1008993 w 1492469"/>
              <a:gd name="connsiteY1" fmla="*/ 31531 h 325820"/>
              <a:gd name="connsiteX2" fmla="*/ 641131 w 1492469"/>
              <a:gd name="connsiteY2" fmla="*/ 241737 h 325820"/>
              <a:gd name="connsiteX3" fmla="*/ 0 w 1492469"/>
              <a:gd name="connsiteY3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2469" h="325820">
                <a:moveTo>
                  <a:pt x="1492469" y="52551"/>
                </a:moveTo>
                <a:cubicBezTo>
                  <a:pt x="1321676" y="26275"/>
                  <a:pt x="1150883" y="0"/>
                  <a:pt x="1008993" y="31531"/>
                </a:cubicBezTo>
                <a:cubicBezTo>
                  <a:pt x="867103" y="63062"/>
                  <a:pt x="809296" y="192689"/>
                  <a:pt x="641131" y="241737"/>
                </a:cubicBezTo>
                <a:cubicBezTo>
                  <a:pt x="472966" y="290785"/>
                  <a:pt x="108607" y="310054"/>
                  <a:pt x="0" y="32582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3247696" y="3894082"/>
            <a:ext cx="4115937" cy="219650"/>
          </a:xfrm>
          <a:custGeom>
            <a:avLst/>
            <a:gdLst>
              <a:gd name="connsiteX0" fmla="*/ 4088524 w 4088524"/>
              <a:gd name="connsiteY0" fmla="*/ 0 h 283779"/>
              <a:gd name="connsiteX1" fmla="*/ 3121572 w 4088524"/>
              <a:gd name="connsiteY1" fmla="*/ 210207 h 283779"/>
              <a:gd name="connsiteX2" fmla="*/ 1797269 w 4088524"/>
              <a:gd name="connsiteY2" fmla="*/ 241738 h 283779"/>
              <a:gd name="connsiteX3" fmla="*/ 693682 w 4088524"/>
              <a:gd name="connsiteY3" fmla="*/ 189186 h 283779"/>
              <a:gd name="connsiteX4" fmla="*/ 0 w 4088524"/>
              <a:gd name="connsiteY4" fmla="*/ 283779 h 28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524" h="283779">
                <a:moveTo>
                  <a:pt x="4088524" y="0"/>
                </a:moveTo>
                <a:cubicBezTo>
                  <a:pt x="3795986" y="84958"/>
                  <a:pt x="3503448" y="169917"/>
                  <a:pt x="3121572" y="210207"/>
                </a:cubicBezTo>
                <a:cubicBezTo>
                  <a:pt x="2739696" y="250497"/>
                  <a:pt x="2201917" y="245241"/>
                  <a:pt x="1797269" y="241738"/>
                </a:cubicBezTo>
                <a:cubicBezTo>
                  <a:pt x="1392621" y="238235"/>
                  <a:pt x="993227" y="182179"/>
                  <a:pt x="693682" y="189186"/>
                </a:cubicBezTo>
                <a:cubicBezTo>
                  <a:pt x="394137" y="196193"/>
                  <a:pt x="197068" y="239986"/>
                  <a:pt x="0" y="28377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376515" y="3499431"/>
            <a:ext cx="3742362" cy="571254"/>
          </a:xfrm>
          <a:custGeom>
            <a:avLst/>
            <a:gdLst>
              <a:gd name="connsiteX0" fmla="*/ 3541987 w 3541987"/>
              <a:gd name="connsiteY0" fmla="*/ 0 h 851338"/>
              <a:gd name="connsiteX1" fmla="*/ 3090042 w 3541987"/>
              <a:gd name="connsiteY1" fmla="*/ 31531 h 851338"/>
              <a:gd name="connsiteX2" fmla="*/ 2375338 w 3541987"/>
              <a:gd name="connsiteY2" fmla="*/ 189186 h 851338"/>
              <a:gd name="connsiteX3" fmla="*/ 1513490 w 3541987"/>
              <a:gd name="connsiteY3" fmla="*/ 504496 h 851338"/>
              <a:gd name="connsiteX4" fmla="*/ 273269 w 3541987"/>
              <a:gd name="connsiteY4" fmla="*/ 777765 h 851338"/>
              <a:gd name="connsiteX5" fmla="*/ 0 w 3541987"/>
              <a:gd name="connsiteY5" fmla="*/ 851338 h 8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1987" h="851338">
                <a:moveTo>
                  <a:pt x="3541987" y="0"/>
                </a:moveTo>
                <a:cubicBezTo>
                  <a:pt x="3413235" y="0"/>
                  <a:pt x="3284484" y="0"/>
                  <a:pt x="3090042" y="31531"/>
                </a:cubicBezTo>
                <a:cubicBezTo>
                  <a:pt x="2895601" y="63062"/>
                  <a:pt x="2638097" y="110359"/>
                  <a:pt x="2375338" y="189186"/>
                </a:cubicBezTo>
                <a:cubicBezTo>
                  <a:pt x="2112579" y="268013"/>
                  <a:pt x="1863835" y="406400"/>
                  <a:pt x="1513490" y="504496"/>
                </a:cubicBezTo>
                <a:cubicBezTo>
                  <a:pt x="1163145" y="602592"/>
                  <a:pt x="525517" y="719958"/>
                  <a:pt x="273269" y="777765"/>
                </a:cubicBezTo>
                <a:cubicBezTo>
                  <a:pt x="21021" y="835572"/>
                  <a:pt x="10510" y="843455"/>
                  <a:pt x="0" y="851338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16407" y="5151117"/>
            <a:ext cx="21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스윙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6398" y="5517232"/>
            <a:ext cx="459961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스윙의 컨테이너와 컴포넌트의 포함 관계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프레임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프레임에 스윙 컴포넌트 붙이기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main()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스윙 프로그램을 작성하기 위한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 // </a:t>
            </a:r>
            <a:r>
              <a:rPr lang="ko-KR" altLang="en-US" dirty="0"/>
              <a:t>그래픽 처리를 위한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 // AWT </a:t>
            </a:r>
            <a:r>
              <a:rPr lang="ko-KR" altLang="en-US" dirty="0"/>
              <a:t>이벤트 사용을 위한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 // </a:t>
            </a:r>
            <a:r>
              <a:rPr lang="ko-KR" altLang="en-US" dirty="0"/>
              <a:t>스윙 컴포넌트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javax.swing.event</a:t>
            </a:r>
            <a:r>
              <a:rPr lang="en-US" altLang="ko-KR" dirty="0"/>
              <a:t>.*; // </a:t>
            </a:r>
            <a:r>
              <a:rPr lang="ko-KR" altLang="en-US" dirty="0"/>
              <a:t>스윙 이벤트를 위한 경로명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398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모든 스윙 컴포넌트를 담는 최상위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JFrame</a:t>
            </a:r>
            <a:r>
              <a:rPr lang="ko-KR" altLang="en-US" dirty="0" smtClean="0"/>
              <a:t>을 상속받아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컴포넌트가 화면에 보이려면 스윙 프레임에 부착되어야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프레임을 닫으면 프레임 내의 모든 컴포넌트가 보이지 않게 됨</a:t>
            </a:r>
            <a:endParaRPr lang="en-US" altLang="ko-KR" dirty="0" smtClean="0"/>
          </a:p>
          <a:p>
            <a:r>
              <a:rPr lang="ko-KR" altLang="en-US" dirty="0" smtClean="0"/>
              <a:t>스윙 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 기본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스윙 프로그램의 기본 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메뉴들이 부착되는 공간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컨텐트</a:t>
            </a:r>
            <a:r>
              <a:rPr lang="ko-KR" altLang="en-US" dirty="0" smtClean="0"/>
              <a:t> 팬 </a:t>
            </a:r>
            <a:r>
              <a:rPr lang="en-US" altLang="ko-KR" dirty="0" smtClean="0"/>
              <a:t>– GUI </a:t>
            </a:r>
            <a:r>
              <a:rPr lang="ko-KR" altLang="en-US" dirty="0" smtClean="0"/>
              <a:t>컴포넌트들이 부착되는 공간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8" y="3714752"/>
            <a:ext cx="7817522" cy="2928958"/>
            <a:chOff x="683568" y="3714752"/>
            <a:chExt cx="7817522" cy="29289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33223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정육면체 6"/>
            <p:cNvSpPr/>
            <p:nvPr/>
          </p:nvSpPr>
          <p:spPr>
            <a:xfrm>
              <a:off x="5572132" y="4143380"/>
              <a:ext cx="2714644" cy="2000264"/>
            </a:xfrm>
            <a:prstGeom prst="cube">
              <a:avLst>
                <a:gd name="adj" fmla="val 4629"/>
              </a:avLst>
            </a:prstGeom>
            <a:solidFill>
              <a:schemeClr val="bg2">
                <a:lumMod val="2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Frame</a:t>
              </a:r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ko-KR" altLang="en-US" sz="1400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5143504" y="4786322"/>
              <a:ext cx="2714644" cy="1714512"/>
            </a:xfrm>
            <a:prstGeom prst="cube">
              <a:avLst>
                <a:gd name="adj" fmla="val 6245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Content Pane</a:t>
              </a:r>
              <a:endParaRPr lang="ko-KR" altLang="en-US" sz="1400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5143504" y="4643446"/>
              <a:ext cx="2714644" cy="285752"/>
            </a:xfrm>
            <a:prstGeom prst="cube">
              <a:avLst>
                <a:gd name="adj" fmla="val 35549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Menu Bar</a:t>
              </a:r>
              <a:endParaRPr lang="ko-KR" altLang="en-US" sz="140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285984" y="4286256"/>
              <a:ext cx="3286148" cy="21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143240" y="4714884"/>
              <a:ext cx="1928826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4" idx="2"/>
            </p:cNvCxnSpPr>
            <p:nvPr/>
          </p:nvCxnSpPr>
          <p:spPr>
            <a:xfrm>
              <a:off x="3286116" y="5286388"/>
              <a:ext cx="1857388" cy="41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71802" y="4000504"/>
              <a:ext cx="2130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타이틀 바를 가진 </a:t>
              </a:r>
              <a:r>
                <a:rPr lang="en-US" altLang="ko-KR" sz="1400" dirty="0" smtClean="0"/>
                <a:t>Frame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47863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메뉴바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6881" y="5491750"/>
              <a:ext cx="16834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컨텐트</a:t>
              </a:r>
              <a:r>
                <a:rPr lang="ko-KR" altLang="en-US" sz="1400" dirty="0" smtClean="0"/>
                <a:t> 팬 </a:t>
              </a:r>
              <a:r>
                <a:rPr lang="en-US" altLang="ko-KR" sz="1400" dirty="0" smtClean="0"/>
                <a:t>:</a:t>
              </a:r>
            </a:p>
            <a:p>
              <a:r>
                <a:rPr lang="ko-KR" altLang="en-US" sz="1400" dirty="0" smtClean="0"/>
                <a:t>화면에 출력될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모든 컴포넌트들이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부착되는 공간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29190" y="4000504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5140" y="371475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JFrame</a:t>
              </a:r>
              <a:endParaRPr lang="ko-KR" altLang="en-US" sz="1400"/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두 가지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3822" y="3379587"/>
            <a:ext cx="35894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mf = new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();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3" y="3400115"/>
            <a:ext cx="3947427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MyApp</a:t>
            </a:r>
            <a:r>
              <a:rPr lang="en-US" altLang="ko-KR" sz="1400" dirty="0" smtClean="0"/>
              <a:t> {</a:t>
            </a:r>
          </a:p>
          <a:p>
            <a:pPr defTabSz="271463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f = new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();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828164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메소드에서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객체를 생성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확장성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융통성 결여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2808083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을 상속받은 프레임 클래스 이용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은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단순히 프레임 객체를 생성하는 역할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5206" y="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타이틀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>
            <a:off x="6858016" y="153889"/>
            <a:ext cx="357190" cy="203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>
            <a:off x="6143636" y="357166"/>
            <a:ext cx="285752" cy="2071702"/>
          </a:xfrm>
          <a:prstGeom prst="leftBrace">
            <a:avLst>
              <a:gd name="adj1" fmla="val 725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00694" y="200024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300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sp>
        <p:nvSpPr>
          <p:cNvPr id="19" name="왼쪽 중괄호 18"/>
          <p:cNvSpPr/>
          <p:nvPr/>
        </p:nvSpPr>
        <p:spPr>
          <a:xfrm rot="16200000">
            <a:off x="7465227" y="1535905"/>
            <a:ext cx="142900" cy="2071702"/>
          </a:xfrm>
          <a:prstGeom prst="leftBrace">
            <a:avLst>
              <a:gd name="adj1" fmla="val 181250"/>
              <a:gd name="adj2" fmla="val 505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15338" y="2500306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777" y="369332"/>
            <a:ext cx="2059536" cy="205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4355976" y="6127966"/>
            <a:ext cx="576064" cy="289441"/>
          </a:xfrm>
          <a:prstGeom prst="wedgeRoundRectCallout">
            <a:avLst>
              <a:gd name="adj1" fmla="val 60960"/>
              <a:gd name="adj2" fmla="val -754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mtClean="0"/>
              <a:t>추천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73844" y="5979179"/>
            <a:ext cx="3243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방법 </a:t>
            </a:r>
            <a:r>
              <a:rPr lang="en-US" altLang="ko-KR" sz="1200" dirty="0" smtClean="0"/>
              <a:t>1.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메소드에서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객체 생성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32676" y="6278907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방법 </a:t>
            </a:r>
            <a:r>
              <a:rPr lang="en-US" altLang="ko-KR" sz="1200" dirty="0" smtClean="0"/>
              <a:t>2.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상속받은 프레임 클래스 이용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852937"/>
            <a:ext cx="388843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public static void main(String []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mf=new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}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2852936"/>
            <a:ext cx="379097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r>
              <a:rPr lang="en-US" altLang="ko-KR" sz="1400" dirty="0" smtClean="0"/>
              <a:t>}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public class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MyApp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public static void main(String []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mf = new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}</a:t>
            </a:r>
          </a:p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846" y="116632"/>
            <a:ext cx="259228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267" y="5961480"/>
            <a:ext cx="357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프레임 클래스 </a:t>
            </a:r>
            <a:r>
              <a:rPr lang="ko-KR" altLang="en-US" sz="1400" dirty="0" smtClean="0"/>
              <a:t>내의 멤버로 작성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06537" y="5961480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을 가진 </a:t>
            </a:r>
            <a:r>
              <a:rPr lang="ko-KR" altLang="en-US" sz="1400" dirty="0"/>
              <a:t>다른 </a:t>
            </a:r>
            <a:r>
              <a:rPr lang="ko-KR" altLang="en-US" sz="1400" dirty="0" smtClean="0"/>
              <a:t>클래스 </a:t>
            </a:r>
            <a:r>
              <a:rPr lang="en-US" altLang="ko-KR" sz="1400" dirty="0" err="1" smtClean="0"/>
              <a:t>MyApp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작성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7826" y="2427630"/>
            <a:ext cx="576064" cy="289441"/>
          </a:xfrm>
          <a:prstGeom prst="wedgeRoundRectCallout">
            <a:avLst>
              <a:gd name="adj1" fmla="val 39008"/>
              <a:gd name="adj2" fmla="val 925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추천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프레임에 컴포넌트 붙이기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2265" y="4344991"/>
            <a:ext cx="436535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dirty="0" smtClean="0"/>
              <a:t>Container c = </a:t>
            </a:r>
            <a:r>
              <a:rPr lang="en-US" altLang="ko-KR" sz="1400" dirty="0" err="1" smtClean="0"/>
              <a:t>frame.getContentPane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c.add</a:t>
            </a:r>
            <a:r>
              <a:rPr lang="en-US" altLang="ko-KR" sz="1400" b="1" dirty="0" smtClean="0"/>
              <a:t>(b);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82265" y="5786100"/>
            <a:ext cx="43653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p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frame.setContentPane</a:t>
            </a:r>
            <a:r>
              <a:rPr lang="en-US" altLang="ko-KR" sz="1400" b="1" dirty="0" smtClean="0"/>
              <a:t>(p);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82265" y="1556792"/>
            <a:ext cx="436535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// </a:t>
            </a:r>
            <a:r>
              <a:rPr lang="en-US" altLang="ko-KR" sz="1400" dirty="0" err="1"/>
              <a:t>JFrame</a:t>
            </a:r>
            <a:r>
              <a:rPr lang="ko-KR" altLang="en-US" sz="1400" dirty="0"/>
              <a:t>의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이용</a:t>
            </a:r>
            <a:endParaRPr lang="ko-KR" altLang="en-US" sz="1400" dirty="0"/>
          </a:p>
          <a:p>
            <a:r>
              <a:rPr lang="en-US" altLang="ko-KR" sz="1400" dirty="0" err="1" smtClean="0">
                <a:latin typeface="+mj-lt"/>
              </a:rPr>
              <a:t>JFrame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frame = new </a:t>
            </a:r>
            <a:r>
              <a:rPr lang="en-US" altLang="ko-KR" sz="1400" b="1" dirty="0" err="1">
                <a:latin typeface="+mj-lt"/>
              </a:rPr>
              <a:t>JFrame</a:t>
            </a:r>
            <a:r>
              <a:rPr lang="en-US" altLang="ko-KR" sz="1400" b="1" dirty="0">
                <a:latin typeface="+mj-lt"/>
              </a:rPr>
              <a:t>("</a:t>
            </a:r>
            <a:r>
              <a:rPr lang="ko-KR" altLang="en-US" sz="1400" b="1" dirty="0">
                <a:latin typeface="+mj-lt"/>
              </a:rPr>
              <a:t>타이틀문자열</a:t>
            </a:r>
            <a:r>
              <a:rPr lang="en-US" altLang="ko-KR" sz="1400" b="1" dirty="0">
                <a:latin typeface="+mj-lt"/>
              </a:rPr>
              <a:t>"); </a:t>
            </a:r>
            <a:endParaRPr lang="en-US" altLang="ko-KR" sz="1400" b="1" dirty="0" smtClean="0">
              <a:latin typeface="+mj-lt"/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JFrame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호출</a:t>
            </a:r>
            <a:endParaRPr lang="en-US" altLang="ko-KR" sz="1400" dirty="0" smtClean="0">
              <a:latin typeface="+mj-lt"/>
            </a:endParaRPr>
          </a:p>
          <a:p>
            <a:r>
              <a:rPr lang="en-US" altLang="ko-KR" sz="1400" b="1" dirty="0" err="1" smtClean="0">
                <a:latin typeface="+mj-lt"/>
              </a:rPr>
              <a:t>frame.setTitle</a:t>
            </a:r>
            <a:r>
              <a:rPr lang="en-US" altLang="ko-KR" sz="1400" b="1" dirty="0">
                <a:latin typeface="+mj-lt"/>
              </a:rPr>
              <a:t>("</a:t>
            </a:r>
            <a:r>
              <a:rPr lang="ko-KR" altLang="en-US" sz="1400" b="1" dirty="0">
                <a:latin typeface="+mj-lt"/>
              </a:rPr>
              <a:t>타이틀문자열</a:t>
            </a:r>
            <a:r>
              <a:rPr lang="en-US" altLang="ko-KR" sz="1400" b="1" dirty="0" smtClean="0">
                <a:latin typeface="+mj-lt"/>
              </a:rPr>
              <a:t>");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2265" y="3140968"/>
            <a:ext cx="43653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JFrame</a:t>
            </a:r>
            <a:r>
              <a:rPr lang="en-US" altLang="ko-KR" sz="1400" dirty="0"/>
              <a:t> frame = new </a:t>
            </a:r>
            <a:r>
              <a:rPr lang="en-US" altLang="ko-KR" sz="1400" dirty="0" err="1"/>
              <a:t>JFrame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Container </a:t>
            </a:r>
            <a:r>
              <a:rPr lang="en-US" altLang="ko-KR" sz="1400" dirty="0" err="1"/>
              <a:t>contentPane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frame.getContentPane</a:t>
            </a:r>
            <a:r>
              <a:rPr lang="en-US" altLang="ko-KR" sz="1400" b="1" dirty="0"/>
              <a:t>(); 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12686" y="1823764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타이틀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타이틀 바에 부착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4352273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스윙 컴포넌트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컨텐트</a:t>
            </a:r>
            <a:r>
              <a:rPr lang="ko-KR" altLang="en-US" sz="1400" dirty="0" smtClean="0"/>
              <a:t> 팬에 부착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9872" y="3618532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</a:t>
            </a:r>
            <a:r>
              <a:rPr lang="ko-KR" altLang="en-US" sz="1400" dirty="0" smtClean="0"/>
              <a:t> 알아내기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81324" y="4930003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컨텐트팬에</a:t>
            </a:r>
            <a:r>
              <a:rPr lang="ko-KR" altLang="en-US" sz="1400" dirty="0" smtClean="0"/>
              <a:t> 컴포넌트 달기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09753" y="578515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13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Tip. </a:t>
            </a:r>
            <a:r>
              <a:rPr lang="ko-KR" altLang="en-US" dirty="0" err="1" smtClean="0"/>
              <a:t>컨텐트팬에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JDK1.5</a:t>
            </a:r>
            <a:r>
              <a:rPr lang="ko-KR" altLang="en-US" dirty="0" smtClean="0"/>
              <a:t>이후의 변경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JDK 1.5 </a:t>
            </a:r>
            <a:r>
              <a:rPr lang="ko-KR" altLang="en-US" dirty="0" smtClean="0"/>
              <a:t>이전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프레임의 </a:t>
            </a:r>
            <a:r>
              <a:rPr lang="ko-KR" altLang="en-US" dirty="0" err="1" smtClean="0"/>
              <a:t>컨텐트팬을</a:t>
            </a:r>
            <a:r>
              <a:rPr lang="ko-KR" altLang="en-US" dirty="0" smtClean="0"/>
              <a:t> 알아내어 반드시 </a:t>
            </a:r>
            <a:r>
              <a:rPr lang="ko-KR" altLang="en-US" dirty="0" err="1" smtClean="0"/>
              <a:t>컨텐트팬에</a:t>
            </a:r>
            <a:r>
              <a:rPr lang="ko-KR" altLang="en-US" dirty="0" smtClean="0"/>
              <a:t> 컴포넌트 부착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JDK 1.5 </a:t>
            </a:r>
            <a:r>
              <a:rPr lang="ko-KR" altLang="en-US" dirty="0" smtClean="0"/>
              <a:t>이후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프레임에 컴포넌트를 부착하면 프레임이 대신 </a:t>
            </a:r>
            <a:r>
              <a:rPr lang="ko-KR" altLang="en-US" dirty="0" err="1" smtClean="0"/>
              <a:t>컨텐트팬에</a:t>
            </a:r>
            <a:r>
              <a:rPr lang="ko-KR" altLang="en-US" dirty="0" smtClean="0"/>
              <a:t> 부착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저자의 결론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JDK 1.5 </a:t>
            </a:r>
            <a:r>
              <a:rPr lang="ko-KR" altLang="en-US" dirty="0" smtClean="0"/>
              <a:t>이전처럼 명료하게 </a:t>
            </a:r>
            <a:r>
              <a:rPr lang="ko-KR" altLang="en-US" dirty="0" err="1" smtClean="0"/>
              <a:t>컨텐트팬에</a:t>
            </a:r>
            <a:r>
              <a:rPr lang="ko-KR" altLang="en-US" dirty="0" smtClean="0"/>
              <a:t> 컴포넌트를 부착하는 것이 바람직함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컨텐트팬에</a:t>
            </a:r>
            <a:r>
              <a:rPr lang="ko-KR" altLang="en-US" dirty="0" smtClean="0"/>
              <a:t> 접근하고 다루는 경우가 많기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077072"/>
            <a:ext cx="43653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b="1" dirty="0" err="1" smtClean="0"/>
              <a:t>frame.add</a:t>
            </a:r>
            <a:r>
              <a:rPr lang="en-US" altLang="ko-KR" sz="1400" b="1" dirty="0" smtClean="0"/>
              <a:t>(b); // </a:t>
            </a:r>
            <a:r>
              <a:rPr lang="ko-KR" altLang="en-US" sz="1400" b="1" dirty="0" err="1" smtClean="0"/>
              <a:t>컨텐트팬에</a:t>
            </a:r>
            <a:r>
              <a:rPr lang="ko-KR" altLang="en-US" sz="1400" b="1" dirty="0" smtClean="0"/>
              <a:t> 대신 버튼 </a:t>
            </a:r>
            <a:r>
              <a:rPr lang="en-US" altLang="ko-KR" sz="1400" b="1" dirty="0" smtClean="0"/>
              <a:t>b </a:t>
            </a:r>
            <a:r>
              <a:rPr lang="ko-KR" altLang="en-US" sz="1400" b="1" dirty="0" smtClean="0"/>
              <a:t>부착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204864"/>
            <a:ext cx="436535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dirty="0" smtClean="0"/>
              <a:t>Container c = </a:t>
            </a:r>
            <a:r>
              <a:rPr lang="en-US" altLang="ko-KR" sz="1400" dirty="0" err="1" smtClean="0"/>
              <a:t>frame.getContentPane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c.add</a:t>
            </a:r>
            <a:r>
              <a:rPr lang="en-US" altLang="ko-KR" sz="1400" b="1" dirty="0" smtClean="0"/>
              <a:t>(b); // </a:t>
            </a:r>
            <a:r>
              <a:rPr lang="ko-KR" altLang="en-US" sz="1400" b="1" dirty="0" smtClean="0"/>
              <a:t>버튼 </a:t>
            </a:r>
            <a:r>
              <a:rPr lang="en-US" altLang="ko-KR" sz="1400" b="1" dirty="0" smtClean="0"/>
              <a:t>b</a:t>
            </a:r>
            <a:r>
              <a:rPr lang="ko-KR" altLang="en-US" sz="1400" b="1" dirty="0" smtClean="0"/>
              <a:t>를 </a:t>
            </a:r>
            <a:r>
              <a:rPr lang="ko-KR" altLang="en-US" sz="1400" b="1" dirty="0" err="1" smtClean="0"/>
              <a:t>컨텐트팬에</a:t>
            </a:r>
            <a:r>
              <a:rPr lang="ko-KR" altLang="en-US" sz="1400" b="1" dirty="0" smtClean="0"/>
              <a:t> 부착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65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프레임 만들기 두 가지 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618" y="1412776"/>
            <a:ext cx="779179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80000"/>
            <a:endParaRPr lang="en-US" altLang="ko-KR" sz="1400" dirty="0" smtClean="0"/>
          </a:p>
          <a:p>
            <a:pPr algn="ctr" defTabSz="180000"/>
            <a:r>
              <a:rPr lang="ko-KR" altLang="en-US" dirty="0" smtClean="0"/>
              <a:t>방법</a:t>
            </a:r>
            <a:r>
              <a:rPr lang="en-US" altLang="ko-KR" dirty="0" smtClean="0"/>
              <a:t>1. main()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에서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algn="ctr" defTabSz="180000"/>
            <a:endParaRPr lang="en-US" altLang="ko-KR" dirty="0"/>
          </a:p>
          <a:p>
            <a:pPr algn="ctr" defTabSz="180000"/>
            <a:r>
              <a:rPr lang="en-US" altLang="ko-KR" dirty="0" smtClean="0"/>
              <a:t>MyApp.java </a:t>
            </a:r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GUI(Graphical User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사용자에게 이해하기 쉬운 모양으로 정보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사용자는 마우스나 키보드를 이용하여 쉽게 입력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쉬운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 smtClean="0"/>
              <a:t>컴포넌트와 그래픽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패키지와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패키지에 제공되는 </a:t>
            </a:r>
            <a:r>
              <a:rPr lang="ko-KR" altLang="en-US" dirty="0" err="1" smtClean="0"/>
              <a:t>메카니즘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- </a:t>
            </a:r>
            <a:r>
              <a:rPr lang="en-US" altLang="ko-KR" dirty="0" err="1" smtClean="0"/>
              <a:t>java.awt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Swing -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프레임 만들기 두 가지 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675" y="1412776"/>
            <a:ext cx="7791790" cy="190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	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ko-KR" altLang="en-US" dirty="0"/>
              <a:t>상속받은 프레임 클래스 이용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     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main</a:t>
            </a:r>
            <a:r>
              <a:rPr lang="en-US" altLang="ko-KR" dirty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에서 </a:t>
            </a:r>
            <a:r>
              <a:rPr lang="ko-KR" altLang="en-US" dirty="0"/>
              <a:t>는 단순히 프레임 객체를 생성하는 역할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algn="ctr" defTabSz="180000"/>
            <a:endParaRPr lang="en-US" altLang="ko-KR" dirty="0"/>
          </a:p>
          <a:p>
            <a:pPr algn="ctr" defTabSz="180000"/>
            <a:r>
              <a:rPr lang="en-US" altLang="ko-KR" u="sng" dirty="0"/>
              <a:t>MyFrame</a:t>
            </a:r>
            <a:r>
              <a:rPr lang="en-US" altLang="ko-KR" dirty="0" smtClean="0"/>
              <a:t>.java </a:t>
            </a:r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컴포넌트를 부착한 프레임 </a:t>
            </a: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sz="1800" u="sng" dirty="0" smtClean="0"/>
              <a:t>ContentPaneTest.java</a:t>
            </a:r>
            <a:endParaRPr lang="ko-KR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518457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응용프로그램의 종료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5240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응용프로그램 내에서 스스</a:t>
            </a:r>
            <a:r>
              <a:rPr lang="ko-KR" altLang="en-US" dirty="0"/>
              <a:t>로</a:t>
            </a:r>
            <a:r>
              <a:rPr lang="ko-KR" altLang="en-US" dirty="0" smtClean="0"/>
              <a:t> 종료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언제 어디서나 무조건 종료</a:t>
            </a:r>
            <a:endParaRPr lang="en-US" altLang="ko-KR" dirty="0" smtClean="0"/>
          </a:p>
          <a:p>
            <a:r>
              <a:rPr lang="ko-KR" altLang="en-US" b="1" dirty="0" smtClean="0"/>
              <a:t>프레임 종료버튼</a:t>
            </a:r>
            <a:r>
              <a:rPr lang="en-US" altLang="ko-KR" b="1" dirty="0" smtClean="0"/>
              <a:t>(X)</a:t>
            </a:r>
            <a:r>
              <a:rPr lang="ko-KR" altLang="en-US" b="1" dirty="0" smtClean="0"/>
              <a:t>이 클릭되면 어떤 일이 일어나는가</a:t>
            </a:r>
            <a:r>
              <a:rPr lang="en-US" altLang="ko-KR" b="1" dirty="0" smtClean="0"/>
              <a:t>?</a:t>
            </a:r>
          </a:p>
          <a:p>
            <a:pPr lvl="1"/>
            <a:r>
              <a:rPr lang="ko-KR" altLang="en-US" dirty="0" smtClean="0"/>
              <a:t>프레임을 종료하여 프레임 윈도우가 닫힘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프레임이 화면에서 보이지 않게 되고 응용프로그램이 사라짐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프레임이 보이지 않게 되지만 응용프로그램이 종료한 것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키보드나 마우스 입력을 받지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</a:t>
            </a:r>
            <a:r>
              <a:rPr lang="en-US" altLang="ko-KR" dirty="0" err="1" smtClean="0"/>
              <a:t>setVisible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를 호출하면 보이게 되고 이전 처럼 작동함</a:t>
            </a:r>
            <a:endParaRPr lang="en-US" altLang="ko-KR" dirty="0" smtClean="0"/>
          </a:p>
          <a:p>
            <a:r>
              <a:rPr lang="ko-KR" altLang="en-US" dirty="0" smtClean="0"/>
              <a:t>프레임 종료버튼이 클릭될 때 프레임을 닫고 응용 프로그램이 종료하도록 하는 방법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39839" y="1794334"/>
            <a:ext cx="19360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System.exit</a:t>
            </a:r>
            <a:r>
              <a:rPr lang="en-US" altLang="ko-KR" dirty="0" smtClean="0"/>
              <a:t>(0</a:t>
            </a:r>
            <a:r>
              <a:rPr lang="en-US" altLang="ko-KR" dirty="0"/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805264"/>
            <a:ext cx="63904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frame.setDefaultCloseOperation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JFrame.EXIT_ON_CLOSE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종료 뒤에도 프레임이 살아 있는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스윙 프로그램이 실행되는 동안 생성되는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</a:t>
            </a:r>
            <a:r>
              <a:rPr lang="ko-KR" altLang="en-US" dirty="0" smtClean="0"/>
              <a:t>을 실행하는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응용프로그램의 실행을 시작한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처리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스윙 응용프로그램이 실행될 때 자동으로 실행되는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처리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역할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프레임과 버튼 등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그리기</a:t>
            </a:r>
            <a:endParaRPr lang="en-US" altLang="ko-KR" dirty="0" smtClean="0"/>
          </a:p>
          <a:p>
            <a:pPr lvl="3"/>
            <a:r>
              <a:rPr lang="ko-KR" altLang="en-US" dirty="0"/>
              <a:t>키나 마우스 입력을 받아 이벤트를 </a:t>
            </a:r>
            <a:r>
              <a:rPr lang="ko-KR" altLang="en-US" dirty="0" smtClean="0"/>
              <a:t>처리할 코드 호출</a:t>
            </a:r>
            <a:endParaRPr lang="en-US" altLang="ko-KR" dirty="0" smtClean="0"/>
          </a:p>
          <a:p>
            <a:r>
              <a:rPr lang="ko-KR" altLang="en-US" dirty="0"/>
              <a:t>자바 응용프로그램의 종료 조건</a:t>
            </a:r>
            <a:endParaRPr lang="en-US" altLang="ko-KR" dirty="0"/>
          </a:p>
          <a:p>
            <a:pPr lvl="1"/>
            <a:r>
              <a:rPr lang="ko-KR" altLang="en-US" dirty="0"/>
              <a:t>실행 중인 사용자 </a:t>
            </a:r>
            <a:r>
              <a:rPr lang="ko-KR" altLang="en-US" dirty="0" err="1"/>
              <a:t>스레드가</a:t>
            </a:r>
            <a:r>
              <a:rPr lang="ko-KR" altLang="en-US" dirty="0"/>
              <a:t> 하나도 없을 때 종료</a:t>
            </a:r>
            <a:endParaRPr lang="en-US" altLang="ko-KR" dirty="0"/>
          </a:p>
          <a:p>
            <a:r>
              <a:rPr lang="ko-KR" altLang="en-US" dirty="0" smtClean="0"/>
              <a:t>스윙 프로그램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 종료 뒤 프레임이 살아있는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종료되어도 이벤트 처리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살아 있어 프레임 화면을 그리고 마우스나 키 입력을 받기 때문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63426" y="1700808"/>
            <a:ext cx="5294683" cy="4268624"/>
            <a:chOff x="1564877" y="1924804"/>
            <a:chExt cx="5294683" cy="426862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52" y="2505842"/>
              <a:ext cx="3791027" cy="348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21570" y="1924804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컨테이너</a:t>
              </a:r>
              <a:r>
                <a:rPr lang="en-US" altLang="ko-KR" sz="1400" dirty="0" smtClean="0"/>
                <a:t>(Container)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9565" y="4869160"/>
              <a:ext cx="1619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배치관리자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(Layout Manager)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4877" y="2309534"/>
              <a:ext cx="2088232" cy="3794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2398" y="4180344"/>
              <a:ext cx="288032" cy="1321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82295" y="32921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8894" y="567020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컴포넌트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(Component)</a:t>
              </a:r>
              <a:endParaRPr lang="ko-KR" altLang="en-US" sz="14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컨테이너와 배치 개념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09721" y="2069422"/>
            <a:ext cx="43721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0070C0"/>
                </a:solidFill>
              </a:rPr>
              <a:t>컨테이너마</a:t>
            </a:r>
            <a:r>
              <a:rPr lang="ko-KR" altLang="en-US" sz="1600" dirty="0">
                <a:solidFill>
                  <a:srgbClr val="0070C0"/>
                </a:solidFill>
              </a:rPr>
              <a:t>다</a:t>
            </a:r>
            <a:r>
              <a:rPr lang="ko-KR" altLang="en-US" sz="1600" dirty="0" smtClean="0">
                <a:solidFill>
                  <a:srgbClr val="0070C0"/>
                </a:solidFill>
              </a:rPr>
              <a:t> 하나의 배치관리자가 존재하며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삽입되는 모든 컴포넌트의 위치와 크기를   결정하고  적절히 배치한다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pPr marL="360363" indent="-360363"/>
            <a:r>
              <a:rPr lang="en-US" altLang="ko-KR" sz="1600" dirty="0" smtClean="0">
                <a:solidFill>
                  <a:srgbClr val="0070C0"/>
                </a:solidFill>
              </a:rPr>
              <a:t>2.  </a:t>
            </a:r>
            <a:r>
              <a:rPr lang="ko-KR" altLang="en-US" sz="1600" dirty="0" smtClean="0">
                <a:solidFill>
                  <a:srgbClr val="0070C0"/>
                </a:solidFill>
              </a:rPr>
              <a:t>컨테이너의 크기가 변하면 내부 컴포넌트들의 위치와 크기를 모두 재조절하고 재배치한다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대표 유형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52" name="내용 개체 틀 51"/>
          <p:cNvSpPr>
            <a:spLocks noGrp="1"/>
          </p:cNvSpPr>
          <p:nvPr>
            <p:ph sz="quarter" idx="1"/>
          </p:nvPr>
        </p:nvSpPr>
        <p:spPr>
          <a:xfrm>
            <a:off x="642910" y="1285860"/>
            <a:ext cx="8153400" cy="571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java.awt </a:t>
            </a:r>
            <a:r>
              <a:rPr lang="ko-KR" altLang="en-US" dirty="0" smtClean="0"/>
              <a:t>패키지에 구현되어 있음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652120" y="1691515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BorderLayout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772816"/>
            <a:ext cx="7472630" cy="4464496"/>
            <a:chOff x="755576" y="1772816"/>
            <a:chExt cx="7472630" cy="4464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60847"/>
              <a:ext cx="7472630" cy="417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275856" y="328498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62319" y="5516679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4767" y="3206551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66775" y="550370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47664" y="1772816"/>
              <a:ext cx="1197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FlowLayout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47663" y="4149079"/>
              <a:ext cx="12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GridLayout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8142" y="4157627"/>
              <a:ext cx="1252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CardLayout</a:t>
              </a:r>
              <a:endParaRPr lang="ko-KR" altLang="en-US" dirty="0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컨테이너와 배치관리자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164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컨테이너의 디폴트 배치관리자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컨테이너는 생성시 디폴트 배치관리자 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컨테이너에 새로운 배치관리자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Container.setLayout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LayoutManager</a:t>
            </a:r>
            <a:r>
              <a:rPr lang="en-US" altLang="ko-KR" dirty="0" smtClean="0"/>
              <a:t> lm)</a:t>
            </a:r>
          </a:p>
          <a:p>
            <a:pPr lvl="2"/>
            <a:r>
              <a:rPr lang="en-US" altLang="ko-KR" dirty="0" smtClean="0"/>
              <a:t>lm</a:t>
            </a:r>
            <a:r>
              <a:rPr lang="ko-KR" altLang="en-US" dirty="0" smtClean="0"/>
              <a:t>을 새로운 배치관리자로 설정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5156496"/>
            <a:ext cx="374441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JPanel</a:t>
            </a:r>
            <a:r>
              <a:rPr lang="ko-KR" altLang="en-US" sz="1200" dirty="0" smtClean="0"/>
              <a:t> 패</a:t>
            </a:r>
            <a:r>
              <a:rPr lang="ko-KR" altLang="en-US" sz="1200" dirty="0"/>
              <a:t>널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BorderLayout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배치관리자를 설정하는 예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b="1" dirty="0" err="1" smtClean="0"/>
              <a:t>p.setLayout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BorderLayout</a:t>
            </a:r>
            <a:r>
              <a:rPr lang="en-US" altLang="ko-KR" sz="1200" b="1" dirty="0" smtClean="0"/>
              <a:t>());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5140349"/>
            <a:ext cx="46085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JFrame</a:t>
            </a:r>
            <a:r>
              <a:rPr lang="en-US" altLang="ko-KR" sz="1200" dirty="0"/>
              <a:t> frame = new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Container c = </a:t>
            </a:r>
            <a:r>
              <a:rPr lang="en-US" altLang="ko-KR" sz="1200" dirty="0" err="1"/>
              <a:t>frame.getConentPane</a:t>
            </a:r>
            <a:r>
              <a:rPr lang="en-US" altLang="ko-KR" sz="1200" dirty="0"/>
              <a:t>(); // </a:t>
            </a:r>
            <a:r>
              <a:rPr lang="ko-KR" altLang="en-US" sz="1200" dirty="0"/>
              <a:t>프레임의 </a:t>
            </a:r>
            <a:r>
              <a:rPr lang="ko-KR" altLang="en-US" sz="1200" dirty="0" err="1"/>
              <a:t>컨텐트팬</a:t>
            </a:r>
            <a:endParaRPr lang="ko-KR" altLang="en-US" sz="1200" dirty="0"/>
          </a:p>
          <a:p>
            <a:r>
              <a:rPr lang="en-US" altLang="ko-KR" sz="1200" b="1" dirty="0" err="1"/>
              <a:t>c.setLayout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FlowLayout</a:t>
            </a:r>
            <a:r>
              <a:rPr lang="en-US" altLang="ko-KR" sz="1200" b="1" dirty="0"/>
              <a:t>());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혹은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dirty="0" err="1"/>
              <a:t>frame.setLayout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 // JDK 1.5 </a:t>
            </a:r>
            <a:r>
              <a:rPr lang="ko-KR" altLang="en-US" sz="1200" dirty="0"/>
              <a:t>이후 버전에서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766917" cy="197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FlowLayout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 내에 왼쪽에서 오른쪽으로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위에서 아래로 순서대로 컴포넌트를 배치한다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5377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29309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82" y="429176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256490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/>
              <a:t>컨테이너의 크기가 변하면 </a:t>
            </a:r>
            <a:r>
              <a:rPr lang="ko-KR" altLang="en-US" dirty="0" smtClean="0"/>
              <a:t>배치 관리자에 의해 재배치됨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362114" y="2834084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4437112"/>
            <a:ext cx="473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프레임의 크기를 바꾸면 배치도 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2" y="209430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2276872"/>
            <a:ext cx="48196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FlowLayout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42889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align)</a:t>
            </a:r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align,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align : </a:t>
            </a:r>
            <a:r>
              <a:rPr lang="ko-KR" altLang="en-US" dirty="0" smtClean="0"/>
              <a:t>컴포넌트의 정렬</a:t>
            </a:r>
            <a:r>
              <a:rPr lang="en-US" altLang="ko-KR" dirty="0" smtClean="0"/>
              <a:t>(5 </a:t>
            </a:r>
            <a:r>
              <a:rPr lang="ko-KR" altLang="en-US" dirty="0" err="1" smtClean="0"/>
              <a:t>가지중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많이 사용되는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FlowLayout.LEFT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FlowLayout.RIGHT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FlowLayout.CENTER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5)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5)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57422" y="3692534"/>
            <a:ext cx="4028868" cy="2830325"/>
            <a:chOff x="2357422" y="3692534"/>
            <a:chExt cx="4028868" cy="28303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19" y="3692534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357422" y="6215082"/>
              <a:ext cx="2286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FlowLayout.LEFT</a:t>
              </a:r>
              <a:r>
                <a:rPr lang="ko-KR" altLang="en-US" sz="1400" dirty="0" smtClean="0"/>
                <a:t>로 정렬됨</a:t>
              </a:r>
              <a:endParaRPr lang="ko-KR" altLang="en-US" sz="14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2548488" y="5809702"/>
              <a:ext cx="1071570" cy="24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571868" y="578645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8992" y="5857892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hGap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rot="5400000">
              <a:off x="5488329" y="4822041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86446" y="4714884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vGap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214942" y="4643446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714876" y="5000636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3321835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3607587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/>
              <a:t>AWT(Abstract Windowing </a:t>
            </a:r>
            <a:r>
              <a:rPr lang="en-US" altLang="ko-KR" dirty="0" smtClean="0"/>
              <a:t>Toolkit)</a:t>
            </a:r>
          </a:p>
          <a:p>
            <a:pPr lvl="1"/>
            <a:r>
              <a:rPr lang="ko-KR" altLang="en-US" dirty="0" smtClean="0"/>
              <a:t>자바가 처음 나왔을 때 함께 배포된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java.awt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native(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응용프로그램 사이의 연결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중량 컴포넌트</a:t>
            </a:r>
            <a:r>
              <a:rPr lang="en-US" altLang="ko-KR" dirty="0" smtClean="0"/>
              <a:t>(Heavy weight components)</a:t>
            </a:r>
          </a:p>
          <a:p>
            <a:pPr lvl="3"/>
            <a:r>
              <a:rPr lang="en-US" altLang="ko-KR" dirty="0" smtClean="0"/>
              <a:t>AWT </a:t>
            </a:r>
            <a:r>
              <a:rPr lang="ko-KR" altLang="en-US" dirty="0" smtClean="0"/>
              <a:t>컴포넌트는 </a:t>
            </a:r>
            <a:r>
              <a:rPr lang="en-US" altLang="ko-KR" dirty="0" smtClean="0"/>
              <a:t>native(peer)</a:t>
            </a:r>
            <a:r>
              <a:rPr lang="ko-KR" altLang="en-US" dirty="0" smtClean="0"/>
              <a:t>에 의존적임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OS</a:t>
            </a:r>
            <a:r>
              <a:rPr lang="ko-KR" altLang="en-US" dirty="0" smtClean="0"/>
              <a:t>의 도움을 받아야 화면에 출력되며 동작하는 컴포넌트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운영체제에 많은 부담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오히려 처리 속도는 빠</a:t>
            </a:r>
            <a:r>
              <a:rPr lang="ko-KR" altLang="en-US" dirty="0"/>
              <a:t>름</a:t>
            </a:r>
            <a:endParaRPr lang="en-US" altLang="ko-KR" dirty="0" smtClean="0"/>
          </a:p>
          <a:p>
            <a:r>
              <a:rPr lang="en-US" altLang="ko-KR" dirty="0" smtClean="0"/>
              <a:t>Swing(</a:t>
            </a:r>
            <a:r>
              <a:rPr lang="ko-KR" altLang="en-US" dirty="0" smtClean="0"/>
              <a:t>스윙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AWT </a:t>
            </a:r>
            <a:r>
              <a:rPr lang="ko-KR" altLang="en-US" dirty="0" smtClean="0"/>
              <a:t>기술을 기반으로 작성된 자바 라이브러리</a:t>
            </a:r>
            <a:endParaRPr lang="en-US" altLang="ko-KR" dirty="0" smtClean="0"/>
          </a:p>
          <a:p>
            <a:pPr lvl="2"/>
            <a:r>
              <a:rPr lang="ko-KR" altLang="en-US" dirty="0"/>
              <a:t>모든 </a:t>
            </a:r>
            <a:r>
              <a:rPr lang="en-US" altLang="ko-KR" dirty="0"/>
              <a:t>AWT 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추가된 </a:t>
            </a:r>
            <a:r>
              <a:rPr lang="ko-KR" altLang="en-US" dirty="0" smtClean="0"/>
              <a:t>풍부하고 화려한 </a:t>
            </a:r>
            <a:r>
              <a:rPr lang="ko-KR" altLang="en-US" dirty="0"/>
              <a:t>고급 컴포넌트</a:t>
            </a:r>
            <a:endParaRPr lang="en-US" altLang="ko-KR" dirty="0"/>
          </a:p>
          <a:p>
            <a:pPr lvl="2"/>
            <a:r>
              <a:rPr lang="en-US" altLang="ko-KR" dirty="0"/>
              <a:t>AWT </a:t>
            </a:r>
            <a:r>
              <a:rPr lang="ko-KR" altLang="en-US" dirty="0"/>
              <a:t>컴포넌트에 </a:t>
            </a:r>
            <a:r>
              <a:rPr lang="en-US" altLang="ko-KR" dirty="0"/>
              <a:t>J</a:t>
            </a:r>
            <a:r>
              <a:rPr lang="ko-KR" altLang="en-US" dirty="0"/>
              <a:t>자가 덧붙여진 이름의 클래스</a:t>
            </a:r>
            <a:endParaRPr lang="en-US" altLang="ko-KR" dirty="0"/>
          </a:p>
          <a:p>
            <a:pPr lvl="2"/>
            <a:r>
              <a:rPr lang="ko-KR" altLang="en-US" dirty="0" smtClean="0"/>
              <a:t>그 외 </a:t>
            </a:r>
            <a:r>
              <a:rPr lang="en-US" altLang="ko-KR" dirty="0" smtClean="0"/>
              <a:t>J </a:t>
            </a:r>
            <a:r>
              <a:rPr lang="ko-KR" altLang="en-US" dirty="0"/>
              <a:t>자로 시작하는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pPr lvl="1"/>
            <a:r>
              <a:rPr lang="ko-KR" altLang="en-US" dirty="0" smtClean="0"/>
              <a:t>순수 자바 언어로 구현</a:t>
            </a:r>
            <a:r>
              <a:rPr lang="en-US" altLang="ko-KR" dirty="0" smtClean="0"/>
              <a:t>, JDK 1.1 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Swing </a:t>
            </a:r>
            <a:r>
              <a:rPr lang="ko-KR" altLang="en-US" dirty="0" smtClean="0"/>
              <a:t>컴포넌트는 </a:t>
            </a:r>
            <a:r>
              <a:rPr lang="en-US" altLang="ko-KR" dirty="0" smtClean="0"/>
              <a:t>native(peer </a:t>
            </a:r>
            <a:r>
              <a:rPr lang="ko-KR" altLang="en-US" dirty="0" smtClean="0"/>
              <a:t>혹은 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의존하지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경량 컴포넌트</a:t>
            </a:r>
            <a:r>
              <a:rPr lang="en-US" altLang="ko-KR" dirty="0" smtClean="0"/>
              <a:t>(Light weight components)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LEFT</a:t>
            </a:r>
            <a:r>
              <a:rPr lang="ko-KR" altLang="en-US" dirty="0" smtClean="0"/>
              <a:t>로 정렬되는 수평 간격이 </a:t>
            </a:r>
            <a:r>
              <a:rPr lang="en-US" altLang="ko-KR" dirty="0" smtClean="0"/>
              <a:t>30 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수직 간격이  </a:t>
            </a:r>
            <a:r>
              <a:rPr lang="en-US" altLang="ko-KR" dirty="0" smtClean="0"/>
              <a:t>40 </a:t>
            </a:r>
            <a:r>
              <a:rPr lang="ko-KR" altLang="en-US" dirty="0" smtClean="0"/>
              <a:t>픽셀인 </a:t>
            </a:r>
            <a:r>
              <a:rPr lang="en-US" altLang="ko-KR" dirty="0" err="1" smtClean="0"/>
              <a:t>FlowLayout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0521" y="4727982"/>
            <a:ext cx="1988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FlowLayout.LEFT</a:t>
            </a:r>
            <a:r>
              <a:rPr lang="ko-KR" altLang="en-US" sz="1200" dirty="0" smtClean="0"/>
              <a:t>로 정렬됨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2835629" y="429856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740175" y="4370792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97299" y="4442230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hGap</a:t>
            </a:r>
            <a:r>
              <a:rPr lang="en-US" altLang="ko-KR" sz="1200" dirty="0" smtClean="0"/>
              <a:t> , 30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5656636" y="3406379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54753" y="329922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vGap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40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383249" y="322778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3183" y="3584974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3490142" y="412075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3775894" y="412075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17" y="4176201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916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구역으로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East, West, South, North, Center</a:t>
            </a:r>
          </a:p>
          <a:p>
            <a:pPr lvl="1"/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add(Component comp,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</a:t>
            </a:r>
          </a:p>
          <a:p>
            <a:pPr lvl="3"/>
            <a:r>
              <a:rPr lang="en-US" altLang="ko-KR" dirty="0" smtClean="0"/>
              <a:t>comp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공간에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컨테이너의 크기가 변하면 재배치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669896" y="3799602"/>
            <a:ext cx="1828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BorderLayout.NORTH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321954" y="6248037"/>
            <a:ext cx="1640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BorderLayout.WEST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937716" y="6259754"/>
            <a:ext cx="18169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BorderLayout.SOUTH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902966" y="3789039"/>
            <a:ext cx="1714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BorderLayout.EAST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961247" y="6245490"/>
            <a:ext cx="18483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BorderLayout.CENTER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393657" y="4076601"/>
            <a:ext cx="0" cy="5060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393657" y="5868495"/>
            <a:ext cx="0" cy="37954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679673" y="4066039"/>
            <a:ext cx="0" cy="115792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893855" y="5509717"/>
            <a:ext cx="414449" cy="73832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67544" y="4108730"/>
            <a:ext cx="367463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BorderLayout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("div"),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BorderLayout.WEST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</a:t>
            </a:r>
            <a:r>
              <a:rPr lang="en-US" altLang="ko-KR" sz="1400" dirty="0" smtClean="0"/>
              <a:t>"),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BorderLayout.CENTER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cxnSp>
        <p:nvCxnSpPr>
          <p:cNvPr id="14" name="꺾인 연결선 13"/>
          <p:cNvCxnSpPr>
            <a:stCxn id="8" idx="0"/>
          </p:cNvCxnSpPr>
          <p:nvPr/>
        </p:nvCxnSpPr>
        <p:spPr>
          <a:xfrm rot="5400000" flipH="1" flipV="1">
            <a:off x="4301532" y="5351955"/>
            <a:ext cx="736728" cy="1055436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 </a:t>
            </a:r>
            <a:r>
              <a:rPr lang="ko-KR" altLang="en-US" smtClean="0"/>
              <a:t>생성자와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en-US" altLang="ko-KR" smtClean="0"/>
              <a:t>BorderLayout()</a:t>
            </a:r>
          </a:p>
          <a:p>
            <a:pPr lvl="1"/>
            <a:r>
              <a:rPr lang="en-US" altLang="ko-KR" smtClean="0"/>
              <a:t>BorderLayout(int hGap, int vGap)</a:t>
            </a:r>
          </a:p>
          <a:p>
            <a:pPr lvl="2"/>
            <a:r>
              <a:rPr lang="en-US" altLang="ko-KR" smtClean="0"/>
              <a:t>hGap : </a:t>
            </a:r>
            <a:r>
              <a:rPr lang="ko-KR" altLang="en-US" smtClean="0"/>
              <a:t>좌우 두 컴포넌트 사이의 수평 간격</a:t>
            </a:r>
            <a:r>
              <a:rPr lang="en-US" altLang="ko-KR" smtClean="0"/>
              <a:t>, </a:t>
            </a:r>
            <a:r>
              <a:rPr lang="ko-KR" altLang="en-US" smtClean="0"/>
              <a:t>픽셀 단위</a:t>
            </a:r>
            <a:r>
              <a:rPr lang="en-US" altLang="ko-KR" smtClean="0"/>
              <a:t>(</a:t>
            </a:r>
            <a:r>
              <a:rPr lang="ko-KR" altLang="en-US" smtClean="0"/>
              <a:t>디폴트 </a:t>
            </a:r>
            <a:r>
              <a:rPr lang="en-US" altLang="ko-KR" smtClean="0"/>
              <a:t>: 0)</a:t>
            </a:r>
          </a:p>
          <a:p>
            <a:pPr lvl="2"/>
            <a:r>
              <a:rPr lang="en-US" altLang="ko-KR" smtClean="0"/>
              <a:t>vGap : </a:t>
            </a:r>
            <a:r>
              <a:rPr lang="ko-KR" altLang="en-US" smtClean="0"/>
              <a:t>상하 두 컴포넌트 사이의 수직 간격</a:t>
            </a:r>
            <a:r>
              <a:rPr lang="en-US" altLang="ko-KR" smtClean="0"/>
              <a:t>, </a:t>
            </a:r>
            <a:r>
              <a:rPr lang="ko-KR" altLang="en-US" smtClean="0"/>
              <a:t>픽셀 단위</a:t>
            </a:r>
            <a:r>
              <a:rPr lang="en-US" altLang="ko-KR" smtClean="0"/>
              <a:t>(</a:t>
            </a:r>
            <a:r>
              <a:rPr lang="ko-KR" altLang="en-US" smtClean="0"/>
              <a:t>디폴트 </a:t>
            </a:r>
            <a:r>
              <a:rPr lang="en-US" altLang="ko-KR" smtClean="0"/>
              <a:t>: 0)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751" y="407708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</a:t>
            </a:r>
            <a:r>
              <a:rPr lang="ko-KR" altLang="en-US" smtClean="0"/>
              <a:t>의 사용예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3213582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</a:t>
            </a:r>
            <a:r>
              <a:rPr lang="ko-KR" altLang="en-US" sz="1200" smtClean="0"/>
              <a:t>에 컴포넌트가 삽입될 때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143240" y="3213582"/>
            <a:ext cx="316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NORTH</a:t>
            </a:r>
            <a:r>
              <a:rPr lang="ko-KR" altLang="en-US" sz="1200" smtClean="0"/>
              <a:t>에 컴포넌트가 삽입될 때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643702" y="3213582"/>
            <a:ext cx="20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CENTER,</a:t>
            </a:r>
            <a:r>
              <a:rPr lang="ko-KR" altLang="en-US" sz="1200" smtClean="0"/>
              <a:t> </a:t>
            </a:r>
            <a:r>
              <a:rPr lang="en-US" altLang="ko-KR" sz="1200" smtClean="0"/>
              <a:t>NORTH, SOUTH</a:t>
            </a:r>
            <a:r>
              <a:rPr lang="ko-KR" altLang="en-US" sz="1200" smtClean="0"/>
              <a:t>에</a:t>
            </a:r>
            <a:endParaRPr lang="en-US" altLang="ko-KR" sz="1200" smtClean="0"/>
          </a:p>
          <a:p>
            <a:r>
              <a:rPr lang="ko-KR" altLang="en-US" sz="1200" smtClean="0"/>
              <a:t> 컴포넌트가 삽입될 때</a:t>
            </a:r>
            <a:endParaRPr lang="ko-KR" altLang="en-US" sz="1200"/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7382711" y="4682995"/>
            <a:ext cx="258838" cy="794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55403" y="441109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vGap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20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512395" y="460535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583833" y="4818803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26577" y="6125609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3131" y="6145559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hGap</a:t>
            </a:r>
            <a:r>
              <a:rPr lang="en-US" altLang="ko-KR" sz="1400" dirty="0" smtClean="0"/>
              <a:t> , 30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 rot="5400000">
            <a:off x="5370181" y="5839063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5655933" y="5839063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553973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BorderLayout</a:t>
            </a:r>
            <a:r>
              <a:rPr lang="en-US" altLang="ko-KR" sz="1400" dirty="0" smtClean="0"/>
              <a:t>(30,20); </a:t>
            </a:r>
          </a:p>
          <a:p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배치관리자를 </a:t>
            </a:r>
            <a:endParaRPr lang="en-US" altLang="ko-KR" sz="1400" dirty="0" smtClean="0"/>
          </a:p>
          <a:p>
            <a:r>
              <a:rPr lang="ko-KR" altLang="en-US" sz="1400" dirty="0" smtClean="0"/>
              <a:t>생성하였을 때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41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u="sng" dirty="0" smtClean="0"/>
              <a:t>BorderLayoutEx.java</a:t>
            </a:r>
            <a:endParaRPr lang="ko-KR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91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0655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GridLayout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동일한 사각형 격자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분할하고 각 셀에 하나의 컴포넌트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격자 구성은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행수와 열수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셀에 왼쪽에서 오른쪽으로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컨테이너의 크기가 변하면 재배치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 재조정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6460" y="4380562"/>
            <a:ext cx="1879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smtClean="0"/>
              <a:t> 4x3 </a:t>
            </a:r>
            <a:r>
              <a:rPr lang="ko-KR" altLang="en-US" sz="1200" smtClean="0"/>
              <a:t>그리드 레이아웃 설정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총 </a:t>
            </a:r>
            <a:r>
              <a:rPr lang="en-US" altLang="ko-KR" sz="1200" smtClean="0"/>
              <a:t>11 </a:t>
            </a:r>
            <a:r>
              <a:rPr lang="ko-KR" altLang="en-US" sz="1200" smtClean="0"/>
              <a:t>개의 버튼이 순서대로 </a:t>
            </a:r>
            <a:r>
              <a:rPr lang="en-US" altLang="ko-KR" sz="1200" smtClean="0"/>
              <a:t>add </a:t>
            </a:r>
            <a:r>
              <a:rPr lang="ko-KR" altLang="en-US" sz="1200" smtClean="0"/>
              <a:t>됨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수직 간격 </a:t>
            </a:r>
            <a:r>
              <a:rPr lang="en-US" altLang="ko-KR" sz="1200" smtClean="0"/>
              <a:t>vGap : 5 </a:t>
            </a:r>
            <a:r>
              <a:rPr lang="ko-KR" altLang="en-US" sz="1200" smtClean="0"/>
              <a:t>픽셀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수평 간격 </a:t>
            </a:r>
            <a:r>
              <a:rPr lang="en-US" altLang="ko-KR" sz="1200" smtClean="0"/>
              <a:t>hGap : 5 </a:t>
            </a:r>
            <a:r>
              <a:rPr lang="ko-KR" altLang="en-US" sz="1200" smtClean="0"/>
              <a:t>픽셀</a:t>
            </a:r>
            <a:endParaRPr lang="ko-KR" altLang="en-US" sz="1200" dirty="0" smtClean="0"/>
          </a:p>
        </p:txBody>
      </p:sp>
      <p:sp>
        <p:nvSpPr>
          <p:cNvPr id="7" name="자유형 6"/>
          <p:cNvSpPr/>
          <p:nvPr/>
        </p:nvSpPr>
        <p:spPr>
          <a:xfrm>
            <a:off x="896045" y="3662039"/>
            <a:ext cx="2591947" cy="1270000"/>
          </a:xfrm>
          <a:custGeom>
            <a:avLst/>
            <a:gdLst>
              <a:gd name="connsiteX0" fmla="*/ 310054 w 2806261"/>
              <a:gd name="connsiteY0" fmla="*/ 19269 h 1270000"/>
              <a:gd name="connsiteX1" fmla="*/ 2212427 w 2806261"/>
              <a:gd name="connsiteY1" fmla="*/ 19269 h 1270000"/>
              <a:gd name="connsiteX2" fmla="*/ 2496206 w 2806261"/>
              <a:gd name="connsiteY2" fmla="*/ 134883 h 1270000"/>
              <a:gd name="connsiteX3" fmla="*/ 352096 w 2806261"/>
              <a:gd name="connsiteY3" fmla="*/ 345090 h 1270000"/>
              <a:gd name="connsiteX4" fmla="*/ 667406 w 2806261"/>
              <a:gd name="connsiteY4" fmla="*/ 471214 h 1270000"/>
              <a:gd name="connsiteX5" fmla="*/ 2191406 w 2806261"/>
              <a:gd name="connsiteY5" fmla="*/ 460704 h 1270000"/>
              <a:gd name="connsiteX6" fmla="*/ 2391102 w 2806261"/>
              <a:gd name="connsiteY6" fmla="*/ 618359 h 1270000"/>
              <a:gd name="connsiteX7" fmla="*/ 331075 w 2806261"/>
              <a:gd name="connsiteY7" fmla="*/ 744483 h 1270000"/>
              <a:gd name="connsiteX8" fmla="*/ 541282 w 2806261"/>
              <a:gd name="connsiteY8" fmla="*/ 860097 h 1270000"/>
              <a:gd name="connsiteX9" fmla="*/ 2233447 w 2806261"/>
              <a:gd name="connsiteY9" fmla="*/ 870607 h 1270000"/>
              <a:gd name="connsiteX10" fmla="*/ 2412123 w 2806261"/>
              <a:gd name="connsiteY10" fmla="*/ 1017752 h 1270000"/>
              <a:gd name="connsiteX11" fmla="*/ 320565 w 2806261"/>
              <a:gd name="connsiteY11" fmla="*/ 1133366 h 1270000"/>
              <a:gd name="connsiteX12" fmla="*/ 488730 w 2806261"/>
              <a:gd name="connsiteY12" fmla="*/ 1217449 h 1270000"/>
              <a:gd name="connsiteX13" fmla="*/ 2065282 w 2806261"/>
              <a:gd name="connsiteY1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06261" h="1270000">
                <a:moveTo>
                  <a:pt x="310054" y="19269"/>
                </a:moveTo>
                <a:cubicBezTo>
                  <a:pt x="1079061" y="9634"/>
                  <a:pt x="1848068" y="0"/>
                  <a:pt x="2212427" y="19269"/>
                </a:cubicBezTo>
                <a:cubicBezTo>
                  <a:pt x="2576786" y="38538"/>
                  <a:pt x="2806261" y="80580"/>
                  <a:pt x="2496206" y="134883"/>
                </a:cubicBezTo>
                <a:cubicBezTo>
                  <a:pt x="2186151" y="189186"/>
                  <a:pt x="656896" y="289035"/>
                  <a:pt x="352096" y="345090"/>
                </a:cubicBezTo>
                <a:cubicBezTo>
                  <a:pt x="47296" y="401145"/>
                  <a:pt x="360854" y="451945"/>
                  <a:pt x="667406" y="471214"/>
                </a:cubicBezTo>
                <a:cubicBezTo>
                  <a:pt x="973958" y="490483"/>
                  <a:pt x="1904123" y="436180"/>
                  <a:pt x="2191406" y="460704"/>
                </a:cubicBezTo>
                <a:cubicBezTo>
                  <a:pt x="2478689" y="485228"/>
                  <a:pt x="2701157" y="571063"/>
                  <a:pt x="2391102" y="618359"/>
                </a:cubicBezTo>
                <a:cubicBezTo>
                  <a:pt x="2081047" y="665655"/>
                  <a:pt x="639378" y="704193"/>
                  <a:pt x="331075" y="744483"/>
                </a:cubicBezTo>
                <a:cubicBezTo>
                  <a:pt x="22772" y="784773"/>
                  <a:pt x="224220" y="839076"/>
                  <a:pt x="541282" y="860097"/>
                </a:cubicBezTo>
                <a:cubicBezTo>
                  <a:pt x="858344" y="881118"/>
                  <a:pt x="1921640" y="844331"/>
                  <a:pt x="2233447" y="870607"/>
                </a:cubicBezTo>
                <a:cubicBezTo>
                  <a:pt x="2545254" y="896883"/>
                  <a:pt x="2730937" y="973959"/>
                  <a:pt x="2412123" y="1017752"/>
                </a:cubicBezTo>
                <a:cubicBezTo>
                  <a:pt x="2093309" y="1061545"/>
                  <a:pt x="641130" y="1100083"/>
                  <a:pt x="320565" y="1133366"/>
                </a:cubicBezTo>
                <a:cubicBezTo>
                  <a:pt x="0" y="1166649"/>
                  <a:pt x="197944" y="1194677"/>
                  <a:pt x="488730" y="1217449"/>
                </a:cubicBezTo>
                <a:cubicBezTo>
                  <a:pt x="779516" y="1240221"/>
                  <a:pt x="1422399" y="1255110"/>
                  <a:pt x="2065282" y="127000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17598" y="3338873"/>
            <a:ext cx="533837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container.setLayout</a:t>
            </a:r>
            <a:r>
              <a:rPr lang="en-US" altLang="ko-KR" sz="1200" dirty="0"/>
              <a:t>(new </a:t>
            </a:r>
            <a:r>
              <a:rPr lang="en-US" altLang="ko-KR" sz="1200" dirty="0" err="1" smtClean="0"/>
              <a:t>GridLayout</a:t>
            </a:r>
            <a:r>
              <a:rPr lang="en-US" altLang="ko-KR" sz="1200" dirty="0" smtClean="0"/>
              <a:t>(4,3,5,5)); </a:t>
            </a:r>
            <a:r>
              <a:rPr lang="en-US" altLang="ko-KR" sz="1200" dirty="0"/>
              <a:t>// 4×3 </a:t>
            </a:r>
            <a:r>
              <a:rPr lang="ko-KR" altLang="en-US" sz="1200" dirty="0"/>
              <a:t>분할로 컴포넌트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("1")); // </a:t>
            </a:r>
            <a:r>
              <a:rPr lang="ko-KR" altLang="en-US" sz="1200" dirty="0"/>
              <a:t>상단 왼쪽 첫 번째 셀에 버튼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("2")); // </a:t>
            </a:r>
            <a:r>
              <a:rPr lang="ko-KR" altLang="en-US" sz="1200" dirty="0"/>
              <a:t>그 옆 셀에 버튼 배치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GridLayout </a:t>
            </a:r>
            <a:r>
              <a:rPr lang="ko-KR" altLang="en-US" smtClean="0"/>
              <a:t>생성자와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rows : </a:t>
            </a:r>
            <a:r>
              <a:rPr lang="ko-KR" altLang="en-US" dirty="0" smtClean="0"/>
              <a:t>격자의 행수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smtClean="0"/>
              <a:t>cols : </a:t>
            </a:r>
            <a:r>
              <a:rPr lang="ko-KR" altLang="en-US" dirty="0" smtClean="0"/>
              <a:t>격자의 열수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smtClean="0"/>
              <a:t>rows x cols </a:t>
            </a:r>
            <a:r>
              <a:rPr lang="ko-KR" altLang="en-US" dirty="0" smtClean="0"/>
              <a:t>만큼의 셀을 가진 격자로 컨테이너 공간을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3" y="1897555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GridLayout</a:t>
            </a:r>
            <a:r>
              <a:rPr lang="ko-KR" altLang="en-US" dirty="0" smtClean="0"/>
              <a:t>으로 입력 폼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u="sng" dirty="0" smtClean="0"/>
              <a:t>GridLayoutEx.java</a:t>
            </a:r>
            <a:endParaRPr lang="ko-KR" altLang="en-US" sz="1600" dirty="0"/>
          </a:p>
        </p:txBody>
      </p:sp>
      <p:sp>
        <p:nvSpPr>
          <p:cNvPr id="7" name="자유형 6"/>
          <p:cNvSpPr/>
          <p:nvPr/>
        </p:nvSpPr>
        <p:spPr>
          <a:xfrm>
            <a:off x="1417145" y="3306553"/>
            <a:ext cx="506248" cy="722961"/>
          </a:xfrm>
          <a:custGeom>
            <a:avLst/>
            <a:gdLst>
              <a:gd name="connsiteX0" fmla="*/ 117365 w 506248"/>
              <a:gd name="connsiteY0" fmla="*/ 1206938 h 1206938"/>
              <a:gd name="connsiteX1" fmla="*/ 12262 w 506248"/>
              <a:gd name="connsiteY1" fmla="*/ 797035 h 1206938"/>
              <a:gd name="connsiteX2" fmla="*/ 43793 w 506248"/>
              <a:gd name="connsiteY2" fmla="*/ 271517 h 1206938"/>
              <a:gd name="connsiteX3" fmla="*/ 232979 w 506248"/>
              <a:gd name="connsiteY3" fmla="*/ 40290 h 1206938"/>
              <a:gd name="connsiteX4" fmla="*/ 506248 w 506248"/>
              <a:gd name="connsiteY4" fmla="*/ 29779 h 12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248" h="1206938">
                <a:moveTo>
                  <a:pt x="117365" y="1206938"/>
                </a:moveTo>
                <a:cubicBezTo>
                  <a:pt x="70944" y="1079938"/>
                  <a:pt x="24524" y="952938"/>
                  <a:pt x="12262" y="797035"/>
                </a:cubicBezTo>
                <a:cubicBezTo>
                  <a:pt x="0" y="641132"/>
                  <a:pt x="7007" y="397641"/>
                  <a:pt x="43793" y="271517"/>
                </a:cubicBezTo>
                <a:cubicBezTo>
                  <a:pt x="80579" y="145393"/>
                  <a:pt x="155903" y="80580"/>
                  <a:pt x="232979" y="40290"/>
                </a:cubicBezTo>
                <a:cubicBezTo>
                  <a:pt x="310055" y="0"/>
                  <a:pt x="408151" y="14889"/>
                  <a:pt x="506248" y="2977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4029514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두 행 사이의 수직 간격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vGap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5 </a:t>
            </a:r>
            <a:r>
              <a:rPr lang="ko-KR" altLang="en-US" sz="1200" dirty="0" smtClean="0"/>
              <a:t>픽셀로 설정됨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배치관리자 없는 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배치관리자가 없는 컨테이너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응용프로그램에서 컴포넌트의 절대 크기와 절대 위치 결정</a:t>
            </a:r>
            <a:endParaRPr lang="en-US" altLang="ko-KR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/>
              <a:t>컴포넌트의 크기나 위치를 개발자 임의로 결정하고자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게임 프로그램과 같이 시간이나 마우스</a:t>
            </a:r>
            <a:r>
              <a:rPr lang="en-US" altLang="ko-KR" dirty="0"/>
              <a:t>/</a:t>
            </a:r>
            <a:r>
              <a:rPr lang="ko-KR" altLang="en-US" dirty="0"/>
              <a:t>키보드의 입력에 따라 컴포넌트들의 </a:t>
            </a:r>
            <a:r>
              <a:rPr lang="ko-KR" altLang="en-US" dirty="0" smtClean="0"/>
              <a:t>위치와 </a:t>
            </a:r>
            <a:r>
              <a:rPr lang="ko-KR" altLang="en-US" dirty="0"/>
              <a:t>크기가 수시로 변하는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여러 컴포넌트들이 서로 </a:t>
            </a:r>
            <a:r>
              <a:rPr lang="ko-KR" altLang="en-US" dirty="0" smtClean="0"/>
              <a:t>겹쳐 출력하고자 하는 경우</a:t>
            </a:r>
            <a:endParaRPr lang="en-US" altLang="ko-KR" dirty="0"/>
          </a:p>
          <a:p>
            <a:r>
              <a:rPr lang="ko-KR" altLang="en-US" dirty="0" smtClean="0"/>
              <a:t>컨테이너의 배치 관리자 제거 방법</a:t>
            </a:r>
            <a:endParaRPr lang="en-US" altLang="ko-KR" dirty="0" smtClean="0"/>
          </a:p>
          <a:p>
            <a:pPr lvl="1"/>
            <a:r>
              <a:rPr lang="en-US" altLang="ko-KR" dirty="0" err="1"/>
              <a:t>c</a:t>
            </a:r>
            <a:r>
              <a:rPr lang="en-US" altLang="ko-KR" dirty="0" err="1" smtClean="0"/>
              <a:t>ontainer.setLayout</a:t>
            </a:r>
            <a:r>
              <a:rPr lang="en-US" altLang="ko-KR" dirty="0" smtClean="0"/>
              <a:t>(null);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컴포넌트의 크기와 위치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내에서 이루어져야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컴포넌트들이 서로 겹치게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 크기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component.setSize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height);</a:t>
            </a:r>
          </a:p>
          <a:p>
            <a:pPr lvl="2"/>
            <a:r>
              <a:rPr lang="ko-KR" altLang="en-US" dirty="0" smtClean="0"/>
              <a:t>컴포넌트 위치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component.setLocation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y);</a:t>
            </a:r>
          </a:p>
          <a:p>
            <a:pPr lvl="2"/>
            <a:r>
              <a:rPr lang="ko-KR" altLang="en-US" dirty="0" smtClean="0"/>
              <a:t>컴포넌트 위치와 크기 동시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component.setBounds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height);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3429000"/>
            <a:ext cx="35753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en-US" altLang="ko-KR" sz="1400" dirty="0" err="1" smtClean="0"/>
              <a:t>JPanel</a:t>
            </a:r>
            <a:r>
              <a:rPr lang="ko-KR" altLang="en-US" sz="1400" dirty="0" smtClean="0"/>
              <a:t>의 배치관리자를 삭제하는 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p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p.setLayout</a:t>
            </a:r>
            <a:r>
              <a:rPr lang="en-US" altLang="ko-KR" sz="1400" b="1" dirty="0" smtClean="0"/>
              <a:t>(null);</a:t>
            </a:r>
            <a:endParaRPr lang="ko-KR" altLang="en-US" sz="14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05" y="0"/>
            <a:ext cx="8269743" cy="9087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배치관리자 없는 컨테이너에 컴포넌트 위치와 크기를 절대적으로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u="sng" dirty="0" smtClean="0"/>
              <a:t>NullContainerEx.java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0388" y="422108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원하는 위치에 원하는 크기로 </a:t>
            </a:r>
            <a:endParaRPr lang="en-US" altLang="ko-KR" sz="1200" dirty="0" smtClean="0"/>
          </a:p>
          <a:p>
            <a:r>
              <a:rPr lang="ko-KR" altLang="en-US" sz="1200" dirty="0" smtClean="0"/>
              <a:t>컴포넌트를 마음대로</a:t>
            </a:r>
            <a:endParaRPr lang="en-US" altLang="ko-KR" sz="1200" dirty="0" smtClean="0"/>
          </a:p>
          <a:p>
            <a:r>
              <a:rPr lang="ko-KR" altLang="en-US" sz="1200" dirty="0" smtClean="0"/>
              <a:t>배치할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5" y="2262381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컴포넌트 예시</a:t>
            </a:r>
            <a:endParaRPr lang="ko-KR" altLang="en-US"/>
          </a:p>
        </p:txBody>
      </p:sp>
      <p:pic>
        <p:nvPicPr>
          <p:cNvPr id="4" name="그림 3" descr="J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364" y="1575602"/>
            <a:ext cx="571500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988840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CheckBo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484784"/>
            <a:ext cx="1857375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2055" y="2252362"/>
            <a:ext cx="103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JCheckBox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Combo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4293096"/>
            <a:ext cx="1619250" cy="190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6165304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JComboBox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그림 9" descr="JLis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8264" y="4293096"/>
            <a:ext cx="476250" cy="1914525"/>
          </a:xfrm>
          <a:prstGeom prst="rect">
            <a:avLst/>
          </a:prstGeom>
        </p:spPr>
      </p:pic>
      <p:pic>
        <p:nvPicPr>
          <p:cNvPr id="11" name="그림 10" descr="JLis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7689" y="4364534"/>
            <a:ext cx="638175" cy="1724025"/>
          </a:xfrm>
          <a:prstGeom prst="rect">
            <a:avLst/>
          </a:prstGeom>
        </p:spPr>
      </p:pic>
      <p:pic>
        <p:nvPicPr>
          <p:cNvPr id="12" name="그림 11" descr="JList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1206" y="4435972"/>
            <a:ext cx="790575" cy="1552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0272" y="616530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JList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그림 13" descr="JSlid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1484784"/>
            <a:ext cx="2781300" cy="695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04248" y="2204864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JSlider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RadioButt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51920" y="1412776"/>
            <a:ext cx="1762125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4429" y="2259196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JRadioButton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그림 17" descr="JTextFiel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528" y="2996952"/>
            <a:ext cx="3009900" cy="5238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9632" y="3645024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그림 19" descr="JTextAre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592" y="4509120"/>
            <a:ext cx="2114550" cy="1219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31640" y="5733256"/>
            <a:ext cx="93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JTextArea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그림 21" descr="JSpinn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8184" y="2996952"/>
            <a:ext cx="1885950" cy="2667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660232" y="3356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JSpinner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그림 23" descr="JPasswordFiel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35896" y="2996952"/>
            <a:ext cx="2247900" cy="276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95936" y="3429000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JPasswordField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그림 3" descr="JProgress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764704"/>
            <a:ext cx="2914650" cy="19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332" y="957928"/>
            <a:ext cx="120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JProgressBar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oolT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692696"/>
            <a:ext cx="1438275" cy="72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1340768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JToolTip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croll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692696"/>
            <a:ext cx="2419350" cy="2095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4248" y="2780928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JScrollPane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5889501"/>
            <a:ext cx="7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JApplet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5889501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588950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JDialog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Men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1700808"/>
            <a:ext cx="2333625" cy="1304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1640" y="306896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JMenu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13237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63" y="3212976"/>
            <a:ext cx="2324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84501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0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 descr="J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60648"/>
            <a:ext cx="6372225" cy="206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5130" y="2395808"/>
            <a:ext cx="66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smtClean="0">
                <a:solidFill>
                  <a:schemeClr val="accent2">
                    <a:lumMod val="75000"/>
                  </a:schemeClr>
                </a:solidFill>
              </a:rPr>
              <a:t>JTable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504" y="3234462"/>
            <a:ext cx="2800350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0871" y="5910987"/>
            <a:ext cx="582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JTree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7936" y="6042774"/>
            <a:ext cx="23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JEditorPane</a:t>
            </a:r>
            <a:r>
              <a:rPr lang="en-US" altLang="ko-KR" sz="1400" i="1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JTextPane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그림 8" descr="JEditorPane JText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5928" y="2730406"/>
            <a:ext cx="2438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 descr="JToo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3733800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578" y="1849384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JToolBar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4782" y="4376717"/>
            <a:ext cx="12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JTabbedPane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plitPa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340768"/>
            <a:ext cx="4781550" cy="258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3995159"/>
            <a:ext cx="99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JSplitPane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0" y="2601780"/>
            <a:ext cx="26098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61" y="2272882"/>
            <a:ext cx="4635431" cy="342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Swing 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만든 </a:t>
            </a:r>
            <a:r>
              <a:rPr lang="en-US" altLang="ko-KR" smtClean="0"/>
              <a:t>GUI </a:t>
            </a:r>
            <a:r>
              <a:rPr lang="ko-KR" altLang="en-US" smtClean="0"/>
              <a:t>프로그램 샘플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29388" y="2558634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JMenuBar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29388" y="2272882"/>
            <a:ext cx="770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JFrame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48719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JMenu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357422" y="5844782"/>
            <a:ext cx="10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JSplitPane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3773080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JLabel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363020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JList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1934" y="1915692"/>
            <a:ext cx="987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JTextField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000364" y="1915692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JLabel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80" y="1915692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JButton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2772948"/>
            <a:ext cx="871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JToolBar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9388" y="3273014"/>
            <a:ext cx="1143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JComboBox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2132" y="1772816"/>
            <a:ext cx="252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윈도우 닫기 버튼</a:t>
            </a:r>
            <a:endParaRPr lang="ko-KR" altLang="en-US" sz="1600" dirty="0"/>
          </a:p>
        </p:txBody>
      </p:sp>
      <p:sp>
        <p:nvSpPr>
          <p:cNvPr id="18" name="자유형 17"/>
          <p:cNvSpPr/>
          <p:nvPr/>
        </p:nvSpPr>
        <p:spPr>
          <a:xfrm>
            <a:off x="1156138" y="2634893"/>
            <a:ext cx="725214" cy="49049"/>
          </a:xfrm>
          <a:custGeom>
            <a:avLst/>
            <a:gdLst>
              <a:gd name="connsiteX0" fmla="*/ 0 w 725214"/>
              <a:gd name="connsiteY0" fmla="*/ 49049 h 49049"/>
              <a:gd name="connsiteX1" fmla="*/ 620110 w 725214"/>
              <a:gd name="connsiteY1" fmla="*/ 7007 h 49049"/>
              <a:gd name="connsiteX2" fmla="*/ 630621 w 725214"/>
              <a:gd name="connsiteY2" fmla="*/ 7007 h 4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214" h="49049">
                <a:moveTo>
                  <a:pt x="0" y="49049"/>
                </a:moveTo>
                <a:lnTo>
                  <a:pt x="620110" y="7007"/>
                </a:lnTo>
                <a:cubicBezTo>
                  <a:pt x="725214" y="0"/>
                  <a:pt x="630621" y="7007"/>
                  <a:pt x="630621" y="700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223865" y="2431693"/>
            <a:ext cx="313569" cy="71821"/>
          </a:xfrm>
          <a:custGeom>
            <a:avLst/>
            <a:gdLst>
              <a:gd name="connsiteX0" fmla="*/ 364359 w 364359"/>
              <a:gd name="connsiteY0" fmla="*/ 0 h 71821"/>
              <a:gd name="connsiteX1" fmla="*/ 49048 w 364359"/>
              <a:gd name="connsiteY1" fmla="*/ 63062 h 71821"/>
              <a:gd name="connsiteX2" fmla="*/ 70069 w 364359"/>
              <a:gd name="connsiteY2" fmla="*/ 52552 h 7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359" h="71821">
                <a:moveTo>
                  <a:pt x="364359" y="0"/>
                </a:moveTo>
                <a:lnTo>
                  <a:pt x="49048" y="63062"/>
                </a:lnTo>
                <a:cubicBezTo>
                  <a:pt x="0" y="71821"/>
                  <a:pt x="68317" y="52552"/>
                  <a:pt x="70069" y="5255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454869" y="3924163"/>
            <a:ext cx="1103586" cy="126123"/>
          </a:xfrm>
          <a:custGeom>
            <a:avLst/>
            <a:gdLst>
              <a:gd name="connsiteX0" fmla="*/ 1103586 w 1103586"/>
              <a:gd name="connsiteY0" fmla="*/ 63061 h 126123"/>
              <a:gd name="connsiteX1" fmla="*/ 599090 w 1103586"/>
              <a:gd name="connsiteY1" fmla="*/ 10510 h 126123"/>
              <a:gd name="connsiteX2" fmla="*/ 0 w 1103586"/>
              <a:gd name="connsiteY2" fmla="*/ 126123 h 12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126123">
                <a:moveTo>
                  <a:pt x="1103586" y="63061"/>
                </a:moveTo>
                <a:cubicBezTo>
                  <a:pt x="943303" y="31530"/>
                  <a:pt x="783021" y="0"/>
                  <a:pt x="599090" y="10510"/>
                </a:cubicBezTo>
                <a:cubicBezTo>
                  <a:pt x="415159" y="21020"/>
                  <a:pt x="207579" y="73571"/>
                  <a:pt x="0" y="12612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1072055" y="3840079"/>
            <a:ext cx="704193" cy="84083"/>
          </a:xfrm>
          <a:custGeom>
            <a:avLst/>
            <a:gdLst>
              <a:gd name="connsiteX0" fmla="*/ 0 w 704193"/>
              <a:gd name="connsiteY0" fmla="*/ 0 h 84083"/>
              <a:gd name="connsiteX1" fmla="*/ 704193 w 704193"/>
              <a:gd name="connsiteY1" fmla="*/ 84083 h 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193" h="84083">
                <a:moveTo>
                  <a:pt x="0" y="0"/>
                </a:moveTo>
                <a:lnTo>
                  <a:pt x="704193" y="84083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850438" y="5536950"/>
            <a:ext cx="262758" cy="304800"/>
          </a:xfrm>
          <a:custGeom>
            <a:avLst/>
            <a:gdLst>
              <a:gd name="connsiteX0" fmla="*/ 0 w 262758"/>
              <a:gd name="connsiteY0" fmla="*/ 304800 h 304800"/>
              <a:gd name="connsiteX1" fmla="*/ 262758 w 262758"/>
              <a:gd name="connsiteY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758" h="304800">
                <a:moveTo>
                  <a:pt x="0" y="304800"/>
                </a:moveTo>
                <a:lnTo>
                  <a:pt x="262758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2535128" y="5536950"/>
            <a:ext cx="210206" cy="325820"/>
          </a:xfrm>
          <a:custGeom>
            <a:avLst/>
            <a:gdLst>
              <a:gd name="connsiteX0" fmla="*/ 210206 w 210206"/>
              <a:gd name="connsiteY0" fmla="*/ 325820 h 325820"/>
              <a:gd name="connsiteX1" fmla="*/ 0 w 210206"/>
              <a:gd name="connsiteY1" fmla="*/ 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206" h="325820">
                <a:moveTo>
                  <a:pt x="210206" y="325820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00826" y="4416022"/>
            <a:ext cx="1097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JScrollPane</a:t>
            </a:r>
            <a:endParaRPr lang="ko-KR" altLang="en-US" sz="1600" dirty="0"/>
          </a:p>
        </p:txBody>
      </p:sp>
      <p:sp>
        <p:nvSpPr>
          <p:cNvPr id="26" name="자유형 25"/>
          <p:cNvSpPr/>
          <p:nvPr/>
        </p:nvSpPr>
        <p:spPr>
          <a:xfrm>
            <a:off x="6043448" y="4638866"/>
            <a:ext cx="493986" cy="136634"/>
          </a:xfrm>
          <a:custGeom>
            <a:avLst/>
            <a:gdLst>
              <a:gd name="connsiteX0" fmla="*/ 493986 w 493986"/>
              <a:gd name="connsiteY0" fmla="*/ 0 h 136634"/>
              <a:gd name="connsiteX1" fmla="*/ 409904 w 493986"/>
              <a:gd name="connsiteY1" fmla="*/ 63062 h 136634"/>
              <a:gd name="connsiteX2" fmla="*/ 0 w 493986"/>
              <a:gd name="connsiteY2" fmla="*/ 136634 h 13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986" h="136634">
                <a:moveTo>
                  <a:pt x="493986" y="0"/>
                </a:moveTo>
                <a:cubicBezTo>
                  <a:pt x="493110" y="20145"/>
                  <a:pt x="492235" y="40290"/>
                  <a:pt x="409904" y="63062"/>
                </a:cubicBezTo>
                <a:cubicBezTo>
                  <a:pt x="327573" y="85834"/>
                  <a:pt x="163786" y="111234"/>
                  <a:pt x="0" y="13663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219200" y="2904659"/>
            <a:ext cx="609600" cy="52551"/>
          </a:xfrm>
          <a:custGeom>
            <a:avLst/>
            <a:gdLst>
              <a:gd name="connsiteX0" fmla="*/ 0 w 609600"/>
              <a:gd name="connsiteY0" fmla="*/ 52551 h 52551"/>
              <a:gd name="connsiteX1" fmla="*/ 609600 w 609600"/>
              <a:gd name="connsiteY1" fmla="*/ 0 h 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52551">
                <a:moveTo>
                  <a:pt x="0" y="52551"/>
                </a:moveTo>
                <a:lnTo>
                  <a:pt x="60960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017986" y="2147914"/>
            <a:ext cx="31531" cy="672662"/>
          </a:xfrm>
          <a:custGeom>
            <a:avLst/>
            <a:gdLst>
              <a:gd name="connsiteX0" fmla="*/ 0 w 31531"/>
              <a:gd name="connsiteY0" fmla="*/ 0 h 672662"/>
              <a:gd name="connsiteX1" fmla="*/ 31531 w 31531"/>
              <a:gd name="connsiteY1" fmla="*/ 672662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31" h="672662">
                <a:moveTo>
                  <a:pt x="0" y="0"/>
                </a:moveTo>
                <a:lnTo>
                  <a:pt x="31531" y="672662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263462" y="2179445"/>
            <a:ext cx="68317" cy="672662"/>
          </a:xfrm>
          <a:custGeom>
            <a:avLst/>
            <a:gdLst>
              <a:gd name="connsiteX0" fmla="*/ 68317 w 68317"/>
              <a:gd name="connsiteY0" fmla="*/ 0 h 672662"/>
              <a:gd name="connsiteX1" fmla="*/ 5255 w 68317"/>
              <a:gd name="connsiteY1" fmla="*/ 273269 h 672662"/>
              <a:gd name="connsiteX2" fmla="*/ 36786 w 68317"/>
              <a:gd name="connsiteY2" fmla="*/ 672662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17" h="672662">
                <a:moveTo>
                  <a:pt x="68317" y="0"/>
                </a:moveTo>
                <a:cubicBezTo>
                  <a:pt x="39413" y="80579"/>
                  <a:pt x="10510" y="161159"/>
                  <a:pt x="5255" y="273269"/>
                </a:cubicBezTo>
                <a:cubicBezTo>
                  <a:pt x="0" y="385379"/>
                  <a:pt x="18393" y="529020"/>
                  <a:pt x="36786" y="67266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4740166" y="2210976"/>
            <a:ext cx="98096" cy="641131"/>
          </a:xfrm>
          <a:custGeom>
            <a:avLst/>
            <a:gdLst>
              <a:gd name="connsiteX0" fmla="*/ 21020 w 98096"/>
              <a:gd name="connsiteY0" fmla="*/ 0 h 641131"/>
              <a:gd name="connsiteX1" fmla="*/ 94593 w 98096"/>
              <a:gd name="connsiteY1" fmla="*/ 210207 h 641131"/>
              <a:gd name="connsiteX2" fmla="*/ 0 w 98096"/>
              <a:gd name="connsiteY2" fmla="*/ 641131 h 6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96" h="641131">
                <a:moveTo>
                  <a:pt x="21020" y="0"/>
                </a:moveTo>
                <a:cubicBezTo>
                  <a:pt x="59558" y="51676"/>
                  <a:pt x="98096" y="103352"/>
                  <a:pt x="94593" y="210207"/>
                </a:cubicBezTo>
                <a:cubicBezTo>
                  <a:pt x="91090" y="317062"/>
                  <a:pt x="45545" y="479096"/>
                  <a:pt x="0" y="64113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073227" y="2063831"/>
            <a:ext cx="157655" cy="367862"/>
          </a:xfrm>
          <a:custGeom>
            <a:avLst/>
            <a:gdLst>
              <a:gd name="connsiteX0" fmla="*/ 157655 w 157655"/>
              <a:gd name="connsiteY0" fmla="*/ 0 h 262759"/>
              <a:gd name="connsiteX1" fmla="*/ 0 w 157655"/>
              <a:gd name="connsiteY1" fmla="*/ 262759 h 26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655" h="262759">
                <a:moveTo>
                  <a:pt x="157655" y="0"/>
                </a:moveTo>
                <a:lnTo>
                  <a:pt x="0" y="262759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780690" y="3030783"/>
            <a:ext cx="693682" cy="465958"/>
          </a:xfrm>
          <a:custGeom>
            <a:avLst/>
            <a:gdLst>
              <a:gd name="connsiteX0" fmla="*/ 693682 w 693682"/>
              <a:gd name="connsiteY0" fmla="*/ 451945 h 465958"/>
              <a:gd name="connsiteX1" fmla="*/ 388882 w 693682"/>
              <a:gd name="connsiteY1" fmla="*/ 441434 h 465958"/>
              <a:gd name="connsiteX2" fmla="*/ 84082 w 693682"/>
              <a:gd name="connsiteY2" fmla="*/ 304800 h 465958"/>
              <a:gd name="connsiteX3" fmla="*/ 0 w 693682"/>
              <a:gd name="connsiteY3" fmla="*/ 0 h 46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682" h="465958">
                <a:moveTo>
                  <a:pt x="693682" y="451945"/>
                </a:moveTo>
                <a:cubicBezTo>
                  <a:pt x="592082" y="458951"/>
                  <a:pt x="490482" y="465958"/>
                  <a:pt x="388882" y="441434"/>
                </a:cubicBezTo>
                <a:cubicBezTo>
                  <a:pt x="287282" y="416910"/>
                  <a:pt x="148896" y="378372"/>
                  <a:pt x="84082" y="304800"/>
                </a:cubicBezTo>
                <a:cubicBezTo>
                  <a:pt x="19268" y="231228"/>
                  <a:pt x="9634" y="11561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2112579" y="2168935"/>
            <a:ext cx="851338" cy="662151"/>
          </a:xfrm>
          <a:custGeom>
            <a:avLst/>
            <a:gdLst>
              <a:gd name="connsiteX0" fmla="*/ 0 w 851338"/>
              <a:gd name="connsiteY0" fmla="*/ 0 h 662151"/>
              <a:gd name="connsiteX1" fmla="*/ 304800 w 851338"/>
              <a:gd name="connsiteY1" fmla="*/ 199696 h 662151"/>
              <a:gd name="connsiteX2" fmla="*/ 756745 w 851338"/>
              <a:gd name="connsiteY2" fmla="*/ 388882 h 662151"/>
              <a:gd name="connsiteX3" fmla="*/ 851338 w 851338"/>
              <a:gd name="connsiteY3" fmla="*/ 662151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338" h="662151">
                <a:moveTo>
                  <a:pt x="0" y="0"/>
                </a:moveTo>
                <a:cubicBezTo>
                  <a:pt x="89338" y="67441"/>
                  <a:pt x="178676" y="134882"/>
                  <a:pt x="304800" y="199696"/>
                </a:cubicBezTo>
                <a:cubicBezTo>
                  <a:pt x="430924" y="264510"/>
                  <a:pt x="665655" y="311806"/>
                  <a:pt x="756745" y="388882"/>
                </a:cubicBezTo>
                <a:cubicBezTo>
                  <a:pt x="847835" y="465958"/>
                  <a:pt x="849586" y="564054"/>
                  <a:pt x="851338" y="66215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549462" y="2668176"/>
            <a:ext cx="914400" cy="57807"/>
          </a:xfrm>
          <a:custGeom>
            <a:avLst/>
            <a:gdLst>
              <a:gd name="connsiteX0" fmla="*/ 914400 w 914400"/>
              <a:gd name="connsiteY0" fmla="*/ 57807 h 57807"/>
              <a:gd name="connsiteX1" fmla="*/ 756745 w 914400"/>
              <a:gd name="connsiteY1" fmla="*/ 36786 h 57807"/>
              <a:gd name="connsiteX2" fmla="*/ 294290 w 914400"/>
              <a:gd name="connsiteY2" fmla="*/ 5255 h 57807"/>
              <a:gd name="connsiteX3" fmla="*/ 0 w 914400"/>
              <a:gd name="connsiteY3" fmla="*/ 5255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7807">
                <a:moveTo>
                  <a:pt x="914400" y="57807"/>
                </a:moveTo>
                <a:cubicBezTo>
                  <a:pt x="887248" y="51676"/>
                  <a:pt x="860097" y="45545"/>
                  <a:pt x="756745" y="36786"/>
                </a:cubicBezTo>
                <a:cubicBezTo>
                  <a:pt x="653393" y="28027"/>
                  <a:pt x="420414" y="10510"/>
                  <a:pt x="294290" y="5255"/>
                </a:cubicBezTo>
                <a:cubicBezTo>
                  <a:pt x="168166" y="0"/>
                  <a:pt x="84083" y="2627"/>
                  <a:pt x="0" y="525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/>
          <p:cNvSpPr/>
          <p:nvPr/>
        </p:nvSpPr>
        <p:spPr>
          <a:xfrm>
            <a:off x="178184" y="3121018"/>
            <a:ext cx="8858312" cy="3286148"/>
          </a:xfrm>
          <a:prstGeom prst="rect">
            <a:avLst/>
          </a:prstGeom>
          <a:solidFill>
            <a:srgbClr val="FDF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35374" y="977878"/>
            <a:ext cx="8286808" cy="20717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70622" y="0"/>
            <a:ext cx="5295533" cy="679450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라이브러리 계층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78646" y="62068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015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Dimension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172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Color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4134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FontMetrics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112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Font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3616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Graphics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858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Arial Narrow" pitchFamily="34" charset="0"/>
              </a:rPr>
              <a:t>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35836" y="176369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Arial Narrow" pitchFamily="34" charset="0"/>
              </a:rPr>
              <a:t>Container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1720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Panel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6166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Window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3583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36166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Frame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9174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Dialog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1720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Applet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616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JFrame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174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JDialog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21720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JApplet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821126" y="1763696"/>
            <a:ext cx="2714644" cy="1071570"/>
            <a:chOff x="785786" y="2071678"/>
            <a:chExt cx="2714644" cy="1071570"/>
          </a:xfrm>
        </p:grpSpPr>
        <p:sp>
          <p:nvSpPr>
            <p:cNvPr id="30" name="직사각형 29"/>
            <p:cNvSpPr/>
            <p:nvPr/>
          </p:nvSpPr>
          <p:spPr>
            <a:xfrm>
              <a:off x="785786" y="2071678"/>
              <a:ext cx="2714644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24999" y="2135597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Button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4999" y="281237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Checkbox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86730" y="2135597"/>
              <a:ext cx="1044094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TextComponent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90667" y="2135597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Label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90667" y="281237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Choice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86730" y="247398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4999" y="2473988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0667" y="247398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Canvas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37" name="Shape 36"/>
          <p:cNvCxnSpPr>
            <a:stCxn id="8" idx="0"/>
            <a:endCxn id="4" idx="2"/>
          </p:cNvCxnSpPr>
          <p:nvPr/>
        </p:nvCxnSpPr>
        <p:spPr>
          <a:xfrm rot="5400000" flipH="1" flipV="1">
            <a:off x="253563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  <a:endCxn id="4" idx="2"/>
          </p:cNvCxnSpPr>
          <p:nvPr/>
        </p:nvCxnSpPr>
        <p:spPr>
          <a:xfrm rot="5400000" flipH="1" flipV="1">
            <a:off x="3107142" y="192060"/>
            <a:ext cx="285752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1" idx="0"/>
            <a:endCxn id="4" idx="2"/>
          </p:cNvCxnSpPr>
          <p:nvPr/>
        </p:nvCxnSpPr>
        <p:spPr>
          <a:xfrm rot="5400000" flipH="1" flipV="1">
            <a:off x="3714365" y="799283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0"/>
            <a:endCxn id="4" idx="2"/>
          </p:cNvCxnSpPr>
          <p:nvPr/>
        </p:nvCxnSpPr>
        <p:spPr>
          <a:xfrm rot="16200000" flipV="1">
            <a:off x="4250150" y="763564"/>
            <a:ext cx="285752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0"/>
            <a:endCxn id="4" idx="2"/>
          </p:cNvCxnSpPr>
          <p:nvPr/>
        </p:nvCxnSpPr>
        <p:spPr>
          <a:xfrm rot="16200000" flipV="1">
            <a:off x="4785935" y="227779"/>
            <a:ext cx="28575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0"/>
            <a:endCxn id="4" idx="2"/>
          </p:cNvCxnSpPr>
          <p:nvPr/>
        </p:nvCxnSpPr>
        <p:spPr>
          <a:xfrm rot="16200000" flipV="1">
            <a:off x="539315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11" idx="2"/>
          </p:cNvCxnSpPr>
          <p:nvPr/>
        </p:nvCxnSpPr>
        <p:spPr>
          <a:xfrm rot="5400000" flipH="1" flipV="1">
            <a:off x="2749952" y="906440"/>
            <a:ext cx="28575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0"/>
            <a:endCxn id="11" idx="2"/>
          </p:cNvCxnSpPr>
          <p:nvPr/>
        </p:nvCxnSpPr>
        <p:spPr>
          <a:xfrm rot="16200000" flipV="1">
            <a:off x="3892960" y="1192192"/>
            <a:ext cx="28575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0"/>
            <a:endCxn id="12" idx="2"/>
          </p:cNvCxnSpPr>
          <p:nvPr/>
        </p:nvCxnSpPr>
        <p:spPr>
          <a:xfrm rot="5400000" flipH="1" flipV="1">
            <a:off x="3892960" y="262095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3" idx="0"/>
            <a:endCxn id="12" idx="2"/>
          </p:cNvCxnSpPr>
          <p:nvPr/>
        </p:nvCxnSpPr>
        <p:spPr>
          <a:xfrm rot="16200000" flipV="1">
            <a:off x="5000249" y="1513663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0"/>
            <a:endCxn id="12" idx="2"/>
          </p:cNvCxnSpPr>
          <p:nvPr/>
        </p:nvCxnSpPr>
        <p:spPr>
          <a:xfrm rot="16200000" flipV="1">
            <a:off x="5607472" y="906440"/>
            <a:ext cx="214314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8" idx="0"/>
            <a:endCxn id="13" idx="2"/>
          </p:cNvCxnSpPr>
          <p:nvPr/>
        </p:nvCxnSpPr>
        <p:spPr>
          <a:xfrm rot="5400000" flipH="1" flipV="1">
            <a:off x="5678910" y="26209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0"/>
            <a:endCxn id="18" idx="2"/>
          </p:cNvCxnSpPr>
          <p:nvPr/>
        </p:nvCxnSpPr>
        <p:spPr>
          <a:xfrm rot="5400000" flipH="1" flipV="1">
            <a:off x="5643191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" idx="0"/>
            <a:endCxn id="16" idx="2"/>
          </p:cNvCxnSpPr>
          <p:nvPr/>
        </p:nvCxnSpPr>
        <p:spPr>
          <a:xfrm rot="5400000" flipH="1" flipV="1">
            <a:off x="6857637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0"/>
            <a:endCxn id="17" idx="2"/>
          </p:cNvCxnSpPr>
          <p:nvPr/>
        </p:nvCxnSpPr>
        <p:spPr>
          <a:xfrm rot="5400000" flipH="1" flipV="1">
            <a:off x="8000645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" idx="0"/>
            <a:endCxn id="14" idx="2"/>
          </p:cNvCxnSpPr>
          <p:nvPr/>
        </p:nvCxnSpPr>
        <p:spPr>
          <a:xfrm rot="16200000" flipV="1">
            <a:off x="7464860" y="2049448"/>
            <a:ext cx="142876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6" idx="0"/>
            <a:endCxn id="14" idx="2"/>
          </p:cNvCxnSpPr>
          <p:nvPr/>
        </p:nvCxnSpPr>
        <p:spPr>
          <a:xfrm rot="5400000" flipH="1" flipV="1">
            <a:off x="6893356" y="2620952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821654" y="376396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JTextComponent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036232" y="376396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AbstractButton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07274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JEditorPane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5968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64662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JTextArea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07538" y="4835530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64794" y="483553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93488" y="483553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JToggleButton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964530" y="483553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JPasswordField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94" name="꺾인 연결선 93"/>
          <p:cNvCxnSpPr>
            <a:stCxn id="81" idx="0"/>
            <a:endCxn id="77" idx="2"/>
          </p:cNvCxnSpPr>
          <p:nvPr/>
        </p:nvCxnSpPr>
        <p:spPr>
          <a:xfrm rot="5400000" flipH="1" flipV="1">
            <a:off x="4839513" y="3746101"/>
            <a:ext cx="285752" cy="89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3" idx="0"/>
            <a:endCxn id="77" idx="2"/>
          </p:cNvCxnSpPr>
          <p:nvPr/>
        </p:nvCxnSpPr>
        <p:spPr>
          <a:xfrm rot="16200000" flipV="1">
            <a:off x="5768208" y="3710381"/>
            <a:ext cx="285752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1" idx="0"/>
            <a:endCxn id="82" idx="2"/>
          </p:cNvCxnSpPr>
          <p:nvPr/>
        </p:nvCxnSpPr>
        <p:spPr>
          <a:xfrm rot="5400000" flipH="1" flipV="1">
            <a:off x="5357439" y="47283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4" idx="0"/>
            <a:endCxn id="80" idx="2"/>
          </p:cNvCxnSpPr>
          <p:nvPr/>
        </p:nvCxnSpPr>
        <p:spPr>
          <a:xfrm rot="5400000" flipH="1" flipV="1">
            <a:off x="6625463" y="3924696"/>
            <a:ext cx="785818" cy="1035851"/>
          </a:xfrm>
          <a:prstGeom prst="bentConnector3">
            <a:avLst>
              <a:gd name="adj1" fmla="val 1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5" idx="0"/>
            <a:endCxn id="80" idx="2"/>
          </p:cNvCxnSpPr>
          <p:nvPr/>
        </p:nvCxnSpPr>
        <p:spPr>
          <a:xfrm rot="5400000" flipH="1" flipV="1">
            <a:off x="7071951" y="4371183"/>
            <a:ext cx="785818" cy="142876"/>
          </a:xfrm>
          <a:prstGeom prst="bentConnector3">
            <a:avLst>
              <a:gd name="adj1" fmla="val 16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86" idx="0"/>
            <a:endCxn id="80" idx="2"/>
          </p:cNvCxnSpPr>
          <p:nvPr/>
        </p:nvCxnSpPr>
        <p:spPr>
          <a:xfrm rot="16200000" flipV="1">
            <a:off x="7554158" y="4031852"/>
            <a:ext cx="785818" cy="821537"/>
          </a:xfrm>
          <a:prstGeom prst="bentConnector3">
            <a:avLst>
              <a:gd name="adj1" fmla="val 15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2" idx="0"/>
            <a:endCxn id="77" idx="2"/>
          </p:cNvCxnSpPr>
          <p:nvPr/>
        </p:nvCxnSpPr>
        <p:spPr>
          <a:xfrm flipH="1" flipV="1">
            <a:off x="5428877" y="4049712"/>
            <a:ext cx="3571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5393158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JMenu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678910" y="5621348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JCheckBoxMenuItem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93290" y="5978538"/>
            <a:ext cx="135732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JRadioButtonMenuItem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2" name="꺾인 연결선 151"/>
          <p:cNvCxnSpPr>
            <a:stCxn id="148" idx="0"/>
            <a:endCxn id="84" idx="2"/>
          </p:cNvCxnSpPr>
          <p:nvPr/>
        </p:nvCxnSpPr>
        <p:spPr>
          <a:xfrm rot="5400000" flipH="1" flipV="1">
            <a:off x="6071819" y="4835530"/>
            <a:ext cx="14287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464860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JCheckBox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893488" y="562134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JRadioButton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62" name="꺾인 연결선 161"/>
          <p:cNvCxnSpPr>
            <a:stCxn id="159" idx="0"/>
            <a:endCxn id="86" idx="2"/>
          </p:cNvCxnSpPr>
          <p:nvPr/>
        </p:nvCxnSpPr>
        <p:spPr>
          <a:xfrm rot="5400000" flipH="1" flipV="1">
            <a:off x="8036364" y="4942687"/>
            <a:ext cx="14287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60" idx="0"/>
            <a:endCxn id="86" idx="2"/>
          </p:cNvCxnSpPr>
          <p:nvPr/>
        </p:nvCxnSpPr>
        <p:spPr>
          <a:xfrm rot="5400000" flipH="1" flipV="1">
            <a:off x="8107802" y="5371315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>
            <a:off x="321060" y="3692522"/>
            <a:ext cx="3714776" cy="2714644"/>
            <a:chOff x="285720" y="4000504"/>
            <a:chExt cx="3714776" cy="2714644"/>
          </a:xfrm>
        </p:grpSpPr>
        <p:sp>
          <p:nvSpPr>
            <p:cNvPr id="189" name="직사각형 188"/>
            <p:cNvSpPr/>
            <p:nvPr/>
          </p:nvSpPr>
          <p:spPr>
            <a:xfrm>
              <a:off x="285720" y="4000504"/>
              <a:ext cx="3714776" cy="27146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8596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Arial Narrow" pitchFamily="34" charset="0"/>
                </a:rPr>
                <a:t>JLabel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214414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000232" y="414338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JComboBox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357290" y="450057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JPanel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28596" y="485776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JOptionPane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928926" y="414338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JSlider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28596" y="450057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357290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JTabbedPane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357422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JSplitPane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14546" y="450057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JLayeredPane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28596" y="521495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JSeparator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428728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JRootPane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28860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JToolBar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28596" y="557214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JMenuBar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285852" y="5572140"/>
              <a:ext cx="714380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JToolTip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071670" y="557214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JPopupMenu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000364" y="557214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JFileChooser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28596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JColorChooser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428728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JTree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071670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JTable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28596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JProgressBar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714612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JTableHeader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428728" y="628652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JSpinner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00364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Arial Narrow" pitchFamily="34" charset="0"/>
                </a:rPr>
                <a:t>JInternalFrame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143108" y="628652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JScrollPane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192" name="꺾인 연결선 191"/>
          <p:cNvCxnSpPr>
            <a:stCxn id="189" idx="0"/>
            <a:endCxn id="15" idx="2"/>
          </p:cNvCxnSpPr>
          <p:nvPr/>
        </p:nvCxnSpPr>
        <p:spPr>
          <a:xfrm rot="5400000" flipH="1" flipV="1">
            <a:off x="3214299" y="2442357"/>
            <a:ext cx="214314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77" idx="0"/>
            <a:endCxn id="15" idx="2"/>
          </p:cNvCxnSpPr>
          <p:nvPr/>
        </p:nvCxnSpPr>
        <p:spPr>
          <a:xfrm rot="16200000" flipV="1">
            <a:off x="4803795" y="3138877"/>
            <a:ext cx="285752" cy="964413"/>
          </a:xfrm>
          <a:prstGeom prst="bentConnector3">
            <a:avLst>
              <a:gd name="adj1" fmla="val 6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80" idx="0"/>
            <a:endCxn id="15" idx="2"/>
          </p:cNvCxnSpPr>
          <p:nvPr/>
        </p:nvCxnSpPr>
        <p:spPr>
          <a:xfrm rot="16200000" flipV="1">
            <a:off x="5857505" y="2085167"/>
            <a:ext cx="285752" cy="3071834"/>
          </a:xfrm>
          <a:prstGeom prst="bentConnector3">
            <a:avLst>
              <a:gd name="adj1" fmla="val 60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꺾인 연결선 233"/>
          <p:cNvCxnSpPr>
            <a:stCxn id="149" idx="0"/>
            <a:endCxn id="84" idx="2"/>
          </p:cNvCxnSpPr>
          <p:nvPr/>
        </p:nvCxnSpPr>
        <p:spPr>
          <a:xfrm rot="5400000" flipH="1" flipV="1">
            <a:off x="6143257" y="5264158"/>
            <a:ext cx="50006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150" idx="0"/>
            <a:endCxn id="84" idx="2"/>
          </p:cNvCxnSpPr>
          <p:nvPr/>
        </p:nvCxnSpPr>
        <p:spPr>
          <a:xfrm rot="16200000" flipV="1">
            <a:off x="6357571" y="5264158"/>
            <a:ext cx="857256" cy="571504"/>
          </a:xfrm>
          <a:prstGeom prst="bentConnector3">
            <a:avLst>
              <a:gd name="adj1" fmla="val 71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470174" y="977878"/>
            <a:ext cx="150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AWT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178184" y="31210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Swing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107" name="슬라이드 번호 개체 틀 10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2971</TotalTime>
  <Words>1915</Words>
  <Application>Microsoft Office PowerPoint</Application>
  <PresentationFormat>화면 슬라이드 쇼(4:3)</PresentationFormat>
  <Paragraphs>582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HY나무L</vt:lpstr>
      <vt:lpstr>맑은 고딕</vt:lpstr>
      <vt:lpstr>휴먼편지체</vt:lpstr>
      <vt:lpstr>Arial</vt:lpstr>
      <vt:lpstr>Arial Narrow</vt:lpstr>
      <vt:lpstr>Wingdings</vt:lpstr>
      <vt:lpstr>Wingdings 2</vt:lpstr>
      <vt:lpstr>가을</vt:lpstr>
      <vt:lpstr>자바 GUI 기초, AWT와 스윙(Swing)</vt:lpstr>
      <vt:lpstr>자바의 GUI(Graphical User Interface)</vt:lpstr>
      <vt:lpstr>AWT와 Swing 패키지</vt:lpstr>
      <vt:lpstr>스윙 컴포넌트 예시</vt:lpstr>
      <vt:lpstr>PowerPoint 프레젠테이션</vt:lpstr>
      <vt:lpstr>PowerPoint 프레젠테이션</vt:lpstr>
      <vt:lpstr>PowerPoint 프레젠테이션</vt:lpstr>
      <vt:lpstr>Swing 으로 만든 GUI 프로그램 샘플</vt:lpstr>
      <vt:lpstr>GUI 라이브러리 계층 구조</vt:lpstr>
      <vt:lpstr>Swing 클래스의 특징</vt:lpstr>
      <vt:lpstr>컨테이너와 컴포넌트</vt:lpstr>
      <vt:lpstr>컨테이너와 컴포넌트의 포함관계</vt:lpstr>
      <vt:lpstr>스윙 GUI 프로그램 만들기</vt:lpstr>
      <vt:lpstr>스윙 프레임</vt:lpstr>
      <vt:lpstr>프레임 만들기</vt:lpstr>
      <vt:lpstr>main()의 위치 </vt:lpstr>
      <vt:lpstr>프레임에 컴포넌트 붙이기</vt:lpstr>
      <vt:lpstr>Tip. 컨텐트팬에 대한 JDK1.5이후의 변경 사항</vt:lpstr>
      <vt:lpstr>예제: 프레임 만들기 두 가지 방법</vt:lpstr>
      <vt:lpstr>예제: 프레임 만들기 두 가지 방법</vt:lpstr>
      <vt:lpstr>예제: 컴포넌트를 부착한 프레임 예   ContentPaneTest.java</vt:lpstr>
      <vt:lpstr>스윙 응용프로그램의 종료</vt:lpstr>
      <vt:lpstr>main() 종료 뒤에도 프레임이 살아 있는 이유?</vt:lpstr>
      <vt:lpstr>컨테이너와 배치 개념</vt:lpstr>
      <vt:lpstr>배치 관리자 대표 유형 4 가지</vt:lpstr>
      <vt:lpstr>컨테이너와 배치관리자</vt:lpstr>
      <vt:lpstr>FlowLayout</vt:lpstr>
      <vt:lpstr>PowerPoint 프레젠테이션</vt:lpstr>
      <vt:lpstr>FlowLayout - 생성자와 속성 </vt:lpstr>
      <vt:lpstr>예제 : LEFT로 정렬되는 수평 간격이 30 픽셀, 수직 간격이  40 픽셀인 FlowLayout 사용 예</vt:lpstr>
      <vt:lpstr>BorderLayout</vt:lpstr>
      <vt:lpstr>BorderLayout 생성자와 속성</vt:lpstr>
      <vt:lpstr>BorderLayout의 사용예</vt:lpstr>
      <vt:lpstr>예제: BorderLayout 사용 예 BorderLayoutEx.java</vt:lpstr>
      <vt:lpstr>GridLayout</vt:lpstr>
      <vt:lpstr>GridLayout 생성자와 속성</vt:lpstr>
      <vt:lpstr>예제 : GridLayout으로 입력 폼 만들기 GridLayoutEx.java</vt:lpstr>
      <vt:lpstr>배치관리자 없는 컨테이너</vt:lpstr>
      <vt:lpstr>예제 : 배치관리자 없는 컨테이너에 컴포넌트 위치와 크기를 절대적으로 지정 NullContainerEx.java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신상국</cp:lastModifiedBy>
  <cp:revision>167</cp:revision>
  <cp:lastPrinted>2016-02-14T09:43:36Z</cp:lastPrinted>
  <dcterms:created xsi:type="dcterms:W3CDTF">2011-08-27T14:53:28Z</dcterms:created>
  <dcterms:modified xsi:type="dcterms:W3CDTF">2016-02-14T13:16:45Z</dcterms:modified>
</cp:coreProperties>
</file>