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8" r:id="rId3"/>
    <p:sldId id="258" r:id="rId4"/>
    <p:sldId id="257" r:id="rId5"/>
    <p:sldId id="259" r:id="rId6"/>
    <p:sldId id="269" r:id="rId7"/>
    <p:sldId id="267" r:id="rId8"/>
    <p:sldId id="262" r:id="rId9"/>
    <p:sldId id="263" r:id="rId10"/>
    <p:sldId id="264" r:id="rId11"/>
  </p:sldIdLst>
  <p:sldSz cx="14630400" cy="8229600"/>
  <p:notesSz cx="8229600" cy="14630400"/>
  <p:embeddedFontLst>
    <p:embeddedFont>
      <p:font typeface="Noto Sans TC" panose="020B0604020202020204" charset="0"/>
      <p:regular r:id="rId13"/>
    </p:embeddedFont>
    <p:embeddedFont>
      <p:font typeface="Arimo" panose="020B0604020202020204" charset="0"/>
      <p:regular r:id="rId14"/>
    </p:embeddedFont>
    <p:embeddedFont>
      <p:font typeface="Arial Rounded MT Bold" panose="020F0704030504030204" pitchFamily="34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Sora Medium" panose="020B0604020202020204" charset="0"/>
      <p:regular r:id="rId20"/>
    </p:embeddedFont>
    <p:embeddedFont>
      <p:font typeface="MuseoModerno Medium" panose="020B0604020202020204" charset="0"/>
      <p:regular r:id="rId21"/>
    </p:embeddedFont>
    <p:embeddedFont>
      <p:font typeface="Segoe UI Black" panose="020B0A02040204020203" pitchFamily="34" charset="0"/>
      <p:bold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1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4" d="100"/>
          <a:sy n="74" d="100"/>
        </p:scale>
        <p:origin x="40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422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36641" y="510055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00"/>
              </a:lnSpc>
              <a:buNone/>
            </a:pPr>
            <a:r>
              <a:rPr lang="en-US" sz="7200" b="1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Syne Bold" pitchFamily="34" charset="-122"/>
                <a:cs typeface="Times New Roman" panose="02020603050405020304" pitchFamily="18" charset="0"/>
              </a:rPr>
              <a:t>AGRITECH FEEDS</a:t>
            </a:r>
          </a:p>
          <a:p>
            <a:pPr marL="0" indent="0" algn="ctr">
              <a:lnSpc>
                <a:spcPts val="5500"/>
              </a:lnSpc>
              <a:buNone/>
            </a:pPr>
            <a:r>
              <a:rPr lang="en-US" sz="7200" b="1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Syne Bold" pitchFamily="34" charset="-122"/>
                <a:cs typeface="Times New Roman" panose="02020603050405020304" pitchFamily="18" charset="0"/>
              </a:rPr>
              <a:t> MASTER SOLUTIONS</a:t>
            </a:r>
            <a:endParaRPr lang="en-US" sz="7200" spc="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37724" y="4462701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24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Addressing </a:t>
            </a:r>
            <a:r>
              <a:rPr lang="en-US" sz="2400" dirty="0" smtClean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feeds </a:t>
            </a:r>
            <a:r>
              <a:rPr lang="en-US" sz="24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affordability and environmental challenges </a:t>
            </a:r>
            <a:endParaRPr lang="en-US" sz="2400" dirty="0" smtClean="0">
              <a:solidFill>
                <a:srgbClr val="D9E1FF"/>
              </a:solidFill>
              <a:latin typeface="Arimo" pitchFamily="34" charset="0"/>
              <a:ea typeface="Arimo" pitchFamily="34" charset="-122"/>
              <a:cs typeface="Arimo" pitchFamily="34" charset="-120"/>
            </a:endParaRPr>
          </a:p>
          <a:p>
            <a:pPr marL="0" indent="0" algn="ctr">
              <a:lnSpc>
                <a:spcPts val="3000"/>
              </a:lnSpc>
              <a:buNone/>
            </a:pPr>
            <a:r>
              <a:rPr lang="en-US" sz="2400" dirty="0" smtClean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in Northern </a:t>
            </a:r>
            <a:r>
              <a:rPr lang="en-US" sz="24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Uganda</a:t>
            </a:r>
            <a:endParaRPr lang="en-US" sz="2400" dirty="0"/>
          </a:p>
        </p:txBody>
      </p:sp>
      <p:sp>
        <p:nvSpPr>
          <p:cNvPr id="5" name="Shape 2"/>
          <p:cNvSpPr/>
          <p:nvPr/>
        </p:nvSpPr>
        <p:spPr>
          <a:xfrm>
            <a:off x="345188" y="7586052"/>
            <a:ext cx="382905" cy="382905"/>
          </a:xfrm>
          <a:prstGeom prst="roundRect">
            <a:avLst>
              <a:gd name="adj" fmla="val 23878209"/>
            </a:avLst>
          </a:prstGeom>
          <a:solidFill>
            <a:srgbClr val="613D45"/>
          </a:solidFill>
          <a:ln w="7620">
            <a:solidFill>
              <a:srgbClr val="4D4D51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494460" y="7728748"/>
            <a:ext cx="135493" cy="975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t"/>
          <a:lstStyle/>
          <a:p>
            <a:pPr marL="0" indent="0" algn="ctr">
              <a:lnSpc>
                <a:spcPts val="750"/>
              </a:lnSpc>
              <a:buNone/>
            </a:pPr>
            <a:r>
              <a:rPr lang="en-US" sz="750" dirty="0">
                <a:solidFill>
                  <a:srgbClr val="FFFFFF"/>
                </a:solidFill>
                <a:latin typeface="Arimo Medium" pitchFamily="34" charset="0"/>
                <a:ea typeface="Arimo Medium" pitchFamily="34" charset="-122"/>
                <a:cs typeface="Arimo Medium" pitchFamily="34" charset="-120"/>
              </a:rPr>
              <a:t>eN</a:t>
            </a:r>
            <a:endParaRPr lang="en-US" sz="750" dirty="0"/>
          </a:p>
        </p:txBody>
      </p:sp>
      <p:pic>
        <p:nvPicPr>
          <p:cNvPr id="8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-11073"/>
            <a:ext cx="5638800" cy="8229600"/>
          </a:xfrm>
          <a:prstGeom prst="rect">
            <a:avLst/>
          </a:prstGeom>
        </p:spPr>
      </p:pic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-11073"/>
            <a:ext cx="5638800" cy="8382000"/>
          </a:xfrm>
          <a:prstGeom prst="rect">
            <a:avLst/>
          </a:prstGeom>
        </p:spPr>
      </p:pic>
      <p:sp>
        <p:nvSpPr>
          <p:cNvPr id="10" name="Text 1"/>
          <p:cNvSpPr/>
          <p:nvPr/>
        </p:nvSpPr>
        <p:spPr>
          <a:xfrm>
            <a:off x="837723" y="6361708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2400" i="1" dirty="0" smtClean="0">
                <a:solidFill>
                  <a:srgbClr val="FFFF00"/>
                </a:solidFill>
                <a:latin typeface="Arial Rounded MT Bold" panose="020F0704030504030204" pitchFamily="34" charset="0"/>
                <a:ea typeface="Arimo" pitchFamily="34" charset="-122"/>
                <a:cs typeface="Arimo" pitchFamily="34" charset="-120"/>
              </a:rPr>
              <a:t>BY COTN MARANI HONORS HIGH SCHOOL LIRA</a:t>
            </a:r>
            <a:endParaRPr lang="en-US" sz="2400" i="1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310432" y="649367"/>
            <a:ext cx="7495937" cy="13849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50"/>
              </a:lnSpc>
              <a:buNone/>
            </a:pPr>
            <a:r>
              <a:rPr lang="en-US" sz="435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Conclusion &amp; Call to Action</a:t>
            </a:r>
            <a:endParaRPr lang="en-US" sz="4350" dirty="0"/>
          </a:p>
        </p:txBody>
      </p:sp>
      <p:sp>
        <p:nvSpPr>
          <p:cNvPr id="4" name="Shape 1"/>
          <p:cNvSpPr/>
          <p:nvPr/>
        </p:nvSpPr>
        <p:spPr>
          <a:xfrm>
            <a:off x="6310432" y="2387441"/>
            <a:ext cx="529709" cy="529709"/>
          </a:xfrm>
          <a:prstGeom prst="roundRect">
            <a:avLst>
              <a:gd name="adj" fmla="val 6668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sp>
      <p:sp>
        <p:nvSpPr>
          <p:cNvPr id="5" name="Text 2"/>
          <p:cNvSpPr/>
          <p:nvPr/>
        </p:nvSpPr>
        <p:spPr>
          <a:xfrm>
            <a:off x="7075527" y="2468285"/>
            <a:ext cx="3508296" cy="3462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Sustainable Agriculture</a:t>
            </a:r>
            <a:endParaRPr lang="en-US" sz="2150" dirty="0"/>
          </a:p>
        </p:txBody>
      </p:sp>
      <p:sp>
        <p:nvSpPr>
          <p:cNvPr id="6" name="Text 3"/>
          <p:cNvSpPr/>
          <p:nvPr/>
        </p:nvSpPr>
        <p:spPr>
          <a:xfrm>
            <a:off x="7075527" y="2955727"/>
            <a:ext cx="6730841" cy="3767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Transforming waste into wealth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6310432" y="3803333"/>
            <a:ext cx="529709" cy="529709"/>
          </a:xfrm>
          <a:prstGeom prst="roundRect">
            <a:avLst>
              <a:gd name="adj" fmla="val 6668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</p:sp>
      <p:sp>
        <p:nvSpPr>
          <p:cNvPr id="8" name="Text 5"/>
          <p:cNvSpPr/>
          <p:nvPr/>
        </p:nvSpPr>
        <p:spPr>
          <a:xfrm>
            <a:off x="7075527" y="3884176"/>
            <a:ext cx="4335780" cy="3462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Environmental Conservation</a:t>
            </a:r>
            <a:endParaRPr lang="en-US" sz="2150" dirty="0"/>
          </a:p>
        </p:txBody>
      </p:sp>
      <p:sp>
        <p:nvSpPr>
          <p:cNvPr id="9" name="Text 6"/>
          <p:cNvSpPr/>
          <p:nvPr/>
        </p:nvSpPr>
        <p:spPr>
          <a:xfrm>
            <a:off x="7075527" y="4371618"/>
            <a:ext cx="6730841" cy="3767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Protecting our planet</a:t>
            </a:r>
            <a:endParaRPr lang="en-US" sz="1850" dirty="0"/>
          </a:p>
        </p:txBody>
      </p:sp>
      <p:sp>
        <p:nvSpPr>
          <p:cNvPr id="10" name="Shape 7"/>
          <p:cNvSpPr/>
          <p:nvPr/>
        </p:nvSpPr>
        <p:spPr>
          <a:xfrm>
            <a:off x="6310432" y="5219224"/>
            <a:ext cx="529709" cy="529709"/>
          </a:xfrm>
          <a:prstGeom prst="roundRect">
            <a:avLst>
              <a:gd name="adj" fmla="val 6668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sp>
      <p:sp>
        <p:nvSpPr>
          <p:cNvPr id="11" name="Text 8"/>
          <p:cNvSpPr/>
          <p:nvPr/>
        </p:nvSpPr>
        <p:spPr>
          <a:xfrm>
            <a:off x="7075527" y="5300067"/>
            <a:ext cx="3917394" cy="3462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Economic Empowerment</a:t>
            </a:r>
            <a:endParaRPr lang="en-US" sz="2150" dirty="0"/>
          </a:p>
        </p:txBody>
      </p:sp>
      <p:sp>
        <p:nvSpPr>
          <p:cNvPr id="12" name="Text 9"/>
          <p:cNvSpPr/>
          <p:nvPr/>
        </p:nvSpPr>
        <p:spPr>
          <a:xfrm>
            <a:off x="7075527" y="5787509"/>
            <a:ext cx="6730841" cy="3767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Empowering farmers and communities</a:t>
            </a:r>
            <a:endParaRPr lang="en-US" sz="1850" dirty="0"/>
          </a:p>
        </p:txBody>
      </p:sp>
      <p:sp>
        <p:nvSpPr>
          <p:cNvPr id="13" name="Shape 10"/>
          <p:cNvSpPr/>
          <p:nvPr/>
        </p:nvSpPr>
        <p:spPr>
          <a:xfrm>
            <a:off x="6310432" y="6635115"/>
            <a:ext cx="529709" cy="529709"/>
          </a:xfrm>
          <a:prstGeom prst="roundRect">
            <a:avLst>
              <a:gd name="adj" fmla="val 6668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sp>
      <p:sp>
        <p:nvSpPr>
          <p:cNvPr id="14" name="Text 11"/>
          <p:cNvSpPr/>
          <p:nvPr/>
        </p:nvSpPr>
        <p:spPr>
          <a:xfrm>
            <a:off x="7075527" y="6715958"/>
            <a:ext cx="2769989" cy="3462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Join Us</a:t>
            </a:r>
            <a:endParaRPr lang="en-US" sz="2150" dirty="0"/>
          </a:p>
        </p:txBody>
      </p:sp>
      <p:sp>
        <p:nvSpPr>
          <p:cNvPr id="15" name="Text 12"/>
          <p:cNvSpPr/>
          <p:nvPr/>
        </p:nvSpPr>
        <p:spPr>
          <a:xfrm>
            <a:off x="7075527" y="7203400"/>
            <a:ext cx="6730841" cy="3767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950"/>
              </a:lnSpc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Support a greener  and </a:t>
            </a:r>
            <a:r>
              <a:rPr lang="en-US" sz="1850" dirty="0" smtClean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 prosperous </a:t>
            </a: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future</a:t>
            </a:r>
            <a:endParaRPr lang="en-US" sz="1850" dirty="0"/>
          </a:p>
        </p:txBody>
      </p:sp>
      <p:pic>
        <p:nvPicPr>
          <p:cNvPr id="1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74"/>
            <a:ext cx="5638800" cy="837172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6117" y="1592976"/>
            <a:ext cx="130915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FF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mo" panose="020B0604020202020204" charset="0"/>
              </a:rPr>
              <a:t>80% OF NORTHERN UGANDA FARMERS LACK AFFORDABLE PROTEIN FEEDS AND CONCENTRATES!</a:t>
            </a:r>
            <a:endParaRPr lang="en-US" sz="4800" dirty="0">
              <a:solidFill>
                <a:srgbClr val="FFFF0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Arimo" panose="020B060402020202020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59728" y="293628"/>
            <a:ext cx="11708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dirty="0" smtClean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mo" panose="020B0604020202020204" charset="0"/>
              </a:rPr>
              <a:t>DID YOU KNOW THAT?</a:t>
            </a:r>
            <a:endParaRPr lang="en-US" sz="7200" dirty="0">
              <a:solidFill>
                <a:srgbClr val="FF000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Arimo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1" t="11920" r="14400" b="10901"/>
          <a:stretch/>
        </p:blipFill>
        <p:spPr>
          <a:xfrm>
            <a:off x="6010382" y="4527449"/>
            <a:ext cx="4702369" cy="339095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49" y="4746661"/>
            <a:ext cx="4867596" cy="338186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023" y="4348976"/>
            <a:ext cx="3200400" cy="377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53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5301" y="-57932"/>
            <a:ext cx="4583151" cy="421671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69601" y="333452"/>
            <a:ext cx="96533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500"/>
              </a:lnSpc>
            </a:pPr>
            <a:r>
              <a:rPr lang="en-US" sz="4050" b="1" dirty="0">
                <a:solidFill>
                  <a:srgbClr val="FFFF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yne Bold" pitchFamily="34" charset="-120"/>
              </a:rPr>
              <a:t>The Problem or </a:t>
            </a:r>
            <a:r>
              <a:rPr lang="en-US" sz="4050" b="1" dirty="0" smtClean="0">
                <a:solidFill>
                  <a:srgbClr val="FFFF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yne Bold" pitchFamily="34" charset="-120"/>
              </a:rPr>
              <a:t>Need among farmers</a:t>
            </a:r>
            <a:endParaRPr lang="en-US" sz="4050" dirty="0">
              <a:solidFill>
                <a:srgbClr val="FFFF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207453" y="2050427"/>
            <a:ext cx="505102" cy="436295"/>
          </a:xfrm>
          <a:prstGeom prst="roundRect">
            <a:avLst>
              <a:gd name="adj" fmla="val 6668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sp>
      <p:sp>
        <p:nvSpPr>
          <p:cNvPr id="5" name="Text 2"/>
          <p:cNvSpPr/>
          <p:nvPr/>
        </p:nvSpPr>
        <p:spPr>
          <a:xfrm>
            <a:off x="207454" y="2906273"/>
            <a:ext cx="3919782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750"/>
              </a:lnSpc>
              <a:buFont typeface="Wingdings" panose="05000000000000000000" pitchFamily="2" charset="2"/>
              <a:buChar char="q"/>
            </a:pPr>
            <a:r>
              <a:rPr lang="en-US" sz="220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Imported Concentrates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250935" y="3302578"/>
            <a:ext cx="3546534" cy="4674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Costly, supply chain issues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5247083" y="1948202"/>
            <a:ext cx="538520" cy="538520"/>
          </a:xfrm>
          <a:prstGeom prst="roundRect">
            <a:avLst>
              <a:gd name="adj" fmla="val 6668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</p:sp>
      <p:sp>
        <p:nvSpPr>
          <p:cNvPr id="8" name="Text 5"/>
          <p:cNvSpPr/>
          <p:nvPr/>
        </p:nvSpPr>
        <p:spPr>
          <a:xfrm>
            <a:off x="6020264" y="2067865"/>
            <a:ext cx="280689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0000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Local Plant Feeds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9" name="Text 6"/>
          <p:cNvSpPr/>
          <p:nvPr/>
        </p:nvSpPr>
        <p:spPr>
          <a:xfrm>
            <a:off x="6001762" y="2418617"/>
            <a:ext cx="3579311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Seasonal, lack essential nutrients</a:t>
            </a:r>
            <a:endParaRPr lang="en-US" sz="1850" dirty="0"/>
          </a:p>
        </p:txBody>
      </p:sp>
      <p:sp>
        <p:nvSpPr>
          <p:cNvPr id="10" name="Shape 7"/>
          <p:cNvSpPr/>
          <p:nvPr/>
        </p:nvSpPr>
        <p:spPr>
          <a:xfrm>
            <a:off x="838269" y="6292326"/>
            <a:ext cx="538520" cy="538520"/>
          </a:xfrm>
          <a:prstGeom prst="roundRect">
            <a:avLst>
              <a:gd name="adj" fmla="val 6668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</p:sp>
      <p:sp>
        <p:nvSpPr>
          <p:cNvPr id="11" name="Text 8"/>
          <p:cNvSpPr/>
          <p:nvPr/>
        </p:nvSpPr>
        <p:spPr>
          <a:xfrm>
            <a:off x="1611986" y="6830846"/>
            <a:ext cx="3635097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50"/>
              </a:lnSpc>
              <a:buFont typeface="Wingdings" panose="05000000000000000000" pitchFamily="2" charset="2"/>
              <a:buChar char="q"/>
            </a:pPr>
            <a:r>
              <a:rPr lang="en-US" sz="220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Traditional Composting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001762" y="3147286"/>
            <a:ext cx="669071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Slow, insufficient protein source</a:t>
            </a:r>
            <a:endParaRPr lang="en-US" sz="185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3074" y="4103649"/>
            <a:ext cx="6237326" cy="4148750"/>
          </a:xfrm>
          <a:prstGeom prst="rect">
            <a:avLst/>
          </a:prstGeom>
        </p:spPr>
      </p:pic>
      <p:sp>
        <p:nvSpPr>
          <p:cNvPr id="15" name="Text 0"/>
          <p:cNvSpPr/>
          <p:nvPr/>
        </p:nvSpPr>
        <p:spPr>
          <a:xfrm>
            <a:off x="6995856" y="-129405"/>
            <a:ext cx="652653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endParaRPr lang="en-US" sz="4400" dirty="0"/>
          </a:p>
        </p:txBody>
      </p:sp>
      <p:sp>
        <p:nvSpPr>
          <p:cNvPr id="16" name="Text 2"/>
          <p:cNvSpPr/>
          <p:nvPr/>
        </p:nvSpPr>
        <p:spPr>
          <a:xfrm>
            <a:off x="766339" y="2256749"/>
            <a:ext cx="3398672" cy="3758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FF0000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LIMITED ACCESSTO PROTEIN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FF0000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 FEEDS AND CONCENTRATE ACCESS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 3"/>
          <p:cNvSpPr/>
          <p:nvPr/>
        </p:nvSpPr>
        <p:spPr>
          <a:xfrm>
            <a:off x="212110" y="4216718"/>
            <a:ext cx="4294091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3200" dirty="0" smtClean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80% </a:t>
            </a:r>
            <a:r>
              <a:rPr lang="en-US" sz="32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of </a:t>
            </a:r>
            <a:r>
              <a:rPr lang="en-US" sz="3200" dirty="0" smtClean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Northern </a:t>
            </a:r>
            <a:r>
              <a:rPr lang="en-US" sz="32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Uganda farmers lack affordable protein </a:t>
            </a:r>
            <a:r>
              <a:rPr lang="en-US" sz="3200" dirty="0" smtClean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feeds and concentrates</a:t>
            </a:r>
            <a:endParaRPr lang="en-US" sz="3200" dirty="0"/>
          </a:p>
        </p:txBody>
      </p:sp>
      <p:sp>
        <p:nvSpPr>
          <p:cNvPr id="19" name="Text 5"/>
          <p:cNvSpPr/>
          <p:nvPr/>
        </p:nvSpPr>
        <p:spPr>
          <a:xfrm>
            <a:off x="11168288" y="192363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0" name="Text 6"/>
          <p:cNvSpPr/>
          <p:nvPr/>
        </p:nvSpPr>
        <p:spPr>
          <a:xfrm>
            <a:off x="5726288" y="4069262"/>
            <a:ext cx="3829736" cy="17228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3000"/>
              </a:lnSpc>
            </a:pPr>
            <a:r>
              <a:rPr lang="en-US" sz="3200" dirty="0" smtClean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YET-Imported </a:t>
            </a:r>
            <a:r>
              <a:rPr lang="en-US" sz="32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feeds expensive due </a:t>
            </a:r>
            <a:r>
              <a:rPr lang="en-US" sz="3200" dirty="0" smtClean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to high </a:t>
            </a:r>
            <a:r>
              <a:rPr lang="en-US" sz="32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poverty rate, global </a:t>
            </a:r>
            <a:r>
              <a:rPr lang="en-US" sz="3200" dirty="0" smtClean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disruptions like wars, among others.</a:t>
            </a:r>
            <a:endParaRPr lang="en-US" sz="3200" dirty="0"/>
          </a:p>
        </p:txBody>
      </p:sp>
      <p:sp>
        <p:nvSpPr>
          <p:cNvPr id="22" name="Text 8"/>
          <p:cNvSpPr/>
          <p:nvPr/>
        </p:nvSpPr>
        <p:spPr>
          <a:xfrm>
            <a:off x="1496389" y="6385611"/>
            <a:ext cx="3468529" cy="35194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FF0000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Environmental Impact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3" name="Text 9"/>
          <p:cNvSpPr/>
          <p:nvPr/>
        </p:nvSpPr>
        <p:spPr>
          <a:xfrm>
            <a:off x="1403153" y="7211050"/>
            <a:ext cx="6989921" cy="873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Waste emits greenhouse gases harming climate</a:t>
            </a:r>
            <a:endParaRPr lang="en-US" sz="2400" dirty="0"/>
          </a:p>
        </p:txBody>
      </p:sp>
      <p:sp>
        <p:nvSpPr>
          <p:cNvPr id="24" name="Down Arrow 23"/>
          <p:cNvSpPr/>
          <p:nvPr/>
        </p:nvSpPr>
        <p:spPr>
          <a:xfrm>
            <a:off x="1594624" y="3687304"/>
            <a:ext cx="484632" cy="51185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5" name="Down Arrow 24"/>
          <p:cNvSpPr/>
          <p:nvPr/>
        </p:nvSpPr>
        <p:spPr>
          <a:xfrm>
            <a:off x="7193788" y="3561053"/>
            <a:ext cx="484632" cy="51185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gpjs3bucket.s3.amazonaws.com/wp-content/uploads/2022/06/27052554/GPJNews_Uganda_AA_BalaaloQuestion_087_L_we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64493" cy="822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what next?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492" y="4798032"/>
            <a:ext cx="8375063" cy="343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r="41325"/>
          <a:stretch/>
        </p:blipFill>
        <p:spPr>
          <a:xfrm>
            <a:off x="8167955" y="110492"/>
            <a:ext cx="3154166" cy="46875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574375" y="642634"/>
            <a:ext cx="7133153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660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Our Innovative Solution</a:t>
            </a:r>
            <a:endParaRPr lang="en-US" sz="6600" dirty="0"/>
          </a:p>
        </p:txBody>
      </p:sp>
      <p:sp>
        <p:nvSpPr>
          <p:cNvPr id="3" name="Text 1"/>
          <p:cNvSpPr/>
          <p:nvPr/>
        </p:nvSpPr>
        <p:spPr>
          <a:xfrm>
            <a:off x="961013" y="263719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750"/>
              </a:lnSpc>
            </a:pPr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ne Bold" pitchFamily="34" charset="0"/>
                <a:ea typeface="Syne Bold" pitchFamily="34" charset="-122"/>
                <a:cs typeface="Syne Bold" pitchFamily="34" charset="-120"/>
              </a:rPr>
              <a:t>We do BSF 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ne Bold" pitchFamily="34" charset="0"/>
                <a:ea typeface="Syne Bold" pitchFamily="34" charset="-122"/>
                <a:cs typeface="Syne Bold" pitchFamily="34" charset="-120"/>
              </a:rPr>
              <a:t>Farming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4"/>
          <p:cNvSpPr/>
          <p:nvPr/>
        </p:nvSpPr>
        <p:spPr>
          <a:xfrm>
            <a:off x="961013" y="3291804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4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Larvae convert organic waste to protein-rich biomass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7" name="Text 5"/>
          <p:cNvSpPr/>
          <p:nvPr/>
        </p:nvSpPr>
        <p:spPr>
          <a:xfrm>
            <a:off x="9299435" y="259243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Out of BSF we produce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78820" y="3783451"/>
            <a:ext cx="755514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4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High Protein- Larvae contain 40% protein</a:t>
            </a:r>
            <a:r>
              <a:rPr lang="en-US" sz="2400" dirty="0" smtClean="0">
                <a:solidFill>
                  <a:schemeClr val="accent4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,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accent4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 </a:t>
            </a:r>
            <a:r>
              <a:rPr lang="en-US" sz="2400" dirty="0">
                <a:solidFill>
                  <a:schemeClr val="accent4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10% fat at pupa </a:t>
            </a:r>
            <a:r>
              <a:rPr lang="en-US" sz="2400" dirty="0" smtClean="0">
                <a:solidFill>
                  <a:schemeClr val="accent4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stage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4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30kg larvae produced daily at campus farm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accent4"/>
              </a:solidFill>
              <a:latin typeface="MuseoModerno Medium" pitchFamily="34" charset="0"/>
              <a:ea typeface="MuseoModerno Medium" pitchFamily="34" charset="-122"/>
              <a:cs typeface="MuseoModerno Medium" pitchFamily="34" charset="-12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688530" y="3291804"/>
            <a:ext cx="4284324" cy="2648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Dry </a:t>
            </a:r>
            <a:r>
              <a:rPr lang="en-US" sz="2400" dirty="0" smtClean="0">
                <a:solidFill>
                  <a:srgbClr val="FFFF0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Worms concentrates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dirty="0" smtClean="0">
                <a:solidFill>
                  <a:srgbClr val="FFFF00"/>
                </a:solidFill>
                <a:latin typeface="Source Sans Pro" pitchFamily="34" charset="0"/>
                <a:ea typeface="Source Sans Pro" pitchFamily="34" charset="-122"/>
              </a:rPr>
              <a:t>Fresh warm concentrates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dirty="0" err="1" smtClean="0">
                <a:solidFill>
                  <a:srgbClr val="FFFF00"/>
                </a:solidFill>
                <a:latin typeface="Source Sans Pro" pitchFamily="34" charset="0"/>
                <a:ea typeface="Source Sans Pro" pitchFamily="34" charset="-122"/>
              </a:rPr>
              <a:t>Frass</a:t>
            </a:r>
            <a:r>
              <a:rPr lang="en-GB" sz="2400" dirty="0" smtClean="0">
                <a:solidFill>
                  <a:srgbClr val="FFFF00"/>
                </a:solidFill>
                <a:latin typeface="Source Sans Pro" pitchFamily="34" charset="0"/>
                <a:ea typeface="Source Sans Pro" pitchFamily="34" charset="-122"/>
              </a:rPr>
              <a:t> fertilizer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</a:rPr>
              <a:t>Dry </a:t>
            </a:r>
            <a:r>
              <a:rPr lang="en-US" sz="2400" dirty="0" smtClean="0">
                <a:solidFill>
                  <a:srgbClr val="FFFF00"/>
                </a:solidFill>
              </a:rPr>
              <a:t>Worm’s oil supplement</a:t>
            </a:r>
            <a:endParaRPr lang="en-US" sz="2400" dirty="0">
              <a:solidFill>
                <a:srgbClr val="FFFF00"/>
              </a:solidFill>
            </a:endParaRPr>
          </a:p>
          <a:p>
            <a:pPr>
              <a:lnSpc>
                <a:spcPts val="2850"/>
              </a:lnSpc>
            </a:pP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634" y="5472190"/>
            <a:ext cx="3460193" cy="257881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43" y="5472190"/>
            <a:ext cx="3799808" cy="261765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610" y="5491611"/>
            <a:ext cx="3184882" cy="255939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7330" y="5472190"/>
            <a:ext cx="2977152" cy="26801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16610" y="573762"/>
            <a:ext cx="4909661" cy="6137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800" b="1" dirty="0">
                <a:solidFill>
                  <a:schemeClr val="accent4"/>
                </a:solidFill>
                <a:latin typeface="MuseoModerno Medium" panose="020B0604020202020204" charset="0"/>
                <a:ea typeface="MuseoModerno Medium" pitchFamily="34" charset="-122"/>
                <a:cs typeface="MuseoModerno Medium" pitchFamily="34" charset="-120"/>
              </a:rPr>
              <a:t>Implementation &amp; Operation</a:t>
            </a:r>
            <a:endParaRPr lang="en-US" sz="4800" b="1" dirty="0">
              <a:solidFill>
                <a:schemeClr val="accent4"/>
              </a:solidFill>
              <a:latin typeface="MuseoModerno Medium" panose="020B0604020202020204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6451283" y="1500426"/>
            <a:ext cx="22860" cy="6156246"/>
          </a:xfrm>
          <a:prstGeom prst="roundRect">
            <a:avLst>
              <a:gd name="adj" fmla="val 136917"/>
            </a:avLst>
          </a:prstGeom>
          <a:solidFill>
            <a:srgbClr val="44426B"/>
          </a:solidFill>
          <a:ln/>
        </p:spPr>
      </p:sp>
      <p:sp>
        <p:nvSpPr>
          <p:cNvPr id="5" name="Shape 2"/>
          <p:cNvSpPr/>
          <p:nvPr/>
        </p:nvSpPr>
        <p:spPr>
          <a:xfrm>
            <a:off x="6663154" y="1723668"/>
            <a:ext cx="625912" cy="22860"/>
          </a:xfrm>
          <a:prstGeom prst="roundRect">
            <a:avLst>
              <a:gd name="adj" fmla="val 136917"/>
            </a:avLst>
          </a:prstGeom>
          <a:solidFill>
            <a:srgbClr val="44426B"/>
          </a:solidFill>
          <a:ln/>
        </p:spPr>
      </p:sp>
      <p:sp>
        <p:nvSpPr>
          <p:cNvPr id="6" name="Shape 3"/>
          <p:cNvSpPr/>
          <p:nvPr/>
        </p:nvSpPr>
        <p:spPr>
          <a:xfrm>
            <a:off x="6216551" y="1500426"/>
            <a:ext cx="469463" cy="469463"/>
          </a:xfrm>
          <a:prstGeom prst="roundRect">
            <a:avLst>
              <a:gd name="adj" fmla="val 6667"/>
            </a:avLst>
          </a:prstGeom>
          <a:solidFill>
            <a:srgbClr val="2B2952"/>
          </a:solidFill>
          <a:ln/>
        </p:spPr>
      </p:sp>
      <p:sp>
        <p:nvSpPr>
          <p:cNvPr id="7" name="Text 4"/>
          <p:cNvSpPr/>
          <p:nvPr/>
        </p:nvSpPr>
        <p:spPr>
          <a:xfrm>
            <a:off x="6303943" y="1551027"/>
            <a:ext cx="294561" cy="368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1</a:t>
            </a:r>
            <a:endParaRPr lang="en-US" sz="2300" dirty="0"/>
          </a:p>
        </p:txBody>
      </p:sp>
      <p:sp>
        <p:nvSpPr>
          <p:cNvPr id="8" name="Text 5"/>
          <p:cNvSpPr/>
          <p:nvPr/>
        </p:nvSpPr>
        <p:spPr>
          <a:xfrm>
            <a:off x="7494627" y="1572101"/>
            <a:ext cx="2454831" cy="3068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Feedstock</a:t>
            </a:r>
            <a:endParaRPr lang="en-US" sz="1900" dirty="0"/>
          </a:p>
        </p:txBody>
      </p:sp>
      <p:sp>
        <p:nvSpPr>
          <p:cNvPr id="9" name="Text 6"/>
          <p:cNvSpPr/>
          <p:nvPr/>
        </p:nvSpPr>
        <p:spPr>
          <a:xfrm>
            <a:off x="7494627" y="2004060"/>
            <a:ext cx="6405563" cy="3338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Organic waste from school and markets, zero cost</a:t>
            </a:r>
            <a:endParaRPr lang="en-US" sz="1600" dirty="0"/>
          </a:p>
        </p:txBody>
      </p:sp>
      <p:sp>
        <p:nvSpPr>
          <p:cNvPr id="10" name="Shape 7"/>
          <p:cNvSpPr/>
          <p:nvPr/>
        </p:nvSpPr>
        <p:spPr>
          <a:xfrm>
            <a:off x="6663154" y="2978468"/>
            <a:ext cx="625912" cy="22860"/>
          </a:xfrm>
          <a:prstGeom prst="roundRect">
            <a:avLst>
              <a:gd name="adj" fmla="val 136917"/>
            </a:avLst>
          </a:prstGeom>
          <a:solidFill>
            <a:srgbClr val="44426B"/>
          </a:solidFill>
          <a:ln/>
        </p:spPr>
      </p:sp>
      <p:sp>
        <p:nvSpPr>
          <p:cNvPr id="11" name="Shape 8"/>
          <p:cNvSpPr/>
          <p:nvPr/>
        </p:nvSpPr>
        <p:spPr>
          <a:xfrm>
            <a:off x="6216551" y="2755225"/>
            <a:ext cx="469463" cy="469463"/>
          </a:xfrm>
          <a:prstGeom prst="roundRect">
            <a:avLst>
              <a:gd name="adj" fmla="val 6667"/>
            </a:avLst>
          </a:prstGeom>
          <a:solidFill>
            <a:srgbClr val="2B2952"/>
          </a:solidFill>
          <a:ln/>
        </p:spPr>
      </p:sp>
      <p:sp>
        <p:nvSpPr>
          <p:cNvPr id="12" name="Text 9"/>
          <p:cNvSpPr/>
          <p:nvPr/>
        </p:nvSpPr>
        <p:spPr>
          <a:xfrm>
            <a:off x="6303943" y="2805827"/>
            <a:ext cx="294561" cy="368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2</a:t>
            </a:r>
            <a:endParaRPr lang="en-US" sz="2300" dirty="0"/>
          </a:p>
        </p:txBody>
      </p:sp>
      <p:sp>
        <p:nvSpPr>
          <p:cNvPr id="13" name="Text 10"/>
          <p:cNvSpPr/>
          <p:nvPr/>
        </p:nvSpPr>
        <p:spPr>
          <a:xfrm>
            <a:off x="7494627" y="2826901"/>
            <a:ext cx="2454831" cy="3068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Adult Flies</a:t>
            </a:r>
            <a:endParaRPr lang="en-US" sz="1900" dirty="0"/>
          </a:p>
        </p:txBody>
      </p:sp>
      <p:sp>
        <p:nvSpPr>
          <p:cNvPr id="14" name="Text 11"/>
          <p:cNvSpPr/>
          <p:nvPr/>
        </p:nvSpPr>
        <p:spPr>
          <a:xfrm>
            <a:off x="7494627" y="3258860"/>
            <a:ext cx="6405563" cy="3338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Require only water, no digestion</a:t>
            </a:r>
            <a:endParaRPr lang="en-US" sz="1600" dirty="0"/>
          </a:p>
        </p:txBody>
      </p:sp>
      <p:sp>
        <p:nvSpPr>
          <p:cNvPr id="15" name="Shape 12"/>
          <p:cNvSpPr/>
          <p:nvPr/>
        </p:nvSpPr>
        <p:spPr>
          <a:xfrm>
            <a:off x="6663154" y="4233267"/>
            <a:ext cx="625912" cy="22860"/>
          </a:xfrm>
          <a:prstGeom prst="roundRect">
            <a:avLst>
              <a:gd name="adj" fmla="val 136917"/>
            </a:avLst>
          </a:prstGeom>
          <a:solidFill>
            <a:srgbClr val="44426B"/>
          </a:solidFill>
          <a:ln/>
        </p:spPr>
      </p:sp>
      <p:sp>
        <p:nvSpPr>
          <p:cNvPr id="16" name="Shape 13"/>
          <p:cNvSpPr/>
          <p:nvPr/>
        </p:nvSpPr>
        <p:spPr>
          <a:xfrm>
            <a:off x="6216551" y="4010025"/>
            <a:ext cx="469463" cy="469463"/>
          </a:xfrm>
          <a:prstGeom prst="roundRect">
            <a:avLst>
              <a:gd name="adj" fmla="val 6667"/>
            </a:avLst>
          </a:prstGeom>
          <a:solidFill>
            <a:srgbClr val="2B2952"/>
          </a:solidFill>
          <a:ln/>
        </p:spPr>
      </p:sp>
      <p:sp>
        <p:nvSpPr>
          <p:cNvPr id="17" name="Text 14"/>
          <p:cNvSpPr/>
          <p:nvPr/>
        </p:nvSpPr>
        <p:spPr>
          <a:xfrm>
            <a:off x="6303943" y="4060627"/>
            <a:ext cx="294561" cy="368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3</a:t>
            </a:r>
            <a:endParaRPr lang="en-US" sz="2300" dirty="0"/>
          </a:p>
        </p:txBody>
      </p:sp>
      <p:sp>
        <p:nvSpPr>
          <p:cNvPr id="18" name="Text 15"/>
          <p:cNvSpPr/>
          <p:nvPr/>
        </p:nvSpPr>
        <p:spPr>
          <a:xfrm>
            <a:off x="7494627" y="4081701"/>
            <a:ext cx="2454831" cy="3068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Daily Production</a:t>
            </a:r>
            <a:endParaRPr lang="en-US" sz="1900" dirty="0"/>
          </a:p>
        </p:txBody>
      </p:sp>
      <p:sp>
        <p:nvSpPr>
          <p:cNvPr id="19" name="Text 16"/>
          <p:cNvSpPr/>
          <p:nvPr/>
        </p:nvSpPr>
        <p:spPr>
          <a:xfrm>
            <a:off x="7494627" y="4513659"/>
            <a:ext cx="6405563" cy="3338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15kg dry larvae</a:t>
            </a:r>
            <a:endParaRPr lang="en-US" sz="1600" dirty="0"/>
          </a:p>
        </p:txBody>
      </p:sp>
      <p:sp>
        <p:nvSpPr>
          <p:cNvPr id="20" name="Text 17"/>
          <p:cNvSpPr/>
          <p:nvPr/>
        </p:nvSpPr>
        <p:spPr>
          <a:xfrm>
            <a:off x="7494627" y="4920496"/>
            <a:ext cx="6405563" cy="3338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5kg fresh larvae</a:t>
            </a:r>
            <a:endParaRPr lang="en-US" sz="1600" dirty="0"/>
          </a:p>
        </p:txBody>
      </p:sp>
      <p:sp>
        <p:nvSpPr>
          <p:cNvPr id="21" name="Text 18"/>
          <p:cNvSpPr/>
          <p:nvPr/>
        </p:nvSpPr>
        <p:spPr>
          <a:xfrm>
            <a:off x="7494627" y="5327332"/>
            <a:ext cx="6405563" cy="3338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5kg frass</a:t>
            </a:r>
            <a:endParaRPr lang="en-US" sz="1600" dirty="0"/>
          </a:p>
        </p:txBody>
      </p:sp>
      <p:sp>
        <p:nvSpPr>
          <p:cNvPr id="22" name="Text 19"/>
          <p:cNvSpPr/>
          <p:nvPr/>
        </p:nvSpPr>
        <p:spPr>
          <a:xfrm>
            <a:off x="7494627" y="5734169"/>
            <a:ext cx="6405563" cy="3338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4 liters oil</a:t>
            </a:r>
            <a:endParaRPr lang="en-US" sz="1600" dirty="0"/>
          </a:p>
        </p:txBody>
      </p:sp>
      <p:sp>
        <p:nvSpPr>
          <p:cNvPr id="23" name="Shape 20"/>
          <p:cNvSpPr/>
          <p:nvPr/>
        </p:nvSpPr>
        <p:spPr>
          <a:xfrm>
            <a:off x="6663154" y="6708577"/>
            <a:ext cx="625912" cy="22860"/>
          </a:xfrm>
          <a:prstGeom prst="roundRect">
            <a:avLst>
              <a:gd name="adj" fmla="val 136917"/>
            </a:avLst>
          </a:prstGeom>
          <a:solidFill>
            <a:srgbClr val="44426B"/>
          </a:solidFill>
          <a:ln/>
        </p:spPr>
      </p:sp>
      <p:sp>
        <p:nvSpPr>
          <p:cNvPr id="24" name="Shape 21"/>
          <p:cNvSpPr/>
          <p:nvPr/>
        </p:nvSpPr>
        <p:spPr>
          <a:xfrm>
            <a:off x="6216551" y="6485334"/>
            <a:ext cx="469463" cy="469463"/>
          </a:xfrm>
          <a:prstGeom prst="roundRect">
            <a:avLst>
              <a:gd name="adj" fmla="val 6667"/>
            </a:avLst>
          </a:prstGeom>
          <a:solidFill>
            <a:srgbClr val="2B2952"/>
          </a:solidFill>
          <a:ln/>
        </p:spPr>
      </p:sp>
      <p:sp>
        <p:nvSpPr>
          <p:cNvPr id="25" name="Text 22"/>
          <p:cNvSpPr/>
          <p:nvPr/>
        </p:nvSpPr>
        <p:spPr>
          <a:xfrm>
            <a:off x="6303943" y="6535936"/>
            <a:ext cx="294561" cy="368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4</a:t>
            </a:r>
            <a:endParaRPr lang="en-US" sz="2300" dirty="0"/>
          </a:p>
        </p:txBody>
      </p:sp>
      <p:sp>
        <p:nvSpPr>
          <p:cNvPr id="26" name="Text 23"/>
          <p:cNvSpPr/>
          <p:nvPr/>
        </p:nvSpPr>
        <p:spPr>
          <a:xfrm>
            <a:off x="7494627" y="6557010"/>
            <a:ext cx="2454831" cy="3068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Pricing</a:t>
            </a:r>
            <a:endParaRPr lang="en-US" sz="1900" dirty="0"/>
          </a:p>
        </p:txBody>
      </p:sp>
      <p:sp>
        <p:nvSpPr>
          <p:cNvPr id="27" name="Text 24"/>
          <p:cNvSpPr/>
          <p:nvPr/>
        </p:nvSpPr>
        <p:spPr>
          <a:xfrm>
            <a:off x="7494627" y="6988969"/>
            <a:ext cx="6405563" cy="6677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Dry: 15,000 UGX/kg, Fresh: 12,000 UGX/kg, Frass: 7,000 UGX/kg, Oil: 20,000 UGX/liter</a:t>
            </a:r>
            <a:endParaRPr lang="en-US" sz="16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5866545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122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267" y="1"/>
            <a:ext cx="14797668" cy="253132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104949" y="2777806"/>
            <a:ext cx="9414261" cy="694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450"/>
              </a:lnSpc>
              <a:buNone/>
            </a:pPr>
            <a:r>
              <a:rPr lang="en-US" sz="4350" dirty="0" smtClean="0">
                <a:solidFill>
                  <a:srgbClr val="FF0000"/>
                </a:solidFill>
                <a:latin typeface="Times New Roman" panose="02020603050405020304" pitchFamily="18" charset="0"/>
                <a:ea typeface="Sora Medium" pitchFamily="34" charset="-122"/>
                <a:cs typeface="Times New Roman" panose="02020603050405020304" pitchFamily="18" charset="0"/>
              </a:rPr>
              <a:t>OPERATION &amp; PRODUCTION COSTS BREAK DOWN</a:t>
            </a:r>
            <a:endParaRPr lang="en-US" sz="435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667324" y="3702368"/>
            <a:ext cx="14446601" cy="3203138"/>
          </a:xfrm>
          <a:prstGeom prst="roundRect">
            <a:avLst>
              <a:gd name="adj" fmla="val 1041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565914" y="4339577"/>
            <a:ext cx="14429761" cy="63758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915909" y="4500296"/>
            <a:ext cx="3111994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Product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4276487" y="4566642"/>
            <a:ext cx="3107784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Daily Production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541300" y="4566642"/>
            <a:ext cx="3107784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Unit Cost (UGX)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10806112" y="4566642"/>
            <a:ext cx="3111994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Selling Price (UGX)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85574" y="5063252"/>
            <a:ext cx="14429761" cy="637580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1" name="Text 8"/>
          <p:cNvSpPr/>
          <p:nvPr/>
        </p:nvSpPr>
        <p:spPr>
          <a:xfrm>
            <a:off x="1007864" y="5204222"/>
            <a:ext cx="3111994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Dry Worms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4276487" y="5204222"/>
            <a:ext cx="3107784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15 Kg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7541300" y="5204222"/>
            <a:ext cx="3107784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5,000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10806112" y="5204222"/>
            <a:ext cx="3111994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15,000/kg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776354" y="5700832"/>
            <a:ext cx="14429761" cy="63758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6" name="Text 13"/>
          <p:cNvSpPr/>
          <p:nvPr/>
        </p:nvSpPr>
        <p:spPr>
          <a:xfrm>
            <a:off x="1007864" y="5841802"/>
            <a:ext cx="3111994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Fresh Worms</a:t>
            </a:r>
            <a:endParaRPr lang="en-US" sz="1750" dirty="0"/>
          </a:p>
        </p:txBody>
      </p:sp>
      <p:sp>
        <p:nvSpPr>
          <p:cNvPr id="17" name="Text 14"/>
          <p:cNvSpPr/>
          <p:nvPr/>
        </p:nvSpPr>
        <p:spPr>
          <a:xfrm>
            <a:off x="4276487" y="5841802"/>
            <a:ext cx="3107784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5 Kg</a:t>
            </a:r>
            <a:endParaRPr lang="en-US" sz="1750" dirty="0"/>
          </a:p>
        </p:txBody>
      </p:sp>
      <p:sp>
        <p:nvSpPr>
          <p:cNvPr id="18" name="Text 15"/>
          <p:cNvSpPr/>
          <p:nvPr/>
        </p:nvSpPr>
        <p:spPr>
          <a:xfrm>
            <a:off x="7541300" y="5841802"/>
            <a:ext cx="3107784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5,000</a:t>
            </a:r>
            <a:endParaRPr lang="en-US" sz="1750" dirty="0"/>
          </a:p>
        </p:txBody>
      </p:sp>
      <p:sp>
        <p:nvSpPr>
          <p:cNvPr id="19" name="Text 16"/>
          <p:cNvSpPr/>
          <p:nvPr/>
        </p:nvSpPr>
        <p:spPr>
          <a:xfrm>
            <a:off x="10806112" y="5841802"/>
            <a:ext cx="3111994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12,000/kg</a:t>
            </a:r>
            <a:endParaRPr lang="en-US" sz="1750" dirty="0"/>
          </a:p>
        </p:txBody>
      </p:sp>
      <p:sp>
        <p:nvSpPr>
          <p:cNvPr id="20" name="Shape 17"/>
          <p:cNvSpPr/>
          <p:nvPr/>
        </p:nvSpPr>
        <p:spPr>
          <a:xfrm>
            <a:off x="785574" y="6338411"/>
            <a:ext cx="14429761" cy="637580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1" name="Text 18"/>
          <p:cNvSpPr/>
          <p:nvPr/>
        </p:nvSpPr>
        <p:spPr>
          <a:xfrm>
            <a:off x="1007864" y="6479381"/>
            <a:ext cx="3111994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Frass</a:t>
            </a:r>
            <a:endParaRPr lang="en-US" sz="1750" dirty="0"/>
          </a:p>
        </p:txBody>
      </p:sp>
      <p:sp>
        <p:nvSpPr>
          <p:cNvPr id="22" name="Text 19"/>
          <p:cNvSpPr/>
          <p:nvPr/>
        </p:nvSpPr>
        <p:spPr>
          <a:xfrm>
            <a:off x="4276487" y="6479381"/>
            <a:ext cx="3107784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5 Kg</a:t>
            </a:r>
            <a:endParaRPr lang="en-US" sz="1750" dirty="0"/>
          </a:p>
        </p:txBody>
      </p:sp>
      <p:sp>
        <p:nvSpPr>
          <p:cNvPr id="23" name="Text 20"/>
          <p:cNvSpPr/>
          <p:nvPr/>
        </p:nvSpPr>
        <p:spPr>
          <a:xfrm>
            <a:off x="7541300" y="6479381"/>
            <a:ext cx="3107784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3,000</a:t>
            </a:r>
            <a:endParaRPr lang="en-US" sz="1750" dirty="0"/>
          </a:p>
        </p:txBody>
      </p:sp>
      <p:sp>
        <p:nvSpPr>
          <p:cNvPr id="24" name="Text 21"/>
          <p:cNvSpPr/>
          <p:nvPr/>
        </p:nvSpPr>
        <p:spPr>
          <a:xfrm>
            <a:off x="10806112" y="6479381"/>
            <a:ext cx="3111994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7,000/kg</a:t>
            </a:r>
            <a:endParaRPr lang="en-US" sz="1750" dirty="0"/>
          </a:p>
        </p:txBody>
      </p:sp>
      <p:sp>
        <p:nvSpPr>
          <p:cNvPr id="25" name="Shape 22"/>
          <p:cNvSpPr/>
          <p:nvPr/>
        </p:nvSpPr>
        <p:spPr>
          <a:xfrm>
            <a:off x="785574" y="6975991"/>
            <a:ext cx="14429761" cy="63758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6" name="Text 23"/>
          <p:cNvSpPr/>
          <p:nvPr/>
        </p:nvSpPr>
        <p:spPr>
          <a:xfrm>
            <a:off x="1007864" y="7116961"/>
            <a:ext cx="3111994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Oil</a:t>
            </a:r>
            <a:endParaRPr lang="en-US" sz="1750" dirty="0"/>
          </a:p>
        </p:txBody>
      </p:sp>
      <p:sp>
        <p:nvSpPr>
          <p:cNvPr id="27" name="Text 24"/>
          <p:cNvSpPr/>
          <p:nvPr/>
        </p:nvSpPr>
        <p:spPr>
          <a:xfrm>
            <a:off x="4276487" y="7116961"/>
            <a:ext cx="3107784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1</a:t>
            </a:r>
            <a:r>
              <a:rPr lang="en-US" sz="1750" dirty="0" smtClean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</a:t>
            </a: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Liters</a:t>
            </a:r>
            <a:endParaRPr lang="en-US" sz="1750" dirty="0"/>
          </a:p>
        </p:txBody>
      </p:sp>
      <p:sp>
        <p:nvSpPr>
          <p:cNvPr id="28" name="Text 25"/>
          <p:cNvSpPr/>
          <p:nvPr/>
        </p:nvSpPr>
        <p:spPr>
          <a:xfrm>
            <a:off x="7541300" y="7116961"/>
            <a:ext cx="3107784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9,000</a:t>
            </a:r>
            <a:endParaRPr lang="en-US" sz="1750" dirty="0"/>
          </a:p>
        </p:txBody>
      </p:sp>
      <p:sp>
        <p:nvSpPr>
          <p:cNvPr id="29" name="Text 26"/>
          <p:cNvSpPr/>
          <p:nvPr/>
        </p:nvSpPr>
        <p:spPr>
          <a:xfrm>
            <a:off x="10806112" y="7116961"/>
            <a:ext cx="3111994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20,000/liter</a:t>
            </a:r>
            <a:endParaRPr lang="en-US" sz="175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774" y="0"/>
            <a:ext cx="5515441" cy="253132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215" y="1"/>
            <a:ext cx="4438185" cy="2538946"/>
          </a:xfrm>
          <a:prstGeom prst="rect">
            <a:avLst/>
          </a:prstGeom>
        </p:spPr>
      </p:pic>
      <p:sp>
        <p:nvSpPr>
          <p:cNvPr id="32" name="Freeform 31"/>
          <p:cNvSpPr/>
          <p:nvPr/>
        </p:nvSpPr>
        <p:spPr>
          <a:xfrm>
            <a:off x="-89209" y="0"/>
            <a:ext cx="4765983" cy="2531327"/>
          </a:xfrm>
          <a:custGeom>
            <a:avLst/>
            <a:gdLst/>
            <a:ahLst/>
            <a:cxnLst/>
            <a:rect l="l" t="t" r="r" b="b"/>
            <a:pathLst>
              <a:path w="9772142" h="8582805">
                <a:moveTo>
                  <a:pt x="0" y="0"/>
                </a:moveTo>
                <a:lnTo>
                  <a:pt x="9772142" y="0"/>
                </a:lnTo>
                <a:lnTo>
                  <a:pt x="9772142" y="8582805"/>
                </a:lnTo>
                <a:lnTo>
                  <a:pt x="0" y="858280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971" t="-446" r="-1971"/>
            </a:stretch>
          </a:blipFill>
        </p:spPr>
      </p:sp>
    </p:spTree>
    <p:extLst>
      <p:ext uri="{BB962C8B-B14F-4D97-AF65-F5344CB8AC3E}">
        <p14:creationId xmlns:p14="http://schemas.microsoft.com/office/powerpoint/2010/main" val="3354955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2191583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Benefits &amp; Impact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324124" y="3254573"/>
            <a:ext cx="538520" cy="538520"/>
          </a:xfrm>
          <a:prstGeom prst="roundRect">
            <a:avLst>
              <a:gd name="adj" fmla="val 6668"/>
            </a:avLst>
          </a:prstGeom>
          <a:solidFill>
            <a:srgbClr val="2B2952"/>
          </a:solidFill>
          <a:ln/>
        </p:spPr>
      </p:sp>
      <p:sp>
        <p:nvSpPr>
          <p:cNvPr id="5" name="Text 2"/>
          <p:cNvSpPr/>
          <p:nvPr/>
        </p:nvSpPr>
        <p:spPr>
          <a:xfrm>
            <a:off x="7101959" y="3336846"/>
            <a:ext cx="280689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Environmental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101959" y="3832384"/>
            <a:ext cx="2806898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Reduces greenhouse gas emissions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10208062" y="3254573"/>
            <a:ext cx="538520" cy="538520"/>
          </a:xfrm>
          <a:prstGeom prst="roundRect">
            <a:avLst>
              <a:gd name="adj" fmla="val 6668"/>
            </a:avLst>
          </a:prstGeom>
          <a:solidFill>
            <a:srgbClr val="2B2952"/>
          </a:solidFill>
          <a:ln/>
        </p:spPr>
      </p:sp>
      <p:sp>
        <p:nvSpPr>
          <p:cNvPr id="8" name="Text 5"/>
          <p:cNvSpPr/>
          <p:nvPr/>
        </p:nvSpPr>
        <p:spPr>
          <a:xfrm>
            <a:off x="10985897" y="3336846"/>
            <a:ext cx="280689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Economic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985897" y="3832384"/>
            <a:ext cx="2806898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Affordable, quality feed boosts productivity</a:t>
            </a:r>
            <a:endParaRPr lang="en-US" sz="1850" dirty="0"/>
          </a:p>
        </p:txBody>
      </p:sp>
      <p:sp>
        <p:nvSpPr>
          <p:cNvPr id="10" name="Shape 7"/>
          <p:cNvSpPr/>
          <p:nvPr/>
        </p:nvSpPr>
        <p:spPr>
          <a:xfrm>
            <a:off x="6324124" y="5077182"/>
            <a:ext cx="538520" cy="538520"/>
          </a:xfrm>
          <a:prstGeom prst="roundRect">
            <a:avLst>
              <a:gd name="adj" fmla="val 6668"/>
            </a:avLst>
          </a:prstGeom>
          <a:solidFill>
            <a:srgbClr val="2B2952"/>
          </a:solidFill>
          <a:ln/>
        </p:spPr>
      </p:sp>
      <p:sp>
        <p:nvSpPr>
          <p:cNvPr id="11" name="Text 8"/>
          <p:cNvSpPr/>
          <p:nvPr/>
        </p:nvSpPr>
        <p:spPr>
          <a:xfrm>
            <a:off x="7101959" y="515945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Social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101959" y="5654993"/>
            <a:ext cx="669071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Creates jobs, promotes sustainability</a:t>
            </a:r>
            <a:endParaRPr lang="en-US" sz="1850" dirty="0"/>
          </a:p>
        </p:txBody>
      </p:sp>
      <p:sp>
        <p:nvSpPr>
          <p:cNvPr id="13" name="Oval 12"/>
          <p:cNvSpPr/>
          <p:nvPr/>
        </p:nvSpPr>
        <p:spPr>
          <a:xfrm>
            <a:off x="12698858" y="7315200"/>
            <a:ext cx="1931542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5515" y="-1"/>
            <a:ext cx="5486400" cy="815768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1428869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600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Future Plans</a:t>
            </a:r>
            <a:endParaRPr lang="en-US" sz="60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724" y="2491859"/>
            <a:ext cx="1196816" cy="1436251"/>
          </a:xfrm>
          <a:prstGeom prst="rect">
            <a:avLst/>
          </a:prstGeom>
          <a:solidFill>
            <a:schemeClr val="accent4"/>
          </a:solidFill>
        </p:spPr>
      </p:pic>
      <p:sp>
        <p:nvSpPr>
          <p:cNvPr id="5" name="Text 1"/>
          <p:cNvSpPr/>
          <p:nvPr/>
        </p:nvSpPr>
        <p:spPr>
          <a:xfrm>
            <a:off x="2393513" y="2731175"/>
            <a:ext cx="300156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Expand Production</a:t>
            </a:r>
            <a:endParaRPr lang="en-US" sz="3200" dirty="0"/>
          </a:p>
        </p:txBody>
      </p:sp>
      <p:sp>
        <p:nvSpPr>
          <p:cNvPr id="6" name="Text 2"/>
          <p:cNvSpPr/>
          <p:nvPr/>
        </p:nvSpPr>
        <p:spPr>
          <a:xfrm>
            <a:off x="2393513" y="3226713"/>
            <a:ext cx="591276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8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Meet growing demand</a:t>
            </a:r>
            <a:endParaRPr lang="en-US" sz="28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724" y="3928110"/>
            <a:ext cx="1196816" cy="143625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</p:pic>
      <p:sp>
        <p:nvSpPr>
          <p:cNvPr id="8" name="Text 3"/>
          <p:cNvSpPr/>
          <p:nvPr/>
        </p:nvSpPr>
        <p:spPr>
          <a:xfrm>
            <a:off x="2393513" y="416742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Innovate</a:t>
            </a:r>
            <a:endParaRPr lang="en-US" sz="3200" dirty="0"/>
          </a:p>
        </p:txBody>
      </p:sp>
      <p:sp>
        <p:nvSpPr>
          <p:cNvPr id="9" name="Text 4"/>
          <p:cNvSpPr/>
          <p:nvPr/>
        </p:nvSpPr>
        <p:spPr>
          <a:xfrm>
            <a:off x="2393513" y="4662964"/>
            <a:ext cx="591276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8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Invest in solar dryer technology</a:t>
            </a:r>
            <a:endParaRPr lang="en-US" sz="28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724" y="5364361"/>
            <a:ext cx="1196816" cy="14362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11" name="Text 5"/>
          <p:cNvSpPr/>
          <p:nvPr/>
        </p:nvSpPr>
        <p:spPr>
          <a:xfrm>
            <a:off x="2393513" y="560367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Outreach</a:t>
            </a:r>
            <a:endParaRPr lang="en-US" sz="3200" dirty="0"/>
          </a:p>
        </p:txBody>
      </p:sp>
      <p:sp>
        <p:nvSpPr>
          <p:cNvPr id="12" name="Text 6"/>
          <p:cNvSpPr/>
          <p:nvPr/>
        </p:nvSpPr>
        <p:spPr>
          <a:xfrm>
            <a:off x="2393513" y="6099215"/>
            <a:ext cx="591276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8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Serve more </a:t>
            </a:r>
            <a:r>
              <a:rPr lang="en-US" sz="2800" dirty="0" smtClean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districts even far and beyond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8" grpId="0" animBg="1"/>
      <p:bldP spid="9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345</Words>
  <Application>Microsoft Office PowerPoint</Application>
  <PresentationFormat>Custom</PresentationFormat>
  <Paragraphs>100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4" baseType="lpstr">
      <vt:lpstr>Noto Sans TC</vt:lpstr>
      <vt:lpstr>Wingdings</vt:lpstr>
      <vt:lpstr>Arimo</vt:lpstr>
      <vt:lpstr>Arial Rounded MT Bold</vt:lpstr>
      <vt:lpstr>Calibri</vt:lpstr>
      <vt:lpstr>Source Sans Pro</vt:lpstr>
      <vt:lpstr>Sora Medium</vt:lpstr>
      <vt:lpstr>Times New Roman</vt:lpstr>
      <vt:lpstr>Arial</vt:lpstr>
      <vt:lpstr>MuseoModerno Medium</vt:lpstr>
      <vt:lpstr>Arimo Medium</vt:lpstr>
      <vt:lpstr>Syne Bold</vt:lpstr>
      <vt:lpstr>Segoe UI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ASUS PC</cp:lastModifiedBy>
  <cp:revision>37</cp:revision>
  <dcterms:created xsi:type="dcterms:W3CDTF">2025-05-05T15:59:30Z</dcterms:created>
  <dcterms:modified xsi:type="dcterms:W3CDTF">2025-05-08T04:01:39Z</dcterms:modified>
</cp:coreProperties>
</file>