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59"/>
  </p:notesMasterIdLst>
  <p:sldIdLst>
    <p:sldId id="303" r:id="rId2"/>
    <p:sldId id="304" r:id="rId3"/>
    <p:sldId id="300" r:id="rId4"/>
    <p:sldId id="283" r:id="rId5"/>
    <p:sldId id="306"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05" r:id="rId20"/>
    <p:sldId id="321" r:id="rId21"/>
    <p:sldId id="322" r:id="rId22"/>
    <p:sldId id="324" r:id="rId23"/>
    <p:sldId id="323" r:id="rId24"/>
    <p:sldId id="325" r:id="rId25"/>
    <p:sldId id="326" r:id="rId26"/>
    <p:sldId id="327" r:id="rId27"/>
    <p:sldId id="328" r:id="rId28"/>
    <p:sldId id="329" r:id="rId29"/>
    <p:sldId id="330" r:id="rId30"/>
    <p:sldId id="331" r:id="rId31"/>
    <p:sldId id="333" r:id="rId32"/>
    <p:sldId id="334" r:id="rId33"/>
    <p:sldId id="336" r:id="rId34"/>
    <p:sldId id="335" r:id="rId35"/>
    <p:sldId id="337" r:id="rId36"/>
    <p:sldId id="338" r:id="rId37"/>
    <p:sldId id="339" r:id="rId38"/>
    <p:sldId id="307" r:id="rId39"/>
    <p:sldId id="332"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 id="355" r:id="rId56"/>
    <p:sldId id="356" r:id="rId57"/>
    <p:sldId id="299"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7" autoAdjust="0"/>
    <p:restoredTop sz="83986" autoAdjust="0"/>
  </p:normalViewPr>
  <p:slideViewPr>
    <p:cSldViewPr>
      <p:cViewPr varScale="1">
        <p:scale>
          <a:sx n="40" d="100"/>
          <a:sy n="40" d="100"/>
        </p:scale>
        <p:origin x="876" y="3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39C21E-E755-49BC-BD01-951A1955DE0A}" type="datetimeFigureOut">
              <a:rPr lang="en-US"/>
              <a:pPr/>
              <a:t>8/11/2018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507654-C941-4463-9742-4500FEAA44AE}" type="slidenum">
              <a:rPr lang="en-US"/>
              <a:pPr/>
              <a:t>‹#›</a:t>
            </a:fld>
            <a:endParaRPr lang="en-US"/>
          </a:p>
        </p:txBody>
      </p:sp>
    </p:spTree>
    <p:extLst>
      <p:ext uri="{BB962C8B-B14F-4D97-AF65-F5344CB8AC3E}">
        <p14:creationId xmlns:p14="http://schemas.microsoft.com/office/powerpoint/2010/main" val="3168675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u="none" strike="noStrike" kern="1200" baseline="0" dirty="0" smtClean="0">
                <a:solidFill>
                  <a:schemeClr val="tx1"/>
                </a:solidFill>
                <a:latin typeface="+mn-lt"/>
                <a:ea typeface="+mn-ea"/>
                <a:cs typeface="+mn-cs"/>
              </a:rPr>
              <a:t>Guidance to the Teacher</a:t>
            </a:r>
          </a:p>
          <a:p>
            <a:pPr marL="171450" indent="-171450">
              <a:buFont typeface="Arial" panose="020B0604020202020204" pitchFamily="34" charset="0"/>
              <a:buChar char="•"/>
            </a:pPr>
            <a:r>
              <a:rPr lang="en-GB" sz="1200" b="0" i="0" u="none" strike="noStrike" kern="1200" baseline="0" dirty="0" smtClean="0">
                <a:solidFill>
                  <a:schemeClr val="tx1"/>
                </a:solidFill>
                <a:latin typeface="+mn-lt"/>
                <a:ea typeface="+mn-ea"/>
                <a:cs typeface="+mn-cs"/>
              </a:rPr>
              <a:t>Demonstrate to the learners how worksheets are managed before allowing them time to manage their own worksheets.</a:t>
            </a:r>
          </a:p>
          <a:p>
            <a:pPr marL="171450" indent="-171450">
              <a:buFont typeface="Arial" panose="020B0604020202020204" pitchFamily="34" charset="0"/>
              <a:buChar char="•"/>
            </a:pPr>
            <a:r>
              <a:rPr lang="en-GB" sz="1200" b="0" i="0" u="none" strike="noStrike" kern="1200" baseline="0" dirty="0" smtClean="0">
                <a:solidFill>
                  <a:schemeClr val="tx1"/>
                </a:solidFill>
                <a:latin typeface="+mn-lt"/>
                <a:ea typeface="+mn-ea"/>
                <a:cs typeface="+mn-cs"/>
              </a:rPr>
              <a:t>Give a clear explanation of the underlying principles of working with specific functions to the learners before they form functions or formulae.</a:t>
            </a:r>
          </a:p>
          <a:p>
            <a:pPr marL="171450" indent="-171450">
              <a:buFont typeface="Arial" panose="020B0604020202020204" pitchFamily="34" charset="0"/>
              <a:buChar char="•"/>
            </a:pPr>
            <a:r>
              <a:rPr lang="en-GB" sz="1200" b="0" i="0" u="none" strike="noStrike" kern="1200" baseline="0" dirty="0" smtClean="0">
                <a:solidFill>
                  <a:schemeClr val="tx1"/>
                </a:solidFill>
                <a:latin typeface="+mn-lt"/>
                <a:ea typeface="+mn-ea"/>
                <a:cs typeface="+mn-cs"/>
              </a:rPr>
              <a:t>For example when a label appears in a logic function, the label is put in double quotation marks.</a:t>
            </a:r>
          </a:p>
          <a:p>
            <a:pPr marL="171450" indent="-171450">
              <a:buFont typeface="Arial" panose="020B0604020202020204" pitchFamily="34" charset="0"/>
              <a:buChar char="•"/>
            </a:pPr>
            <a:r>
              <a:rPr lang="en-GB" sz="1200" b="0" i="0" u="none" strike="noStrike" kern="1200" baseline="0" dirty="0" smtClean="0">
                <a:solidFill>
                  <a:schemeClr val="tx1"/>
                </a:solidFill>
                <a:latin typeface="+mn-lt"/>
                <a:ea typeface="+mn-ea"/>
                <a:cs typeface="+mn-cs"/>
              </a:rPr>
              <a:t>Start with the basic formulae that can assist to make a shopping list budget before introducing the functions and order of operations in formulae. Automatic recalculation is expected.</a:t>
            </a:r>
          </a:p>
          <a:p>
            <a:pPr marL="171450" indent="-171450">
              <a:buFont typeface="Arial" panose="020B0604020202020204" pitchFamily="34" charset="0"/>
              <a:buChar char="•"/>
            </a:pPr>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Suggested Competences for Assessment</a:t>
            </a:r>
          </a:p>
          <a:p>
            <a:pPr marL="171450" indent="-171450">
              <a:buFont typeface="Arial" panose="020B0604020202020204" pitchFamily="34" charset="0"/>
              <a:buChar char="•"/>
            </a:pPr>
            <a:r>
              <a:rPr lang="en-GB" sz="1200" b="0" i="0" u="none" strike="noStrike" kern="1200" baseline="0" dirty="0" smtClean="0">
                <a:solidFill>
                  <a:schemeClr val="tx1"/>
                </a:solidFill>
                <a:latin typeface="+mn-lt"/>
                <a:ea typeface="+mn-ea"/>
                <a:cs typeface="+mn-cs"/>
              </a:rPr>
              <a:t>Assess the learners’ ability to manage the worksheet to meet user specifications/requirements, and use of formulae and functions in worksheets.</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a:t>
            </a:fld>
            <a:endParaRPr lang="en-US"/>
          </a:p>
        </p:txBody>
      </p:sp>
    </p:spTree>
    <p:extLst>
      <p:ext uri="{BB962C8B-B14F-4D97-AF65-F5344CB8AC3E}">
        <p14:creationId xmlns:p14="http://schemas.microsoft.com/office/powerpoint/2010/main" val="3716464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18</a:t>
            </a:fld>
            <a:endParaRPr lang="en-US"/>
          </a:p>
        </p:txBody>
      </p:sp>
    </p:spTree>
    <p:extLst>
      <p:ext uri="{BB962C8B-B14F-4D97-AF65-F5344CB8AC3E}">
        <p14:creationId xmlns:p14="http://schemas.microsoft.com/office/powerpoint/2010/main" val="347649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19</a:t>
            </a:fld>
            <a:endParaRPr lang="en-US"/>
          </a:p>
        </p:txBody>
      </p:sp>
    </p:spTree>
    <p:extLst>
      <p:ext uri="{BB962C8B-B14F-4D97-AF65-F5344CB8AC3E}">
        <p14:creationId xmlns:p14="http://schemas.microsoft.com/office/powerpoint/2010/main" val="1872713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20</a:t>
            </a:fld>
            <a:endParaRPr lang="en-US"/>
          </a:p>
        </p:txBody>
      </p:sp>
    </p:spTree>
    <p:extLst>
      <p:ext uri="{BB962C8B-B14F-4D97-AF65-F5344CB8AC3E}">
        <p14:creationId xmlns:p14="http://schemas.microsoft.com/office/powerpoint/2010/main" val="1217778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21</a:t>
            </a:fld>
            <a:endParaRPr lang="en-US"/>
          </a:p>
        </p:txBody>
      </p:sp>
    </p:spTree>
    <p:extLst>
      <p:ext uri="{BB962C8B-B14F-4D97-AF65-F5344CB8AC3E}">
        <p14:creationId xmlns:p14="http://schemas.microsoft.com/office/powerpoint/2010/main" val="181095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22</a:t>
            </a:fld>
            <a:endParaRPr lang="en-US"/>
          </a:p>
        </p:txBody>
      </p:sp>
    </p:spTree>
    <p:extLst>
      <p:ext uri="{BB962C8B-B14F-4D97-AF65-F5344CB8AC3E}">
        <p14:creationId xmlns:p14="http://schemas.microsoft.com/office/powerpoint/2010/main" val="1596410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23</a:t>
            </a:fld>
            <a:endParaRPr lang="en-US"/>
          </a:p>
        </p:txBody>
      </p:sp>
    </p:spTree>
    <p:extLst>
      <p:ext uri="{BB962C8B-B14F-4D97-AF65-F5344CB8AC3E}">
        <p14:creationId xmlns:p14="http://schemas.microsoft.com/office/powerpoint/2010/main" val="1543849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24</a:t>
            </a:fld>
            <a:endParaRPr lang="en-US"/>
          </a:p>
        </p:txBody>
      </p:sp>
    </p:spTree>
    <p:extLst>
      <p:ext uri="{BB962C8B-B14F-4D97-AF65-F5344CB8AC3E}">
        <p14:creationId xmlns:p14="http://schemas.microsoft.com/office/powerpoint/2010/main" val="3646045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25</a:t>
            </a:fld>
            <a:endParaRPr lang="en-US"/>
          </a:p>
        </p:txBody>
      </p:sp>
    </p:spTree>
    <p:extLst>
      <p:ext uri="{BB962C8B-B14F-4D97-AF65-F5344CB8AC3E}">
        <p14:creationId xmlns:p14="http://schemas.microsoft.com/office/powerpoint/2010/main" val="707337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26</a:t>
            </a:fld>
            <a:endParaRPr lang="en-US"/>
          </a:p>
        </p:txBody>
      </p:sp>
    </p:spTree>
    <p:extLst>
      <p:ext uri="{BB962C8B-B14F-4D97-AF65-F5344CB8AC3E}">
        <p14:creationId xmlns:p14="http://schemas.microsoft.com/office/powerpoint/2010/main" val="491959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457200" algn="l" defTabSz="914400" rtl="0" eaLnBrk="0" fontAlgn="base" latinLnBrk="0" hangingPunct="0">
              <a:lnSpc>
                <a:spcPct val="100000"/>
              </a:lnSpc>
              <a:spcBef>
                <a:spcPct val="30000"/>
              </a:spcBef>
              <a:spcAft>
                <a:spcPct val="0"/>
              </a:spcAft>
              <a:buClrTx/>
              <a:buSzTx/>
              <a:buFont typeface="+mj-lt"/>
              <a:buAutoNum type="arabicPeriod"/>
              <a:tabLst/>
              <a:defRPr/>
            </a:pPr>
            <a:r>
              <a:rPr lang="en-GB" sz="2400" dirty="0" smtClean="0"/>
              <a:t>(don’t start</a:t>
            </a:r>
            <a:r>
              <a:rPr lang="en-GB" sz="2400" baseline="0" dirty="0" smtClean="0"/>
              <a:t> from 8) </a:t>
            </a:r>
            <a:r>
              <a:rPr lang="en-GB" sz="2400" dirty="0" smtClean="0"/>
              <a:t>Type the first values for the series. For example, if you want the series 1, 2, 3, 4, 5..., type </a:t>
            </a:r>
            <a:r>
              <a:rPr lang="en-GB" sz="2400" b="1" dirty="0" smtClean="0"/>
              <a:t>1</a:t>
            </a:r>
            <a:r>
              <a:rPr lang="en-GB" sz="2400" dirty="0" smtClean="0"/>
              <a:t> and </a:t>
            </a:r>
            <a:r>
              <a:rPr lang="en-GB" sz="2400" b="1" dirty="0" smtClean="0"/>
              <a:t>2</a:t>
            </a:r>
            <a:r>
              <a:rPr lang="en-GB" sz="2400" dirty="0" smtClean="0"/>
              <a:t> in the first two cells. If you want the series 2, 4, 6, 8..., type </a:t>
            </a:r>
            <a:r>
              <a:rPr lang="en-GB" sz="2400" b="1" dirty="0" smtClean="0"/>
              <a:t>2</a:t>
            </a:r>
            <a:r>
              <a:rPr lang="en-GB" sz="2400" dirty="0" smtClean="0"/>
              <a:t> and </a:t>
            </a:r>
            <a:r>
              <a:rPr lang="en-GB" sz="2400" b="1" dirty="0" smtClean="0"/>
              <a:t>4</a:t>
            </a:r>
            <a:r>
              <a:rPr lang="en-GB" sz="2400" dirty="0" smtClean="0"/>
              <a:t>. If you want the series 2, 2, 2, 2..., you can type only in the first cell.</a:t>
            </a:r>
          </a:p>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27</a:t>
            </a:fld>
            <a:endParaRPr lang="en-US"/>
          </a:p>
        </p:txBody>
      </p:sp>
    </p:spTree>
    <p:extLst>
      <p:ext uri="{BB962C8B-B14F-4D97-AF65-F5344CB8AC3E}">
        <p14:creationId xmlns:p14="http://schemas.microsoft.com/office/powerpoint/2010/main" val="266196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a:t>
            </a:fld>
            <a:endParaRPr lang="en-US"/>
          </a:p>
        </p:txBody>
      </p:sp>
    </p:spTree>
    <p:extLst>
      <p:ext uri="{BB962C8B-B14F-4D97-AF65-F5344CB8AC3E}">
        <p14:creationId xmlns:p14="http://schemas.microsoft.com/office/powerpoint/2010/main" val="2267366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28</a:t>
            </a:fld>
            <a:endParaRPr lang="en-US"/>
          </a:p>
        </p:txBody>
      </p:sp>
    </p:spTree>
    <p:extLst>
      <p:ext uri="{BB962C8B-B14F-4D97-AF65-F5344CB8AC3E}">
        <p14:creationId xmlns:p14="http://schemas.microsoft.com/office/powerpoint/2010/main" val="2658094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29</a:t>
            </a:fld>
            <a:endParaRPr lang="en-US"/>
          </a:p>
        </p:txBody>
      </p:sp>
    </p:spTree>
    <p:extLst>
      <p:ext uri="{BB962C8B-B14F-4D97-AF65-F5344CB8AC3E}">
        <p14:creationId xmlns:p14="http://schemas.microsoft.com/office/powerpoint/2010/main" val="3720204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30</a:t>
            </a:fld>
            <a:endParaRPr lang="en-US"/>
          </a:p>
        </p:txBody>
      </p:sp>
    </p:spTree>
    <p:extLst>
      <p:ext uri="{BB962C8B-B14F-4D97-AF65-F5344CB8AC3E}">
        <p14:creationId xmlns:p14="http://schemas.microsoft.com/office/powerpoint/2010/main" val="2142556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smtClean="0"/>
              <a:t>gridlines</a:t>
            </a:r>
            <a:r>
              <a:rPr lang="en-GB" sz="1200" dirty="0" smtClean="0"/>
              <a:t> to be printed </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31</a:t>
            </a:fld>
            <a:endParaRPr lang="en-US"/>
          </a:p>
        </p:txBody>
      </p:sp>
    </p:spTree>
    <p:extLst>
      <p:ext uri="{BB962C8B-B14F-4D97-AF65-F5344CB8AC3E}">
        <p14:creationId xmlns:p14="http://schemas.microsoft.com/office/powerpoint/2010/main" val="477556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smtClean="0"/>
              <a:t>gridlines</a:t>
            </a:r>
            <a:r>
              <a:rPr lang="en-GB" sz="1200" smtClean="0"/>
              <a:t> to be printed </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32</a:t>
            </a:fld>
            <a:endParaRPr lang="en-US"/>
          </a:p>
        </p:txBody>
      </p:sp>
    </p:spTree>
    <p:extLst>
      <p:ext uri="{BB962C8B-B14F-4D97-AF65-F5344CB8AC3E}">
        <p14:creationId xmlns:p14="http://schemas.microsoft.com/office/powerpoint/2010/main" val="2443019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Number group </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33</a:t>
            </a:fld>
            <a:endParaRPr lang="en-US"/>
          </a:p>
        </p:txBody>
      </p:sp>
    </p:spTree>
    <p:extLst>
      <p:ext uri="{BB962C8B-B14F-4D97-AF65-F5344CB8AC3E}">
        <p14:creationId xmlns:p14="http://schemas.microsoft.com/office/powerpoint/2010/main" val="1182812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smtClean="0"/>
              <a:t>To apply comma formatting</a:t>
            </a:r>
          </a:p>
          <a:p>
            <a:pPr lvl="1"/>
            <a:r>
              <a:rPr lang="en-US" dirty="0" smtClean="0"/>
              <a:t>Click the comma (,) button</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34</a:t>
            </a:fld>
            <a:endParaRPr lang="en-US"/>
          </a:p>
        </p:txBody>
      </p:sp>
    </p:spTree>
    <p:extLst>
      <p:ext uri="{BB962C8B-B14F-4D97-AF65-F5344CB8AC3E}">
        <p14:creationId xmlns:p14="http://schemas.microsoft.com/office/powerpoint/2010/main" val="4238062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smtClean="0"/>
              <a:t>Ctrl+1</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35</a:t>
            </a:fld>
            <a:endParaRPr lang="en-US"/>
          </a:p>
        </p:txBody>
      </p:sp>
    </p:spTree>
    <p:extLst>
      <p:ext uri="{BB962C8B-B14F-4D97-AF65-F5344CB8AC3E}">
        <p14:creationId xmlns:p14="http://schemas.microsoft.com/office/powerpoint/2010/main" val="451542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6700" lvl="1" indent="-76200"/>
            <a:r>
              <a:rPr lang="en-US" sz="2000" i="1" dirty="0" smtClean="0"/>
              <a:t>NB: Other code examples are shown in the dialog box and are documented in the Access help manuals. For details, Open </a:t>
            </a:r>
            <a:r>
              <a:rPr lang="en-US" sz="2000" i="1" dirty="0" err="1" smtClean="0"/>
              <a:t>Ms</a:t>
            </a:r>
            <a:r>
              <a:rPr lang="en-US" sz="2000" i="1" dirty="0" smtClean="0"/>
              <a:t> Access 2007, type (F1) and search for ‘</a:t>
            </a:r>
            <a:r>
              <a:rPr lang="en-GB" sz="2000" i="1" dirty="0" smtClean="0"/>
              <a:t>Format Property - Number and Currency Data Types</a:t>
            </a:r>
            <a:r>
              <a:rPr lang="en-US" sz="2000" i="1" dirty="0" smtClean="0"/>
              <a:t>.’</a:t>
            </a:r>
            <a:endParaRPr lang="en-GB" sz="2400" i="1"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36</a:t>
            </a:fld>
            <a:endParaRPr lang="en-US"/>
          </a:p>
        </p:txBody>
      </p:sp>
    </p:spTree>
    <p:extLst>
      <p:ext uri="{BB962C8B-B14F-4D97-AF65-F5344CB8AC3E}">
        <p14:creationId xmlns:p14="http://schemas.microsoft.com/office/powerpoint/2010/main" val="20799851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66700" lvl="1" indent="-76200"/>
            <a:r>
              <a:rPr lang="en-US" sz="2000" i="1" dirty="0" smtClean="0"/>
              <a:t>NB: Other code examples are shown in the dialog box and are documented in the Access help manuals. For details, Open </a:t>
            </a:r>
            <a:r>
              <a:rPr lang="en-US" sz="2000" i="1" dirty="0" err="1" smtClean="0"/>
              <a:t>Ms</a:t>
            </a:r>
            <a:r>
              <a:rPr lang="en-US" sz="2000" i="1" dirty="0" smtClean="0"/>
              <a:t> Access 2007, type (F1) and search for ‘</a:t>
            </a:r>
            <a:r>
              <a:rPr lang="en-GB" sz="2000" i="1" dirty="0" smtClean="0"/>
              <a:t>Format Property - Number and Currency Data Types</a:t>
            </a:r>
            <a:r>
              <a:rPr lang="en-US" sz="2000" i="1" smtClean="0"/>
              <a:t>.’</a:t>
            </a:r>
            <a:endParaRPr lang="en-GB" sz="2400" i="1"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37</a:t>
            </a:fld>
            <a:endParaRPr lang="en-US"/>
          </a:p>
        </p:txBody>
      </p:sp>
    </p:spTree>
    <p:extLst>
      <p:ext uri="{BB962C8B-B14F-4D97-AF65-F5344CB8AC3E}">
        <p14:creationId xmlns:p14="http://schemas.microsoft.com/office/powerpoint/2010/main" val="313717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a:t>
            </a:fld>
            <a:endParaRPr lang="en-US"/>
          </a:p>
        </p:txBody>
      </p:sp>
    </p:spTree>
    <p:extLst>
      <p:ext uri="{BB962C8B-B14F-4D97-AF65-F5344CB8AC3E}">
        <p14:creationId xmlns:p14="http://schemas.microsoft.com/office/powerpoint/2010/main" val="225546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38</a:t>
            </a:fld>
            <a:endParaRPr lang="en-US"/>
          </a:p>
        </p:txBody>
      </p:sp>
    </p:spTree>
    <p:extLst>
      <p:ext uri="{BB962C8B-B14F-4D97-AF65-F5344CB8AC3E}">
        <p14:creationId xmlns:p14="http://schemas.microsoft.com/office/powerpoint/2010/main" val="1345086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39</a:t>
            </a:fld>
            <a:endParaRPr lang="en-US"/>
          </a:p>
        </p:txBody>
      </p:sp>
    </p:spTree>
    <p:extLst>
      <p:ext uri="{BB962C8B-B14F-4D97-AF65-F5344CB8AC3E}">
        <p14:creationId xmlns:p14="http://schemas.microsoft.com/office/powerpoint/2010/main" val="13329016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40</a:t>
            </a:fld>
            <a:endParaRPr lang="en-US"/>
          </a:p>
        </p:txBody>
      </p:sp>
    </p:spTree>
    <p:extLst>
      <p:ext uri="{BB962C8B-B14F-4D97-AF65-F5344CB8AC3E}">
        <p14:creationId xmlns:p14="http://schemas.microsoft.com/office/powerpoint/2010/main" val="496976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41</a:t>
            </a:fld>
            <a:endParaRPr lang="en-US"/>
          </a:p>
        </p:txBody>
      </p:sp>
    </p:spTree>
    <p:extLst>
      <p:ext uri="{BB962C8B-B14F-4D97-AF65-F5344CB8AC3E}">
        <p14:creationId xmlns:p14="http://schemas.microsoft.com/office/powerpoint/2010/main" val="1388262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42</a:t>
            </a:fld>
            <a:endParaRPr lang="en-US"/>
          </a:p>
        </p:txBody>
      </p:sp>
    </p:spTree>
    <p:extLst>
      <p:ext uri="{BB962C8B-B14F-4D97-AF65-F5344CB8AC3E}">
        <p14:creationId xmlns:p14="http://schemas.microsoft.com/office/powerpoint/2010/main" val="3114198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43</a:t>
            </a:fld>
            <a:endParaRPr lang="en-US"/>
          </a:p>
        </p:txBody>
      </p:sp>
    </p:spTree>
    <p:extLst>
      <p:ext uri="{BB962C8B-B14F-4D97-AF65-F5344CB8AC3E}">
        <p14:creationId xmlns:p14="http://schemas.microsoft.com/office/powerpoint/2010/main" val="1666524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44</a:t>
            </a:fld>
            <a:endParaRPr lang="en-US"/>
          </a:p>
        </p:txBody>
      </p:sp>
    </p:spTree>
    <p:extLst>
      <p:ext uri="{BB962C8B-B14F-4D97-AF65-F5344CB8AC3E}">
        <p14:creationId xmlns:p14="http://schemas.microsoft.com/office/powerpoint/2010/main" val="2401723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45</a:t>
            </a:fld>
            <a:endParaRPr lang="en-US"/>
          </a:p>
        </p:txBody>
      </p:sp>
    </p:spTree>
    <p:extLst>
      <p:ext uri="{BB962C8B-B14F-4D97-AF65-F5344CB8AC3E}">
        <p14:creationId xmlns:p14="http://schemas.microsoft.com/office/powerpoint/2010/main" val="3696603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46</a:t>
            </a:fld>
            <a:endParaRPr lang="en-US"/>
          </a:p>
        </p:txBody>
      </p:sp>
    </p:spTree>
    <p:extLst>
      <p:ext uri="{BB962C8B-B14F-4D97-AF65-F5344CB8AC3E}">
        <p14:creationId xmlns:p14="http://schemas.microsoft.com/office/powerpoint/2010/main" val="16322511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47</a:t>
            </a:fld>
            <a:endParaRPr lang="en-US"/>
          </a:p>
        </p:txBody>
      </p:sp>
    </p:spTree>
    <p:extLst>
      <p:ext uri="{BB962C8B-B14F-4D97-AF65-F5344CB8AC3E}">
        <p14:creationId xmlns:p14="http://schemas.microsoft.com/office/powerpoint/2010/main" val="125196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For example entering =A1+B1 in C1 would add and display the sum of cells A1 and B1 into cell C1. It could also be a simple mathematical formula, such as = (100-10 * 3) / 7. </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12</a:t>
            </a:fld>
            <a:endParaRPr lang="en-US"/>
          </a:p>
        </p:txBody>
      </p:sp>
    </p:spTree>
    <p:extLst>
      <p:ext uri="{BB962C8B-B14F-4D97-AF65-F5344CB8AC3E}">
        <p14:creationId xmlns:p14="http://schemas.microsoft.com/office/powerpoint/2010/main" val="2752730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48</a:t>
            </a:fld>
            <a:endParaRPr lang="en-US"/>
          </a:p>
        </p:txBody>
      </p:sp>
    </p:spTree>
    <p:extLst>
      <p:ext uri="{BB962C8B-B14F-4D97-AF65-F5344CB8AC3E}">
        <p14:creationId xmlns:p14="http://schemas.microsoft.com/office/powerpoint/2010/main" val="7054903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smtClean="0"/>
              <a:t>, and we copy the formula to cell D4, then it would automatically adjust to =</a:t>
            </a:r>
            <a:r>
              <a:rPr lang="en-GB" dirty="0" smtClean="0">
                <a:solidFill>
                  <a:srgbClr val="FF0000"/>
                </a:solidFill>
              </a:rPr>
              <a:t>$C</a:t>
            </a:r>
            <a:r>
              <a:rPr lang="en-GB" dirty="0" smtClean="0"/>
              <a:t>2+D</a:t>
            </a:r>
            <a:r>
              <a:rPr lang="en-GB" dirty="0" smtClean="0">
                <a:solidFill>
                  <a:srgbClr val="FF0000"/>
                </a:solidFill>
              </a:rPr>
              <a:t>$2</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49</a:t>
            </a:fld>
            <a:endParaRPr lang="en-US"/>
          </a:p>
        </p:txBody>
      </p:sp>
    </p:spTree>
    <p:extLst>
      <p:ext uri="{BB962C8B-B14F-4D97-AF65-F5344CB8AC3E}">
        <p14:creationId xmlns:p14="http://schemas.microsoft.com/office/powerpoint/2010/main" val="864240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smtClean="0"/>
              <a:t>, and we copy the formula to cell D4, then it would automatically adjust to =</a:t>
            </a:r>
            <a:r>
              <a:rPr lang="en-GB" dirty="0" smtClean="0">
                <a:solidFill>
                  <a:srgbClr val="FF0000"/>
                </a:solidFill>
              </a:rPr>
              <a:t>$C</a:t>
            </a:r>
            <a:r>
              <a:rPr lang="en-GB" dirty="0" smtClean="0"/>
              <a:t>2+D</a:t>
            </a:r>
            <a:r>
              <a:rPr lang="en-GB" dirty="0" smtClean="0">
                <a:solidFill>
                  <a:srgbClr val="FF0000"/>
                </a:solidFill>
              </a:rPr>
              <a:t>$2</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50</a:t>
            </a:fld>
            <a:endParaRPr lang="en-US"/>
          </a:p>
        </p:txBody>
      </p:sp>
    </p:spTree>
    <p:extLst>
      <p:ext uri="{BB962C8B-B14F-4D97-AF65-F5344CB8AC3E}">
        <p14:creationId xmlns:p14="http://schemas.microsoft.com/office/powerpoint/2010/main" val="19966523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smtClean="0"/>
              <a:t>, and we copy the formula to cell D4, then it would automatically adjust to =</a:t>
            </a:r>
            <a:r>
              <a:rPr lang="en-GB" dirty="0" smtClean="0">
                <a:solidFill>
                  <a:srgbClr val="FF0000"/>
                </a:solidFill>
              </a:rPr>
              <a:t>$C</a:t>
            </a:r>
            <a:r>
              <a:rPr lang="en-GB" dirty="0" smtClean="0"/>
              <a:t>2+D</a:t>
            </a:r>
            <a:r>
              <a:rPr lang="en-GB" dirty="0" smtClean="0">
                <a:solidFill>
                  <a:srgbClr val="FF0000"/>
                </a:solidFill>
              </a:rPr>
              <a:t>$2</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51</a:t>
            </a:fld>
            <a:endParaRPr lang="en-US"/>
          </a:p>
        </p:txBody>
      </p:sp>
    </p:spTree>
    <p:extLst>
      <p:ext uri="{BB962C8B-B14F-4D97-AF65-F5344CB8AC3E}">
        <p14:creationId xmlns:p14="http://schemas.microsoft.com/office/powerpoint/2010/main" val="929236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smtClean="0"/>
              <a:t>, and we copy the formula to cell D4, then it would automatically adjust to =</a:t>
            </a:r>
            <a:r>
              <a:rPr lang="en-GB" dirty="0" smtClean="0">
                <a:solidFill>
                  <a:srgbClr val="FF0000"/>
                </a:solidFill>
              </a:rPr>
              <a:t>$C</a:t>
            </a:r>
            <a:r>
              <a:rPr lang="en-GB" dirty="0" smtClean="0"/>
              <a:t>2+D</a:t>
            </a:r>
            <a:r>
              <a:rPr lang="en-GB" dirty="0" smtClean="0">
                <a:solidFill>
                  <a:srgbClr val="FF0000"/>
                </a:solidFill>
              </a:rPr>
              <a:t>$2</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52</a:t>
            </a:fld>
            <a:endParaRPr lang="en-US"/>
          </a:p>
        </p:txBody>
      </p:sp>
    </p:spTree>
    <p:extLst>
      <p:ext uri="{BB962C8B-B14F-4D97-AF65-F5344CB8AC3E}">
        <p14:creationId xmlns:p14="http://schemas.microsoft.com/office/powerpoint/2010/main" val="24732604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smtClean="0"/>
              <a:t>, and we copy the formula to cell D4, then it would automatically adjust to =</a:t>
            </a:r>
            <a:r>
              <a:rPr lang="en-GB" dirty="0" smtClean="0">
                <a:solidFill>
                  <a:srgbClr val="FF0000"/>
                </a:solidFill>
              </a:rPr>
              <a:t>$C</a:t>
            </a:r>
            <a:r>
              <a:rPr lang="en-GB" dirty="0" smtClean="0"/>
              <a:t>2+D</a:t>
            </a:r>
            <a:r>
              <a:rPr lang="en-GB" dirty="0" smtClean="0">
                <a:solidFill>
                  <a:srgbClr val="FF0000"/>
                </a:solidFill>
              </a:rPr>
              <a:t>$2</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53</a:t>
            </a:fld>
            <a:endParaRPr lang="en-US"/>
          </a:p>
        </p:txBody>
      </p:sp>
    </p:spTree>
    <p:extLst>
      <p:ext uri="{BB962C8B-B14F-4D97-AF65-F5344CB8AC3E}">
        <p14:creationId xmlns:p14="http://schemas.microsoft.com/office/powerpoint/2010/main" val="3144881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smtClean="0"/>
              <a:t>, and we copy the formula to cell D4, then it would automatically adjust to =</a:t>
            </a:r>
            <a:r>
              <a:rPr lang="en-GB" dirty="0" smtClean="0">
                <a:solidFill>
                  <a:srgbClr val="FF0000"/>
                </a:solidFill>
              </a:rPr>
              <a:t>$C</a:t>
            </a:r>
            <a:r>
              <a:rPr lang="en-GB" dirty="0" smtClean="0"/>
              <a:t>2+D</a:t>
            </a:r>
            <a:r>
              <a:rPr lang="en-GB" dirty="0" smtClean="0">
                <a:solidFill>
                  <a:srgbClr val="FF0000"/>
                </a:solidFill>
              </a:rPr>
              <a:t>$2</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54</a:t>
            </a:fld>
            <a:endParaRPr lang="en-US"/>
          </a:p>
        </p:txBody>
      </p:sp>
    </p:spTree>
    <p:extLst>
      <p:ext uri="{BB962C8B-B14F-4D97-AF65-F5344CB8AC3E}">
        <p14:creationId xmlns:p14="http://schemas.microsoft.com/office/powerpoint/2010/main" val="1411561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smtClean="0"/>
              <a:t>, and we copy the formula to cell D4, then it would automatically adjust to =</a:t>
            </a:r>
            <a:r>
              <a:rPr lang="en-GB" dirty="0" smtClean="0">
                <a:solidFill>
                  <a:srgbClr val="FF0000"/>
                </a:solidFill>
              </a:rPr>
              <a:t>$C</a:t>
            </a:r>
            <a:r>
              <a:rPr lang="en-GB" dirty="0" smtClean="0"/>
              <a:t>2+D</a:t>
            </a:r>
            <a:r>
              <a:rPr lang="en-GB" dirty="0" smtClean="0">
                <a:solidFill>
                  <a:srgbClr val="FF0000"/>
                </a:solidFill>
              </a:rPr>
              <a:t>$2</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55</a:t>
            </a:fld>
            <a:endParaRPr lang="en-US"/>
          </a:p>
        </p:txBody>
      </p:sp>
    </p:spTree>
    <p:extLst>
      <p:ext uri="{BB962C8B-B14F-4D97-AF65-F5344CB8AC3E}">
        <p14:creationId xmlns:p14="http://schemas.microsoft.com/office/powerpoint/2010/main" val="2681393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strike="sngStrike" dirty="0" smtClean="0"/>
              <a:t>Further details and examples of each error type are provided further down the page.</a:t>
            </a:r>
            <a:endParaRPr lang="en-GB" strike="sngStrike"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56</a:t>
            </a:fld>
            <a:endParaRPr lang="en-US"/>
          </a:p>
        </p:txBody>
      </p:sp>
    </p:spTree>
    <p:extLst>
      <p:ext uri="{BB962C8B-B14F-4D97-AF65-F5344CB8AC3E}">
        <p14:creationId xmlns:p14="http://schemas.microsoft.com/office/powerpoint/2010/main" val="40475839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57</a:t>
            </a:fld>
            <a:endParaRPr lang="en-US"/>
          </a:p>
        </p:txBody>
      </p:sp>
    </p:spTree>
    <p:extLst>
      <p:ext uri="{BB962C8B-B14F-4D97-AF65-F5344CB8AC3E}">
        <p14:creationId xmlns:p14="http://schemas.microsoft.com/office/powerpoint/2010/main" val="27412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Update: </a:t>
            </a:r>
            <a:r>
              <a:rPr lang="en-GB" sz="1200" dirty="0" smtClean="0"/>
              <a:t>A </a:t>
            </a:r>
            <a:r>
              <a:rPr lang="en-GB" sz="1200" u="sng" dirty="0" smtClean="0"/>
              <a:t>Circular reference </a:t>
            </a:r>
            <a:r>
              <a:rPr lang="en-GB" sz="1200" dirty="0" smtClean="0"/>
              <a:t>occurs when a formula refers back to its own cell, either directly or indirectly. For example inserting the formula =A2+A3 in cell A2 creates a circular reference.</a:t>
            </a:r>
          </a:p>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13</a:t>
            </a:fld>
            <a:endParaRPr lang="en-US"/>
          </a:p>
        </p:txBody>
      </p:sp>
    </p:spTree>
    <p:extLst>
      <p:ext uri="{BB962C8B-B14F-4D97-AF65-F5344CB8AC3E}">
        <p14:creationId xmlns:p14="http://schemas.microsoft.com/office/powerpoint/2010/main" val="219023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14</a:t>
            </a:fld>
            <a:endParaRPr lang="en-US"/>
          </a:p>
        </p:txBody>
      </p:sp>
    </p:spTree>
    <p:extLst>
      <p:ext uri="{BB962C8B-B14F-4D97-AF65-F5344CB8AC3E}">
        <p14:creationId xmlns:p14="http://schemas.microsoft.com/office/powerpoint/2010/main" val="308271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15</a:t>
            </a:fld>
            <a:endParaRPr lang="en-US"/>
          </a:p>
        </p:txBody>
      </p:sp>
    </p:spTree>
    <p:extLst>
      <p:ext uri="{BB962C8B-B14F-4D97-AF65-F5344CB8AC3E}">
        <p14:creationId xmlns:p14="http://schemas.microsoft.com/office/powerpoint/2010/main" val="3941401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1" dirty="0" smtClean="0"/>
              <a:t>Microsoft Excel Spreadsheet Interface Components</a:t>
            </a:r>
          </a:p>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16</a:t>
            </a:fld>
            <a:endParaRPr lang="en-US"/>
          </a:p>
        </p:txBody>
      </p:sp>
    </p:spTree>
    <p:extLst>
      <p:ext uri="{BB962C8B-B14F-4D97-AF65-F5344CB8AC3E}">
        <p14:creationId xmlns:p14="http://schemas.microsoft.com/office/powerpoint/2010/main" val="72292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17</a:t>
            </a:fld>
            <a:endParaRPr lang="en-US"/>
          </a:p>
        </p:txBody>
      </p:sp>
    </p:spTree>
    <p:extLst>
      <p:ext uri="{BB962C8B-B14F-4D97-AF65-F5344CB8AC3E}">
        <p14:creationId xmlns:p14="http://schemas.microsoft.com/office/powerpoint/2010/main" val="569002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1043608" y="1066800"/>
            <a:ext cx="5328592" cy="1858144"/>
          </a:xfrm>
          <a:ln>
            <a:noFill/>
          </a:ln>
        </p:spPr>
        <p:txBody>
          <a:bodyPr/>
          <a:lstStyle/>
          <a:p>
            <a:pPr algn="r" eaLnBrk="1" hangingPunct="1"/>
            <a:r>
              <a:rPr lang="en-US" b="1" i="1" smtClean="0"/>
              <a:t>Click to edit Master title style</a:t>
            </a:r>
            <a:endParaRPr lang="en-US" b="1" i="1" dirty="0" smtClean="0"/>
          </a:p>
        </p:txBody>
      </p:sp>
      <p:sp>
        <p:nvSpPr>
          <p:cNvPr id="5" name="Subtitle 2"/>
          <p:cNvSpPr>
            <a:spLocks noGrp="1"/>
          </p:cNvSpPr>
          <p:nvPr>
            <p:ph type="subTitle" idx="1"/>
          </p:nvPr>
        </p:nvSpPr>
        <p:spPr>
          <a:xfrm>
            <a:off x="1043608" y="2924944"/>
            <a:ext cx="7342584" cy="3628256"/>
          </a:xfrm>
          <a:ln>
            <a:noFill/>
          </a:ln>
        </p:spPr>
        <p:txBody>
          <a:bodyPr/>
          <a:lstStyle>
            <a:lvl1pPr marL="0" indent="0" algn="ctr">
              <a:buNone/>
              <a:defRPr/>
            </a:lvl1pPr>
          </a:lstStyle>
          <a:p>
            <a:r>
              <a:rPr lang="en-US" sz="3200" b="1" smtClean="0"/>
              <a:t>Click to edit Master subtitle style</a:t>
            </a:r>
            <a:endParaRPr lang="en-US" b="1" dirty="0">
              <a:latin typeface="Tw Cen MT Condensed" panose="020B0606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017" y="1196752"/>
            <a:ext cx="1544375" cy="1656184"/>
          </a:xfrm>
          <a:prstGeom prst="rect">
            <a:avLst/>
          </a:prstGeom>
        </p:spPr>
      </p:pic>
    </p:spTree>
    <p:extLst>
      <p:ext uri="{BB962C8B-B14F-4D97-AF65-F5344CB8AC3E}">
        <p14:creationId xmlns:p14="http://schemas.microsoft.com/office/powerpoint/2010/main" val="4249276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00108"/>
          </a:xfrm>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0" y="1071546"/>
            <a:ext cx="4572000"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3438" y="1071546"/>
            <a:ext cx="4500562"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380969403"/>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ln>
            <a:no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16050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1_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8244408" cy="990600"/>
          </a:xfrm>
        </p:spPr>
        <p:txBody>
          <a:bodyPr/>
          <a:lstStyle/>
          <a:p>
            <a:r>
              <a:rPr lang="en-US" smtClean="0"/>
              <a:t>Click to edit Master title style</a:t>
            </a:r>
            <a:endParaRPr lang="en-GB" dirty="0"/>
          </a:p>
        </p:txBody>
      </p:sp>
      <p:sp>
        <p:nvSpPr>
          <p:cNvPr id="3" name="Text Placeholder 2"/>
          <p:cNvSpPr>
            <a:spLocks noGrp="1"/>
          </p:cNvSpPr>
          <p:nvPr>
            <p:ph type="body" sz="half" idx="1"/>
          </p:nvPr>
        </p:nvSpPr>
        <p:spPr>
          <a:xfrm>
            <a:off x="0" y="1143000"/>
            <a:ext cx="4648200" cy="5410200"/>
          </a:xfrm>
          <a:ln>
            <a:noFill/>
          </a:ln>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Online Image Placeholder 3"/>
          <p:cNvSpPr>
            <a:spLocks noGrp="1"/>
          </p:cNvSpPr>
          <p:nvPr>
            <p:ph type="clipArt" sz="half" idx="2"/>
          </p:nvPr>
        </p:nvSpPr>
        <p:spPr>
          <a:xfrm>
            <a:off x="4648200" y="1143000"/>
            <a:ext cx="4419600" cy="5410200"/>
          </a:xfrm>
          <a:ln>
            <a:noFill/>
          </a:ln>
        </p:spPr>
        <p:txBody>
          <a:bodyPr/>
          <a:lstStyle/>
          <a:p>
            <a:r>
              <a:rPr lang="en-US" smtClean="0"/>
              <a:t>Click icon to add clip art</a:t>
            </a:r>
            <a:endParaRPr lang="en-GB"/>
          </a:p>
        </p:txBody>
      </p:sp>
    </p:spTree>
    <p:extLst>
      <p:ext uri="{BB962C8B-B14F-4D97-AF65-F5344CB8AC3E}">
        <p14:creationId xmlns:p14="http://schemas.microsoft.com/office/powerpoint/2010/main" val="4793447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76199"/>
            <a:ext cx="8244408" cy="1066800"/>
          </a:xfrm>
        </p:spPr>
        <p:txBody>
          <a:bodyPr/>
          <a:lstStyle/>
          <a:p>
            <a:r>
              <a:rPr lang="en-US" smtClean="0"/>
              <a:t>Click to edit Master title style</a:t>
            </a:r>
            <a:endParaRPr lang="en-GB" dirty="0"/>
          </a:p>
        </p:txBody>
      </p:sp>
      <p:sp>
        <p:nvSpPr>
          <p:cNvPr id="3" name="Text Placeholder 2"/>
          <p:cNvSpPr>
            <a:spLocks noGrp="1"/>
          </p:cNvSpPr>
          <p:nvPr>
            <p:ph type="body" idx="1"/>
          </p:nvPr>
        </p:nvSpPr>
        <p:spPr>
          <a:xfrm>
            <a:off x="0" y="990599"/>
            <a:ext cx="4359966" cy="738429"/>
          </a:xfrm>
          <a:ln>
            <a:noFill/>
          </a:ln>
        </p:spPr>
        <p:txBody>
          <a:bodyPr anchor="b"/>
          <a:lstStyle>
            <a:lvl1pPr marL="0" indent="0">
              <a:buNone/>
              <a:defRPr sz="2400" b="1">
                <a:ln>
                  <a:noFill/>
                </a:l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0" y="1786145"/>
            <a:ext cx="4419600" cy="4726608"/>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419600" y="990600"/>
            <a:ext cx="4687957" cy="757237"/>
          </a:xfrm>
          <a:ln>
            <a:noFill/>
          </a:ln>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1757776"/>
            <a:ext cx="4687957" cy="4754976"/>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8"/>
          <p:cNvSpPr>
            <a:spLocks noGrp="1"/>
          </p:cNvSpPr>
          <p:nvPr>
            <p:ph type="sldNum" sz="quarter" idx="12"/>
          </p:nvPr>
        </p:nvSpPr>
        <p:spPr>
          <a:xfrm>
            <a:off x="8342243" y="6512752"/>
            <a:ext cx="801757" cy="345248"/>
          </a:xfrm>
          <a:prstGeom prst="rect">
            <a:avLst/>
          </a:prstGeom>
        </p:spPr>
        <p:txBody>
          <a:bodyPr/>
          <a:lstStyle>
            <a:lvl1pPr>
              <a:defRPr sz="1800"/>
            </a:lvl1pPr>
          </a:lstStyle>
          <a:p>
            <a:fld id="{522FB9ED-910D-4D82-A250-4545DD7E4817}" type="slidenum">
              <a:rPr lang="en-US" smtClean="0"/>
              <a:pPr/>
              <a:t>‹#›</a:t>
            </a:fld>
            <a:endParaRPr lang="en-US"/>
          </a:p>
        </p:txBody>
      </p:sp>
    </p:spTree>
    <p:extLst>
      <p:ext uri="{BB962C8B-B14F-4D97-AF65-F5344CB8AC3E}">
        <p14:creationId xmlns:p14="http://schemas.microsoft.com/office/powerpoint/2010/main" val="158016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mukalele.net/" TargetMode="External"/><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extLst>
              <a:ext uri="{BEBA8EAE-BF5A-486C-A8C5-ECC9F3942E4B}">
                <a14:imgProps xmlns:a14="http://schemas.microsoft.com/office/drawing/2010/main">
                  <a14:imgLayer>
                    <a14:imgEffect>
                      <a14:brightnessContrast bright="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0"/>
            <a:ext cx="7848600"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0" y="1066800"/>
            <a:ext cx="9144000" cy="5519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Rectangle 4"/>
          <p:cNvSpPr>
            <a:spLocks noChangeArrowheads="1"/>
          </p:cNvSpPr>
          <p:nvPr/>
        </p:nvSpPr>
        <p:spPr bwMode="auto">
          <a:xfrm>
            <a:off x="2747994" y="6586537"/>
            <a:ext cx="6396006" cy="271463"/>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200" b="1" i="1" dirty="0" smtClean="0">
                <a:solidFill>
                  <a:srgbClr val="FFFF00"/>
                </a:solidFill>
                <a:effectLst/>
              </a:rPr>
              <a:t> </a:t>
            </a:r>
            <a:r>
              <a:rPr lang="en-US" sz="1200" b="1" i="1" dirty="0" smtClean="0">
                <a:solidFill>
                  <a:schemeClr val="bg1"/>
                </a:solidFill>
                <a:effectLst/>
                <a:latin typeface="Book Antiqua" panose="02040602050305030304" pitchFamily="18" charset="0"/>
              </a:rPr>
              <a:t>UACE SUB-ICT</a:t>
            </a:r>
            <a:r>
              <a:rPr lang="en-US" sz="1200" b="1" i="1" baseline="0" dirty="0" smtClean="0">
                <a:solidFill>
                  <a:schemeClr val="bg1"/>
                </a:solidFill>
                <a:effectLst/>
                <a:latin typeface="Book Antiqua" panose="02040602050305030304" pitchFamily="18" charset="0"/>
              </a:rPr>
              <a:t> </a:t>
            </a:r>
            <a:r>
              <a:rPr lang="en-US" sz="1200" b="1" i="1" baseline="0" dirty="0" smtClean="0">
                <a:solidFill>
                  <a:schemeClr val="bg1"/>
                </a:solidFill>
                <a:effectLst/>
                <a:latin typeface="Book Antiqua" panose="02040602050305030304" pitchFamily="18" charset="0"/>
              </a:rPr>
              <a:t>7</a:t>
            </a:r>
            <a:r>
              <a:rPr lang="en-GB" sz="1200" b="1" i="1" dirty="0" smtClean="0">
                <a:solidFill>
                  <a:srgbClr val="FFFF00"/>
                </a:solidFill>
                <a:effectLst/>
              </a:rPr>
              <a:t>: </a:t>
            </a:r>
            <a:r>
              <a:rPr lang="en-GB" sz="1200" b="1" i="1" dirty="0" smtClean="0">
                <a:solidFill>
                  <a:srgbClr val="FFFF00"/>
                </a:solidFill>
                <a:effectLst/>
              </a:rPr>
              <a:t>Electronic Spreadsheets I</a:t>
            </a:r>
          </a:p>
        </p:txBody>
      </p:sp>
      <p:sp>
        <p:nvSpPr>
          <p:cNvPr id="6" name="Rectangle 5"/>
          <p:cNvSpPr>
            <a:spLocks noChangeArrowheads="1"/>
          </p:cNvSpPr>
          <p:nvPr/>
        </p:nvSpPr>
        <p:spPr bwMode="auto">
          <a:xfrm>
            <a:off x="0" y="6586536"/>
            <a:ext cx="2819400" cy="271463"/>
          </a:xfrm>
          <a:prstGeom prst="rect">
            <a:avLst/>
          </a:prstGeom>
          <a:solidFill>
            <a:srgbClr val="FFFF00"/>
          </a:solidFill>
          <a:ln>
            <a:solidFill>
              <a:srgbClr val="C00000"/>
            </a:solidFill>
          </a:ln>
          <a:effectLst/>
          <a:extLst/>
        </p:spPr>
        <p:txBody>
          <a:bodyPr/>
          <a:lstStyle/>
          <a:p>
            <a:pPr algn="r" eaLnBrk="0" hangingPunct="0">
              <a:lnSpc>
                <a:spcPct val="80000"/>
              </a:lnSpc>
              <a:spcBef>
                <a:spcPts val="0"/>
              </a:spcBef>
            </a:pPr>
            <a:r>
              <a:rPr lang="en-US" sz="1800" b="1" i="1" dirty="0" smtClean="0">
                <a:solidFill>
                  <a:srgbClr val="00B0F0"/>
                </a:solidFill>
                <a:effectLst/>
                <a:latin typeface="Book Antiqua" panose="02040602050305030304" pitchFamily="18" charset="0"/>
                <a:hlinkClick r:id="rId8"/>
              </a:rPr>
              <a:t>www.mukalele.net</a:t>
            </a:r>
            <a:endParaRPr lang="en-US" sz="1800" b="1" i="1" dirty="0">
              <a:solidFill>
                <a:srgbClr val="00B0F0"/>
              </a:solidFill>
              <a:effectLst/>
              <a:latin typeface="Book Antiqua" panose="02040602050305030304" pitchFamily="18" charset="0"/>
            </a:endParaRPr>
          </a:p>
        </p:txBody>
      </p:sp>
      <p:sp>
        <p:nvSpPr>
          <p:cNvPr id="4" name="Rectangle 3"/>
          <p:cNvSpPr/>
          <p:nvPr/>
        </p:nvSpPr>
        <p:spPr>
          <a:xfrm>
            <a:off x="7770872" y="6537601"/>
            <a:ext cx="1402949" cy="369332"/>
          </a:xfrm>
          <a:prstGeom prst="rect">
            <a:avLst/>
          </a:prstGeom>
        </p:spPr>
        <p:txBody>
          <a:bodyPr wrap="none">
            <a:spAutoFit/>
          </a:bodyPr>
          <a:lstStyle/>
          <a:p>
            <a:pPr algn="r"/>
            <a:r>
              <a:rPr lang="en-US" b="1" dirty="0" smtClean="0">
                <a:solidFill>
                  <a:schemeClr val="bg1"/>
                </a:solidFill>
              </a:rPr>
              <a:t>Slide </a:t>
            </a:r>
            <a:fld id="{7E23E9C8-2E5D-4F4F-BD82-724F2546A123}" type="slidenum">
              <a:rPr lang="en-US" b="1" smtClean="0">
                <a:solidFill>
                  <a:schemeClr val="bg1"/>
                </a:solidFill>
              </a:rPr>
              <a:pPr algn="r"/>
              <a:t>‹#›</a:t>
            </a:fld>
            <a:r>
              <a:rPr lang="en-US" b="1" dirty="0" smtClean="0">
                <a:solidFill>
                  <a:schemeClr val="bg1"/>
                </a:solidFill>
              </a:rPr>
              <a:t>/57</a:t>
            </a:r>
            <a:endParaRPr lang="en-US" b="1" dirty="0">
              <a:solidFill>
                <a:schemeClr val="bg1"/>
              </a:solidFill>
            </a:endParaRPr>
          </a:p>
        </p:txBody>
      </p:sp>
    </p:spTree>
    <p:extLst>
      <p:ext uri="{BB962C8B-B14F-4D97-AF65-F5344CB8AC3E}">
        <p14:creationId xmlns:p14="http://schemas.microsoft.com/office/powerpoint/2010/main" val="21863312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1"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ukalele.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gif"/><Relationship Id="rId4" Type="http://schemas.openxmlformats.org/officeDocument/2006/relationships/image" Target="../media/image9.gif"/></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2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gif"/></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0.gif"/></Relationships>
</file>

<file path=ppt/slides/_rels/slide2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3.gif"/><Relationship Id="rId4" Type="http://schemas.openxmlformats.org/officeDocument/2006/relationships/image" Target="../media/image10.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image" Target="../media/image10.gif"/></Relationships>
</file>

<file path=ppt/slides/_rels/slide3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0.gif"/></Relationships>
</file>

<file path=ppt/slides/_rels/slide32.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image" Target="../media/image16.jpg"/><Relationship Id="rId4" Type="http://schemas.openxmlformats.org/officeDocument/2006/relationships/image" Target="../media/image10.gif"/></Relationships>
</file>

<file path=ppt/slides/_rels/slide3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0.gif"/></Relationships>
</file>

<file path=ppt/slides/_rels/slide3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0.gif"/></Relationships>
</file>

<file path=ppt/slides/_rels/slide3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20.png"/><Relationship Id="rId4" Type="http://schemas.openxmlformats.org/officeDocument/2006/relationships/image" Target="../media/image10.gif"/></Relationships>
</file>

<file path=ppt/slides/_rels/slide3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0.gif"/></Relationships>
</file>

<file path=ppt/slides/_rels/slide3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2.emf"/><Relationship Id="rId4" Type="http://schemas.openxmlformats.org/officeDocument/2006/relationships/image" Target="../media/image10.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gif"/></Relationships>
</file>

<file path=ppt/slides/_rels/slide4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0.gif"/></Relationships>
</file>

<file path=ppt/slides/_rels/slide4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4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4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microsoft.com/office/2007/relationships/hdphoto" Target="../media/hdphoto4.wdp"/><Relationship Id="rId5" Type="http://schemas.openxmlformats.org/officeDocument/2006/relationships/image" Target="../media/image25.png"/><Relationship Id="rId4" Type="http://schemas.openxmlformats.org/officeDocument/2006/relationships/image" Target="../media/image10.gif"/></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26.png"/><Relationship Id="rId4" Type="http://schemas.openxmlformats.org/officeDocument/2006/relationships/image" Target="../media/image10.gif"/></Relationships>
</file>

<file path=ppt/slides/_rels/slide4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4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27.png"/><Relationship Id="rId4" Type="http://schemas.openxmlformats.org/officeDocument/2006/relationships/image" Target="../media/image10.gif"/></Relationships>
</file>

<file path=ppt/slides/_rels/slide4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10.gif"/></Relationships>
</file>

<file path=ppt/slides/_rels/slide4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10.gif"/></Relationships>
</file>

<file path=ppt/slides/_rels/slide5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10.gif"/></Relationships>
</file>

<file path=ppt/slides/_rels/slide5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31.jpg"/><Relationship Id="rId4" Type="http://schemas.openxmlformats.org/officeDocument/2006/relationships/image" Target="../media/image10.gif"/></Relationships>
</file>

<file path=ppt/slides/_rels/slide5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10.gif"/></Relationships>
</file>

<file path=ppt/slides/_rels/slide5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34.gif"/><Relationship Id="rId4" Type="http://schemas.openxmlformats.org/officeDocument/2006/relationships/image" Target="../media/image10.gif"/></Relationships>
</file>

<file path=ppt/slides/_rels/slide5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gif"/><Relationship Id="rId4" Type="http://schemas.openxmlformats.org/officeDocument/2006/relationships/image" Target="../media/image10.gif"/></Relationships>
</file>

<file path=ppt/slides/_rels/slide5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4.gif"/><Relationship Id="rId4" Type="http://schemas.openxmlformats.org/officeDocument/2006/relationships/image" Target="../media/image10.gif"/></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286116" y="1066800"/>
            <a:ext cx="3086084" cy="1858144"/>
          </a:xfrm>
        </p:spPr>
        <p:txBody>
          <a:bodyPr/>
          <a:lstStyle/>
          <a:p>
            <a:pPr algn="r" eaLnBrk="1" hangingPunct="1"/>
            <a:r>
              <a:rPr lang="en-US" b="1" i="1" dirty="0" smtClean="0"/>
              <a:t>Subsidiary ICT for Uganda</a:t>
            </a:r>
          </a:p>
        </p:txBody>
      </p:sp>
      <p:sp>
        <p:nvSpPr>
          <p:cNvPr id="3075" name="Subtitle 2"/>
          <p:cNvSpPr>
            <a:spLocks noGrp="1"/>
          </p:cNvSpPr>
          <p:nvPr>
            <p:ph type="subTitle" idx="1"/>
          </p:nvPr>
        </p:nvSpPr>
        <p:spPr>
          <a:xfrm>
            <a:off x="1043608" y="3643314"/>
            <a:ext cx="7342584" cy="2909886"/>
          </a:xfrm>
        </p:spPr>
        <p:txBody>
          <a:bodyPr/>
          <a:lstStyle/>
          <a:p>
            <a:r>
              <a:rPr lang="en-GB" sz="3200" b="1" dirty="0" smtClean="0"/>
              <a:t>Curriculum Topic </a:t>
            </a:r>
            <a:r>
              <a:rPr lang="en-GB" b="1" dirty="0"/>
              <a:t>7</a:t>
            </a:r>
            <a:r>
              <a:rPr lang="en-GB" sz="3200" b="1" dirty="0" smtClean="0"/>
              <a:t> out of 15: </a:t>
            </a:r>
            <a:br>
              <a:rPr lang="en-GB" sz="3200" b="1" dirty="0" smtClean="0"/>
            </a:br>
            <a:r>
              <a:rPr lang="en-GB" sz="3600" b="1" dirty="0" smtClean="0">
                <a:solidFill>
                  <a:srgbClr val="C00000"/>
                </a:solidFill>
              </a:rPr>
              <a:t> 7: ELECTRONIC SPREADSHEETS I</a:t>
            </a:r>
          </a:p>
          <a:p>
            <a:r>
              <a:rPr lang="en-GB" sz="2000" b="1" i="1" dirty="0" smtClean="0"/>
              <a:t>Recommended Coverage Duration</a:t>
            </a:r>
            <a:r>
              <a:rPr lang="en-GB" sz="2000" b="1" i="1" dirty="0"/>
              <a:t>: </a:t>
            </a:r>
            <a:r>
              <a:rPr lang="en-GB" sz="2000" b="1" i="1" dirty="0" smtClean="0"/>
              <a:t>20 periods (3 </a:t>
            </a:r>
            <a:r>
              <a:rPr lang="en-GB" sz="2000" b="1" i="1" baseline="30000" dirty="0" smtClean="0"/>
              <a:t>1</a:t>
            </a:r>
            <a:r>
              <a:rPr lang="en-GB" sz="2000" b="1" i="1" dirty="0" smtClean="0"/>
              <a:t>/</a:t>
            </a:r>
            <a:r>
              <a:rPr lang="en-GB" sz="2000" b="1" i="1" baseline="-25000" dirty="0" smtClean="0"/>
              <a:t>3</a:t>
            </a:r>
            <a:r>
              <a:rPr lang="en-GB" sz="2000" b="1" i="1" dirty="0" smtClean="0"/>
              <a:t> weeks)</a:t>
            </a:r>
          </a:p>
          <a:p>
            <a:r>
              <a:rPr lang="en-GB" sz="1600" b="1" i="1" dirty="0"/>
              <a:t>Senior </a:t>
            </a:r>
            <a:r>
              <a:rPr lang="en-GB" sz="1600" b="1" i="1" dirty="0" smtClean="0"/>
              <a:t>Five Term II</a:t>
            </a:r>
            <a:r>
              <a:rPr lang="en-GB" sz="1600" b="1" i="1" dirty="0"/>
              <a:t/>
            </a:r>
            <a:br>
              <a:rPr lang="en-GB" sz="1600" b="1" i="1" dirty="0"/>
            </a:br>
            <a:endParaRPr lang="en-GB" sz="1800" b="1" i="1" dirty="0" smtClean="0"/>
          </a:p>
          <a:p>
            <a:r>
              <a:rPr lang="en-GB" sz="2000" b="1" dirty="0" smtClean="0">
                <a:latin typeface="Tw Cen MT Condensed" panose="020B0606020104020203" pitchFamily="34" charset="0"/>
              </a:rPr>
              <a:t>ORDER TEXTBOOK / DOWNLOAD AT: </a:t>
            </a:r>
            <a:r>
              <a:rPr lang="en-GB" sz="2000" b="1" dirty="0" smtClean="0">
                <a:latin typeface="Tw Cen MT Condensed" panose="020B0606020104020203" pitchFamily="34" charset="0"/>
                <a:hlinkClick r:id="rId3"/>
              </a:rPr>
              <a:t>WWW.MUKALELE.NET</a:t>
            </a:r>
            <a:endParaRPr lang="en-US" b="1" dirty="0">
              <a:latin typeface="Tw Cen MT Condensed" panose="020B0606020104020203" pitchFamily="34" charset="0"/>
            </a:endParaRPr>
          </a:p>
        </p:txBody>
      </p:sp>
      <p:pic>
        <p:nvPicPr>
          <p:cNvPr id="2050" name="Picture 2" descr="D:\Users\Admin\Desktop\Book Cover Sub ICT.jpg"/>
          <p:cNvPicPr>
            <a:picLocks noChangeAspect="1" noChangeArrowheads="1"/>
          </p:cNvPicPr>
          <p:nvPr/>
        </p:nvPicPr>
        <p:blipFill>
          <a:blip r:embed="rId4" cstate="print"/>
          <a:srcRect/>
          <a:stretch>
            <a:fillRect/>
          </a:stretch>
        </p:blipFill>
        <p:spPr bwMode="auto">
          <a:xfrm rot="20874557">
            <a:off x="326395" y="202067"/>
            <a:ext cx="2500298" cy="3287289"/>
          </a:xfrm>
          <a:prstGeom prst="rect">
            <a:avLst/>
          </a:prstGeom>
          <a:noFill/>
        </p:spPr>
      </p:pic>
    </p:spTree>
    <p:extLst>
      <p:ext uri="{BB962C8B-B14F-4D97-AF65-F5344CB8AC3E}">
        <p14:creationId xmlns:p14="http://schemas.microsoft.com/office/powerpoint/2010/main" val="833731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7.1.3 </a:t>
            </a:r>
            <a:r>
              <a:rPr lang="en-GB" sz="3200" dirty="0"/>
              <a:t>Application areas, uses of spreadsheets </a:t>
            </a:r>
          </a:p>
        </p:txBody>
      </p:sp>
      <p:sp>
        <p:nvSpPr>
          <p:cNvPr id="3" name="Content Placeholder 2"/>
          <p:cNvSpPr>
            <a:spLocks noGrp="1"/>
          </p:cNvSpPr>
          <p:nvPr>
            <p:ph idx="1"/>
          </p:nvPr>
        </p:nvSpPr>
        <p:spPr>
          <a:xfrm>
            <a:off x="0" y="908720"/>
            <a:ext cx="9144000" cy="5519736"/>
          </a:xfrm>
        </p:spPr>
        <p:txBody>
          <a:bodyPr/>
          <a:lstStyle/>
          <a:p>
            <a:pPr lvl="0"/>
            <a:r>
              <a:rPr lang="en-GB" sz="2800" b="1" dirty="0"/>
              <a:t>Time Sheets</a:t>
            </a:r>
            <a:r>
              <a:rPr lang="en-GB" sz="2800" dirty="0"/>
              <a:t>. Besides adding and subtracting integers, spreadsheets can also perform those calculations on time-based numbers. </a:t>
            </a:r>
          </a:p>
          <a:p>
            <a:pPr lvl="0"/>
            <a:r>
              <a:rPr lang="en-GB" sz="2800" b="1" dirty="0" smtClean="0"/>
              <a:t>Chart </a:t>
            </a:r>
            <a:r>
              <a:rPr lang="en-GB" sz="2800" b="1" dirty="0"/>
              <a:t>Creation</a:t>
            </a:r>
            <a:r>
              <a:rPr lang="en-GB" sz="2800" dirty="0"/>
              <a:t>. Charts and graphs create better depictions of trends and percentages than raw numbers. As they say, "A picture's worth a thousand words." Spreadsheet programs can </a:t>
            </a:r>
            <a:r>
              <a:rPr lang="en-GB" sz="2800" dirty="0" smtClean="0"/>
              <a:t>convert </a:t>
            </a:r>
            <a:r>
              <a:rPr lang="en-GB" sz="2800" dirty="0"/>
              <a:t>your data into the </a:t>
            </a:r>
            <a:r>
              <a:rPr lang="en-GB" sz="2800" dirty="0" smtClean="0"/>
              <a:t>visuals of </a:t>
            </a:r>
            <a:r>
              <a:rPr lang="en-GB" sz="2800" dirty="0"/>
              <a:t>your choice, whether it's a pie chart, bar chart or line graph</a:t>
            </a:r>
            <a:r>
              <a:rPr lang="en-GB" sz="2800" dirty="0" smtClean="0"/>
              <a:t>.</a:t>
            </a:r>
          </a:p>
          <a:p>
            <a:r>
              <a:rPr lang="en-GB" sz="2800" b="1" dirty="0"/>
              <a:t>Lists</a:t>
            </a:r>
            <a:r>
              <a:rPr lang="en-GB" sz="2800" dirty="0"/>
              <a:t>. You can create lists, from shopping lists to contact lists, on a spreadsheet. </a:t>
            </a:r>
            <a:r>
              <a:rPr lang="en-GB" sz="2400" dirty="0"/>
              <a:t>For example, if you entered store items to a spreadsheet along with their corresponding aisles, you could sort by aisle and print before your shopping trip. </a:t>
            </a:r>
            <a:endParaRPr lang="en-GB" sz="2400" dirty="0" smtClean="0"/>
          </a:p>
          <a:p>
            <a:pPr marL="0" indent="0">
              <a:buNone/>
            </a:pPr>
            <a:r>
              <a:rPr lang="en-GB" sz="2400" b="1" dirty="0"/>
              <a:t>NB: Discuss more ways electronic spreadsheets are used.</a:t>
            </a:r>
          </a:p>
          <a:p>
            <a:endParaRPr lang="en-GB" sz="2400" dirty="0"/>
          </a:p>
          <a:p>
            <a:pPr lvl="0"/>
            <a:endParaRPr lang="en-GB" sz="2800" dirty="0"/>
          </a:p>
        </p:txBody>
      </p:sp>
    </p:spTree>
    <p:extLst>
      <p:ext uri="{BB962C8B-B14F-4D97-AF65-F5344CB8AC3E}">
        <p14:creationId xmlns:p14="http://schemas.microsoft.com/office/powerpoint/2010/main" val="391380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7.1.4 </a:t>
            </a:r>
            <a:r>
              <a:rPr lang="en-US" sz="3200" dirty="0"/>
              <a:t>Features of a spreadsheet </a:t>
            </a:r>
            <a:endParaRPr lang="en-GB" sz="3200" dirty="0"/>
          </a:p>
        </p:txBody>
      </p:sp>
      <p:sp>
        <p:nvSpPr>
          <p:cNvPr id="3" name="Content Placeholder 2"/>
          <p:cNvSpPr>
            <a:spLocks noGrp="1"/>
          </p:cNvSpPr>
          <p:nvPr>
            <p:ph idx="1"/>
          </p:nvPr>
        </p:nvSpPr>
        <p:spPr>
          <a:xfrm>
            <a:off x="0" y="908720"/>
            <a:ext cx="9144000" cy="5519736"/>
          </a:xfrm>
        </p:spPr>
        <p:txBody>
          <a:bodyPr/>
          <a:lstStyle/>
          <a:p>
            <a:pPr marL="0" indent="0">
              <a:buNone/>
            </a:pPr>
            <a:r>
              <a:rPr lang="en-GB" sz="2400" dirty="0"/>
              <a:t>Below are some of the key features of electronic spreadsheets.</a:t>
            </a:r>
          </a:p>
          <a:p>
            <a:r>
              <a:rPr lang="en-GB" sz="2400" dirty="0"/>
              <a:t>1. </a:t>
            </a:r>
            <a:r>
              <a:rPr lang="en-GB" sz="2400" b="1" dirty="0"/>
              <a:t>Saving.</a:t>
            </a:r>
            <a:r>
              <a:rPr lang="en-GB" sz="2400" dirty="0"/>
              <a:t> Saving enables a user to create a file for the workbook in a directory on the disk. The Save command can be accessed from the File menu. NB: The file extension of an Excel document is .</a:t>
            </a:r>
            <a:r>
              <a:rPr lang="en-GB" sz="2400" dirty="0" err="1"/>
              <a:t>xls</a:t>
            </a:r>
            <a:r>
              <a:rPr lang="en-GB" sz="2400" dirty="0"/>
              <a:t>.</a:t>
            </a:r>
          </a:p>
          <a:p>
            <a:r>
              <a:rPr lang="en-GB" sz="2400" b="1" dirty="0"/>
              <a:t>2. Columns and Rows</a:t>
            </a:r>
            <a:r>
              <a:rPr lang="en-GB" sz="2400" dirty="0"/>
              <a:t>. A spreadsheet is a grid consisting of columns and rows. Rows are </a:t>
            </a:r>
            <a:r>
              <a:rPr lang="en-GB" sz="2400" dirty="0" smtClean="0"/>
              <a:t>labelled </a:t>
            </a:r>
            <a:r>
              <a:rPr lang="en-GB" sz="2400" dirty="0"/>
              <a:t>with numbers, and columns are </a:t>
            </a:r>
            <a:r>
              <a:rPr lang="en-GB" sz="2400" dirty="0" smtClean="0"/>
              <a:t>labelled </a:t>
            </a:r>
            <a:r>
              <a:rPr lang="en-GB" sz="2400" dirty="0"/>
              <a:t>with letters, giving each cell a unique address consisting of a number and a letter.</a:t>
            </a:r>
          </a:p>
          <a:p>
            <a:r>
              <a:rPr lang="en-GB" sz="2400" b="1" dirty="0"/>
              <a:t>3. Auto Complete feature.</a:t>
            </a:r>
            <a:r>
              <a:rPr lang="en-GB" sz="2400" dirty="0"/>
              <a:t> The AutoComplete can speed up data entry, especially if you have to enter a particular word or phrase repeatedly. </a:t>
            </a:r>
          </a:p>
          <a:p>
            <a:r>
              <a:rPr lang="en-GB" sz="2400" dirty="0"/>
              <a:t>When you start entering data into an empty cell, directly below an existing list, Excel will automatically offer you a match from the data above it.   </a:t>
            </a:r>
          </a:p>
        </p:txBody>
      </p:sp>
    </p:spTree>
    <p:extLst>
      <p:ext uri="{BB962C8B-B14F-4D97-AF65-F5344CB8AC3E}">
        <p14:creationId xmlns:p14="http://schemas.microsoft.com/office/powerpoint/2010/main" val="930556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7.1.4 </a:t>
            </a:r>
            <a:r>
              <a:rPr lang="en-US" sz="3200" dirty="0"/>
              <a:t>Features of a spreadsheet </a:t>
            </a:r>
            <a:endParaRPr lang="en-GB" sz="3200" dirty="0"/>
          </a:p>
        </p:txBody>
      </p:sp>
      <p:sp>
        <p:nvSpPr>
          <p:cNvPr id="3" name="Content Placeholder 2"/>
          <p:cNvSpPr>
            <a:spLocks noGrp="1"/>
          </p:cNvSpPr>
          <p:nvPr>
            <p:ph idx="1"/>
          </p:nvPr>
        </p:nvSpPr>
        <p:spPr>
          <a:xfrm>
            <a:off x="0" y="1005608"/>
            <a:ext cx="9144000" cy="5519736"/>
          </a:xfrm>
        </p:spPr>
        <p:txBody>
          <a:bodyPr/>
          <a:lstStyle/>
          <a:p>
            <a:r>
              <a:rPr lang="en-GB" sz="2400" b="1" dirty="0"/>
              <a:t>4. Formulas.</a:t>
            </a:r>
            <a:r>
              <a:rPr lang="en-GB" sz="2400" dirty="0"/>
              <a:t> Formulas are used to express mathematical relationships between cells. For </a:t>
            </a:r>
            <a:r>
              <a:rPr lang="en-GB" sz="2400" dirty="0" smtClean="0"/>
              <a:t>example</a:t>
            </a:r>
            <a:r>
              <a:rPr lang="en-GB" sz="2400" dirty="0"/>
              <a:t> </a:t>
            </a:r>
            <a:r>
              <a:rPr lang="en-GB" sz="2400" dirty="0" smtClean="0"/>
              <a:t>entering =</a:t>
            </a:r>
            <a:r>
              <a:rPr lang="en-GB" sz="2400" dirty="0"/>
              <a:t>A1+B1 </a:t>
            </a:r>
            <a:r>
              <a:rPr lang="en-GB" sz="2400" dirty="0" smtClean="0"/>
              <a:t>in C1 would </a:t>
            </a:r>
            <a:r>
              <a:rPr lang="en-GB" sz="2400" dirty="0"/>
              <a:t>add and display the sum of cells A1 and B1 into cell C1. It could also be a simple mathematical formula, such </a:t>
            </a:r>
            <a:r>
              <a:rPr lang="en-GB" sz="2400" dirty="0" smtClean="0"/>
              <a:t>as = </a:t>
            </a:r>
            <a:r>
              <a:rPr lang="en-GB" sz="2400" dirty="0"/>
              <a:t>(</a:t>
            </a:r>
            <a:r>
              <a:rPr lang="en-GB" sz="2400" dirty="0" smtClean="0"/>
              <a:t>100-10 </a:t>
            </a:r>
            <a:r>
              <a:rPr lang="en-GB" sz="2400" dirty="0"/>
              <a:t>* 3) / 7</a:t>
            </a:r>
            <a:r>
              <a:rPr lang="en-GB" sz="2400" dirty="0" smtClean="0"/>
              <a:t>. </a:t>
            </a:r>
            <a:r>
              <a:rPr lang="en-GB" sz="2400" dirty="0"/>
              <a:t>Formulas are not displayed on spreadsheets. What you see in the cell is the result of the formula. Don't forget about order of operations (BEDMAS); anything inside parenthesis happens first, followed by Exponent (^) Division (/) multiplication (*), followed by addition (+) and subtraction (-). </a:t>
            </a:r>
            <a:r>
              <a:rPr lang="en-GB" sz="2400" b="1" i="1" dirty="0" smtClean="0">
                <a:solidFill>
                  <a:srgbClr val="FF0000"/>
                </a:solidFill>
              </a:rPr>
              <a:t>QN: What is the result of above formula? Why?</a:t>
            </a:r>
            <a:endParaRPr lang="en-GB" sz="2400" b="1" i="1" dirty="0">
              <a:solidFill>
                <a:srgbClr val="FF0000"/>
              </a:solidFill>
            </a:endParaRPr>
          </a:p>
          <a:p>
            <a:r>
              <a:rPr lang="en-GB" sz="2400" b="1" dirty="0"/>
              <a:t>5. Functions.</a:t>
            </a:r>
            <a:r>
              <a:rPr lang="en-GB" sz="2400" dirty="0"/>
              <a:t> Functions are used as shortcuts when performing mathematical calculations. Functions are pre-programmed formulae that give power and flexibility to spreadsheet calculations. They </a:t>
            </a:r>
            <a:r>
              <a:rPr lang="en-GB" sz="2400" dirty="0" smtClean="0"/>
              <a:t>save the </a:t>
            </a:r>
            <a:r>
              <a:rPr lang="en-GB" sz="2400" dirty="0"/>
              <a:t>user from having to continually enter long and cumbersome formula expressions. They constitute standard keywords and syntax. Some examples are SUM, AVERAGE, MAX, and MIN.</a:t>
            </a:r>
          </a:p>
        </p:txBody>
      </p:sp>
    </p:spTree>
    <p:extLst>
      <p:ext uri="{BB962C8B-B14F-4D97-AF65-F5344CB8AC3E}">
        <p14:creationId xmlns:p14="http://schemas.microsoft.com/office/powerpoint/2010/main" val="417852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7.1.4 </a:t>
            </a:r>
            <a:r>
              <a:rPr lang="en-US" sz="3200" dirty="0"/>
              <a:t>Features of a spreadsheet </a:t>
            </a:r>
            <a:endParaRPr lang="en-GB" sz="3200" dirty="0"/>
          </a:p>
        </p:txBody>
      </p:sp>
      <p:sp>
        <p:nvSpPr>
          <p:cNvPr id="3" name="Content Placeholder 2"/>
          <p:cNvSpPr>
            <a:spLocks noGrp="1"/>
          </p:cNvSpPr>
          <p:nvPr>
            <p:ph idx="1"/>
          </p:nvPr>
        </p:nvSpPr>
        <p:spPr>
          <a:xfrm>
            <a:off x="0" y="1005608"/>
            <a:ext cx="9144000" cy="5519736"/>
          </a:xfrm>
        </p:spPr>
        <p:txBody>
          <a:bodyPr/>
          <a:lstStyle/>
          <a:p>
            <a:r>
              <a:rPr lang="en-GB" sz="2800" b="1" u="sng" dirty="0"/>
              <a:t>6. Cell References / Addresses. </a:t>
            </a:r>
            <a:r>
              <a:rPr lang="en-GB" sz="2800" dirty="0"/>
              <a:t>You can refer to a Cell by using the Column letter and Row number. For Example, D8 refers to a cell in Column D and Row 8. In this case, D8 is known as the Cell Reference and is also used as the default name for the cell. </a:t>
            </a:r>
            <a:endParaRPr lang="en-GB" sz="2800" dirty="0" smtClean="0"/>
          </a:p>
          <a:p>
            <a:endParaRPr lang="en-GB" sz="2800" dirty="0" smtClean="0"/>
          </a:p>
          <a:p>
            <a:pPr marL="0" indent="0">
              <a:buNone/>
            </a:pPr>
            <a:r>
              <a:rPr lang="en-GB" sz="2800" dirty="0" smtClean="0"/>
              <a:t>A </a:t>
            </a:r>
            <a:r>
              <a:rPr lang="en-GB" sz="2800" u="sng" dirty="0"/>
              <a:t>Circular reference </a:t>
            </a:r>
            <a:r>
              <a:rPr lang="en-GB" sz="2800" dirty="0"/>
              <a:t>occurs when </a:t>
            </a:r>
            <a:r>
              <a:rPr lang="en-GB" sz="2800" dirty="0" smtClean="0"/>
              <a:t>a </a:t>
            </a:r>
            <a:r>
              <a:rPr lang="en-GB" sz="2800" dirty="0"/>
              <a:t>formula </a:t>
            </a:r>
            <a:r>
              <a:rPr lang="en-GB" sz="2800" dirty="0" smtClean="0"/>
              <a:t>refers </a:t>
            </a:r>
            <a:r>
              <a:rPr lang="en-GB" sz="2800" dirty="0"/>
              <a:t>back to its own cell, either directly or indirectly. For example inserting the formula =A2+A3 in cell A2 creates a circular reference.</a:t>
            </a:r>
          </a:p>
        </p:txBody>
      </p:sp>
    </p:spTree>
    <p:extLst>
      <p:ext uri="{BB962C8B-B14F-4D97-AF65-F5344CB8AC3E}">
        <p14:creationId xmlns:p14="http://schemas.microsoft.com/office/powerpoint/2010/main" val="2835506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7.1.5 </a:t>
            </a:r>
            <a:r>
              <a:rPr lang="en-GB" sz="3200" dirty="0"/>
              <a:t>Working with spreadsheets</a:t>
            </a:r>
          </a:p>
        </p:txBody>
      </p:sp>
      <p:sp>
        <p:nvSpPr>
          <p:cNvPr id="3" name="Content Placeholder 2"/>
          <p:cNvSpPr>
            <a:spLocks noGrp="1"/>
          </p:cNvSpPr>
          <p:nvPr>
            <p:ph idx="1"/>
          </p:nvPr>
        </p:nvSpPr>
        <p:spPr>
          <a:xfrm>
            <a:off x="0" y="980728"/>
            <a:ext cx="9144000" cy="5519736"/>
          </a:xfrm>
        </p:spPr>
        <p:txBody>
          <a:bodyPr/>
          <a:lstStyle/>
          <a:p>
            <a:pPr marL="0" indent="0">
              <a:buNone/>
            </a:pPr>
            <a:r>
              <a:rPr lang="en-GB" sz="2400" dirty="0"/>
              <a:t>When you open a spreadsheet </a:t>
            </a:r>
            <a:r>
              <a:rPr lang="en-GB" sz="2400" dirty="0" smtClean="0"/>
              <a:t>application such as Microsoft Excel 2013, </a:t>
            </a:r>
            <a:r>
              <a:rPr lang="en-GB" sz="2400" dirty="0"/>
              <a:t>you will see some common elements as </a:t>
            </a:r>
            <a:r>
              <a:rPr lang="en-GB" sz="2400" dirty="0" smtClean="0"/>
              <a:t>labelled below</a:t>
            </a:r>
            <a:r>
              <a:rPr lang="en-GB" sz="2400" dirty="0"/>
              <a:t>.</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87299" y="1772816"/>
            <a:ext cx="8705181" cy="4896544"/>
          </a:xfrm>
          <a:prstGeom prst="rect">
            <a:avLst/>
          </a:prstGeom>
        </p:spPr>
      </p:pic>
    </p:spTree>
    <p:extLst>
      <p:ext uri="{BB962C8B-B14F-4D97-AF65-F5344CB8AC3E}">
        <p14:creationId xmlns:p14="http://schemas.microsoft.com/office/powerpoint/2010/main" val="277994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7.1.5 </a:t>
            </a:r>
            <a:r>
              <a:rPr lang="en-GB" sz="3200" dirty="0"/>
              <a:t>Working with spreadsheets</a:t>
            </a:r>
          </a:p>
        </p:txBody>
      </p:sp>
      <p:sp>
        <p:nvSpPr>
          <p:cNvPr id="3" name="Content Placeholder 2"/>
          <p:cNvSpPr>
            <a:spLocks noGrp="1"/>
          </p:cNvSpPr>
          <p:nvPr>
            <p:ph idx="1"/>
          </p:nvPr>
        </p:nvSpPr>
        <p:spPr>
          <a:xfrm>
            <a:off x="0" y="908720"/>
            <a:ext cx="9144000" cy="5760640"/>
          </a:xfrm>
        </p:spPr>
        <p:txBody>
          <a:bodyPr/>
          <a:lstStyle/>
          <a:p>
            <a:pPr marL="0" indent="0">
              <a:buNone/>
            </a:pPr>
            <a:r>
              <a:rPr lang="en-GB" sz="2400" b="1" dirty="0" smtClean="0"/>
              <a:t>Microsoft Excel Spreadsheet Interface Components</a:t>
            </a:r>
          </a:p>
          <a:p>
            <a:r>
              <a:rPr lang="en-GB" sz="2400" b="1" dirty="0"/>
              <a:t>Active Cell - </a:t>
            </a:r>
            <a:r>
              <a:rPr lang="en-GB" sz="2400" dirty="0"/>
              <a:t>The active cell is recognized by its green outline. Data is always entered into the active cell. Different cells can be made active by clicking on them with the mouse or by using the arrow keys on the keyboard.</a:t>
            </a:r>
          </a:p>
          <a:p>
            <a:r>
              <a:rPr lang="en-GB" sz="2400" b="1" dirty="0"/>
              <a:t>Add Sheet Icon - </a:t>
            </a:r>
            <a:r>
              <a:rPr lang="en-GB" sz="2400" dirty="0"/>
              <a:t>  Clicking on the Add sheet icon next to the Sheet tab at the bottom of the screen adds another worksheet. (You can also use two keyboard shortcuts to add a new worksheet: Shift + F11 and Alt + Shift + F1.)</a:t>
            </a:r>
          </a:p>
          <a:p>
            <a:r>
              <a:rPr lang="en-GB" sz="2400" b="1" dirty="0"/>
              <a:t>Cell - </a:t>
            </a:r>
            <a:r>
              <a:rPr lang="en-GB" sz="2400" dirty="0"/>
              <a:t>Cells are the rectangular boxes located in central area of a worksheet. Data entered into a worksheet is stored in a cell. Each cell can hold only one piece of data at a time.  </a:t>
            </a:r>
            <a:r>
              <a:rPr lang="en-GB" sz="2400" b="1" dirty="0"/>
              <a:t>A cell is the intersection point of a vertical column and a horizontal row</a:t>
            </a:r>
            <a:r>
              <a:rPr lang="en-GB" sz="2400" dirty="0"/>
              <a:t>.     Each cell in the worksheet can be identified by a cell reference, which is a combination of letters and numbers such as A1, </a:t>
            </a:r>
            <a:r>
              <a:rPr lang="en-GB" sz="2400" dirty="0" smtClean="0"/>
              <a:t>F156</a:t>
            </a:r>
            <a:r>
              <a:rPr lang="en-GB" sz="2400" dirty="0"/>
              <a:t>, or AA34.</a:t>
            </a:r>
          </a:p>
          <a:p>
            <a:pPr marL="0" indent="0">
              <a:buNone/>
            </a:pPr>
            <a:endParaRPr lang="en-GB" sz="2400" dirty="0"/>
          </a:p>
        </p:txBody>
      </p:sp>
    </p:spTree>
    <p:extLst>
      <p:ext uri="{BB962C8B-B14F-4D97-AF65-F5344CB8AC3E}">
        <p14:creationId xmlns:p14="http://schemas.microsoft.com/office/powerpoint/2010/main" val="3982227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7.1.5 </a:t>
            </a:r>
            <a:r>
              <a:rPr lang="en-GB" sz="3200" dirty="0"/>
              <a:t>Working with spreadsheets</a:t>
            </a:r>
          </a:p>
        </p:txBody>
      </p:sp>
      <p:sp>
        <p:nvSpPr>
          <p:cNvPr id="3" name="Content Placeholder 2"/>
          <p:cNvSpPr>
            <a:spLocks noGrp="1"/>
          </p:cNvSpPr>
          <p:nvPr>
            <p:ph idx="1"/>
          </p:nvPr>
        </p:nvSpPr>
        <p:spPr>
          <a:xfrm>
            <a:off x="0" y="908720"/>
            <a:ext cx="9144000" cy="5760640"/>
          </a:xfrm>
        </p:spPr>
        <p:txBody>
          <a:bodyPr/>
          <a:lstStyle/>
          <a:p>
            <a:pPr marL="0" indent="0">
              <a:buNone/>
            </a:pPr>
            <a:r>
              <a:rPr lang="en-GB" sz="2400" b="1" dirty="0" smtClean="0"/>
              <a:t>Microsoft Excel Spreadsheet Interface Components</a:t>
            </a:r>
          </a:p>
          <a:p>
            <a:r>
              <a:rPr lang="en-GB" sz="2400" b="1" dirty="0"/>
              <a:t>Column Letters - </a:t>
            </a:r>
            <a:r>
              <a:rPr lang="en-GB" sz="2400" dirty="0"/>
              <a:t>Columns run vertically on a worksheet, and each one is identified by a letter in the column header.​</a:t>
            </a:r>
          </a:p>
          <a:p>
            <a:r>
              <a:rPr lang="en-GB" sz="2400" b="1" dirty="0"/>
              <a:t>Formula Bar -</a:t>
            </a:r>
            <a:r>
              <a:rPr lang="en-GB" sz="2400" dirty="0"/>
              <a:t> Located above the worksheet, this area displays the contents of the active cell. The formula bar can also be used for entering or editing data and formulas.</a:t>
            </a:r>
          </a:p>
          <a:p>
            <a:r>
              <a:rPr lang="en-GB" sz="2400" b="1" dirty="0"/>
              <a:t>Name Box - </a:t>
            </a:r>
            <a:r>
              <a:rPr lang="en-GB" sz="2400" dirty="0"/>
              <a:t>Located next to the formula bar, the Name Box displays the cell reference or the name of the active cell.</a:t>
            </a:r>
          </a:p>
          <a:p>
            <a:r>
              <a:rPr lang="en-GB" sz="2400" b="1" dirty="0"/>
              <a:t>Quick Access Toolbar - </a:t>
            </a:r>
            <a:r>
              <a:rPr lang="en-GB" sz="2400" dirty="0"/>
              <a:t>The Quick Access toolbar allows you to add frequently used commands. Click on the down arrow at the end of the toolbar to display available options.</a:t>
            </a:r>
          </a:p>
          <a:p>
            <a:r>
              <a:rPr lang="en-GB" sz="2400" b="1" dirty="0"/>
              <a:t>Ribbon - </a:t>
            </a:r>
            <a:r>
              <a:rPr lang="en-GB" sz="2400" dirty="0"/>
              <a:t>The Ribbon is the strip of buttons </a:t>
            </a:r>
            <a:r>
              <a:rPr lang="en-GB" sz="2400" dirty="0" smtClean="0"/>
              <a:t>located </a:t>
            </a:r>
            <a:r>
              <a:rPr lang="en-GB" sz="2400" dirty="0"/>
              <a:t>above the </a:t>
            </a:r>
            <a:r>
              <a:rPr lang="en-GB" sz="2400" dirty="0" smtClean="0"/>
              <a:t>worksheet. </a:t>
            </a:r>
            <a:r>
              <a:rPr lang="en-GB" sz="2400" dirty="0"/>
              <a:t>First introduced in Excel 2007, the </a:t>
            </a:r>
            <a:r>
              <a:rPr lang="en-GB" sz="2400" dirty="0" smtClean="0"/>
              <a:t>ribbons </a:t>
            </a:r>
            <a:r>
              <a:rPr lang="en-GB" sz="2400" dirty="0"/>
              <a:t>replaced the menus and toolbars found in Excel 2003 and earlier versions.</a:t>
            </a:r>
          </a:p>
        </p:txBody>
      </p:sp>
    </p:spTree>
    <p:extLst>
      <p:ext uri="{BB962C8B-B14F-4D97-AF65-F5344CB8AC3E}">
        <p14:creationId xmlns:p14="http://schemas.microsoft.com/office/powerpoint/2010/main" val="427121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7.1.5 </a:t>
            </a:r>
            <a:r>
              <a:rPr lang="en-GB" sz="3200" dirty="0"/>
              <a:t>Working with spreadsheets</a:t>
            </a:r>
          </a:p>
        </p:txBody>
      </p:sp>
      <p:sp>
        <p:nvSpPr>
          <p:cNvPr id="3" name="Content Placeholder 2"/>
          <p:cNvSpPr>
            <a:spLocks noGrp="1"/>
          </p:cNvSpPr>
          <p:nvPr>
            <p:ph idx="1"/>
          </p:nvPr>
        </p:nvSpPr>
        <p:spPr>
          <a:xfrm>
            <a:off x="0" y="908720"/>
            <a:ext cx="9144000" cy="5760640"/>
          </a:xfrm>
        </p:spPr>
        <p:txBody>
          <a:bodyPr/>
          <a:lstStyle/>
          <a:p>
            <a:pPr marL="0" indent="0">
              <a:buNone/>
            </a:pPr>
            <a:r>
              <a:rPr lang="en-GB" sz="2400" b="1" dirty="0" smtClean="0"/>
              <a:t>Microsoft Excel Spreadsheet Interface Components</a:t>
            </a:r>
          </a:p>
          <a:p>
            <a:r>
              <a:rPr lang="en-GB" sz="2400" b="1" dirty="0"/>
              <a:t>The File Tab:</a:t>
            </a:r>
            <a:r>
              <a:rPr lang="en-GB" sz="2400" dirty="0"/>
              <a:t> The File tab was introduced in Excel 2010, replacing the Excel 2007 Office Button, and it works differently than the </a:t>
            </a:r>
            <a:r>
              <a:rPr lang="en-GB" sz="2400" dirty="0" smtClean="0"/>
              <a:t>other ribbons/ tabs. </a:t>
            </a:r>
            <a:r>
              <a:rPr lang="en-GB" sz="2400" dirty="0"/>
              <a:t>Instead of having its options display on the horizontal ribbon, clicking on the File tab opens a drop-down menu on the left side of the screen. This tab contains items that are mostly related to file and document management, such as opening new or existing worksheet files, saving, and printing.</a:t>
            </a:r>
          </a:p>
          <a:p>
            <a:r>
              <a:rPr lang="en-GB" sz="2400" b="1" dirty="0"/>
              <a:t>Row Numbers:</a:t>
            </a:r>
            <a:r>
              <a:rPr lang="en-GB" sz="2400" dirty="0"/>
              <a:t> Rows run horizontally in a worksheet and are identified by a number in the row header</a:t>
            </a:r>
            <a:r>
              <a:rPr lang="en-GB" sz="2400" dirty="0" smtClean="0"/>
              <a:t>.</a:t>
            </a:r>
          </a:p>
          <a:p>
            <a:r>
              <a:rPr lang="en-GB" sz="2400" b="1" dirty="0"/>
              <a:t>Zoom Slider</a:t>
            </a:r>
            <a:r>
              <a:rPr lang="en-GB" sz="2400" dirty="0"/>
              <a:t>    Located in the bottom right corner of the Excel screen, the Zoom slider is used to change the magnification of a worksheet when you drag the slider box back and forth or click on the Zoom Out and Zoom In buttons located at either end of the slider</a:t>
            </a:r>
            <a:r>
              <a:rPr lang="en-GB" sz="2400" dirty="0" smtClean="0"/>
              <a:t>.</a:t>
            </a:r>
            <a:endParaRPr lang="en-GB" sz="2400" dirty="0"/>
          </a:p>
        </p:txBody>
      </p:sp>
    </p:spTree>
    <p:extLst>
      <p:ext uri="{BB962C8B-B14F-4D97-AF65-F5344CB8AC3E}">
        <p14:creationId xmlns:p14="http://schemas.microsoft.com/office/powerpoint/2010/main" val="2415587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7.1.5 </a:t>
            </a:r>
            <a:r>
              <a:rPr lang="en-GB" sz="3200" dirty="0"/>
              <a:t>Working with spreadsheets</a:t>
            </a:r>
          </a:p>
        </p:txBody>
      </p:sp>
      <p:sp>
        <p:nvSpPr>
          <p:cNvPr id="3" name="Content Placeholder 2"/>
          <p:cNvSpPr>
            <a:spLocks noGrp="1"/>
          </p:cNvSpPr>
          <p:nvPr>
            <p:ph idx="1"/>
          </p:nvPr>
        </p:nvSpPr>
        <p:spPr>
          <a:xfrm>
            <a:off x="0" y="980728"/>
            <a:ext cx="9144000" cy="5760640"/>
          </a:xfrm>
        </p:spPr>
        <p:txBody>
          <a:bodyPr/>
          <a:lstStyle/>
          <a:p>
            <a:pPr marL="0" indent="0">
              <a:spcBef>
                <a:spcPts val="0"/>
              </a:spcBef>
              <a:buNone/>
            </a:pPr>
            <a:r>
              <a:rPr lang="en-GB" sz="2400" b="1" dirty="0" smtClean="0"/>
              <a:t>Microsoft Excel Spreadsheet Interface Components</a:t>
            </a:r>
          </a:p>
          <a:p>
            <a:pPr>
              <a:spcBef>
                <a:spcPts val="0"/>
              </a:spcBef>
            </a:pPr>
            <a:r>
              <a:rPr lang="en-GB" sz="2400" b="1" dirty="0"/>
              <a:t>Sheet Tabs:</a:t>
            </a:r>
            <a:r>
              <a:rPr lang="en-GB" sz="2400" dirty="0"/>
              <a:t> By default, there is one worksheet in an Excel 2013 file, but you can add additional sheets. The Sheet tab at the bottom of a worksheet tells you the name of the worksheet, such as </a:t>
            </a:r>
            <a:r>
              <a:rPr lang="en-GB" sz="2400" dirty="0" smtClean="0"/>
              <a:t>Sheet1.     </a:t>
            </a:r>
            <a:r>
              <a:rPr lang="en-GB" sz="2400" dirty="0"/>
              <a:t>Renaming a worksheet or changing the tab </a:t>
            </a:r>
            <a:r>
              <a:rPr lang="en-GB" sz="2400" dirty="0" err="1"/>
              <a:t>color</a:t>
            </a:r>
            <a:r>
              <a:rPr lang="en-GB" sz="2400" dirty="0"/>
              <a:t> can make it easier to keep track of data in large spreadsheet files. Switching between worksheets can be done by clicking on the tab of the sheet you want to </a:t>
            </a:r>
            <a:r>
              <a:rPr lang="en-GB" sz="2400" dirty="0" smtClean="0"/>
              <a:t>access (or by using keyboard </a:t>
            </a:r>
            <a:r>
              <a:rPr lang="en-GB" sz="2400" dirty="0"/>
              <a:t>shortcut to change between worksheets: Ctrl + </a:t>
            </a:r>
            <a:r>
              <a:rPr lang="en-GB" sz="2400" dirty="0" err="1"/>
              <a:t>PgUp</a:t>
            </a:r>
            <a:r>
              <a:rPr lang="en-GB" sz="2400" dirty="0"/>
              <a:t> and Ctrl + </a:t>
            </a:r>
            <a:r>
              <a:rPr lang="en-GB" sz="2400" dirty="0" err="1" smtClean="0"/>
              <a:t>PgDn</a:t>
            </a:r>
            <a:r>
              <a:rPr lang="en-GB" sz="2400" dirty="0" smtClean="0"/>
              <a:t>).</a:t>
            </a:r>
            <a:endParaRPr lang="en-GB" sz="2400" dirty="0"/>
          </a:p>
          <a:p>
            <a:pPr>
              <a:spcBef>
                <a:spcPts val="0"/>
              </a:spcBef>
            </a:pPr>
            <a:r>
              <a:rPr lang="en-GB" sz="2400" b="1" dirty="0"/>
              <a:t>Status Bar:</a:t>
            </a:r>
            <a:r>
              <a:rPr lang="en-GB" sz="2400" dirty="0"/>
              <a:t> The Status Bar, which runs horizontally along the bottom of screen, can be customized to display a number of options, most of which give the user information about the current worksheet, data the worksheet contains, and the user's keyboard including whether the Caps Lock, Scroll Lock, and </a:t>
            </a:r>
            <a:r>
              <a:rPr lang="en-GB" sz="2400" dirty="0" err="1"/>
              <a:t>Num</a:t>
            </a:r>
            <a:r>
              <a:rPr lang="en-GB" sz="2400" dirty="0"/>
              <a:t> Lock keys are turned on or off. </a:t>
            </a:r>
            <a:r>
              <a:rPr lang="en-GB" sz="2400" dirty="0" smtClean="0"/>
              <a:t>The </a:t>
            </a:r>
            <a:r>
              <a:rPr lang="en-GB" sz="2400" dirty="0"/>
              <a:t>status bar also contains the Zoom </a:t>
            </a:r>
            <a:r>
              <a:rPr lang="en-GB" sz="2400" dirty="0" smtClean="0"/>
              <a:t>slider</a:t>
            </a:r>
            <a:r>
              <a:rPr lang="en-GB" sz="2400" dirty="0"/>
              <a:t>.</a:t>
            </a:r>
          </a:p>
        </p:txBody>
      </p:sp>
    </p:spTree>
    <p:extLst>
      <p:ext uri="{BB962C8B-B14F-4D97-AF65-F5344CB8AC3E}">
        <p14:creationId xmlns:p14="http://schemas.microsoft.com/office/powerpoint/2010/main" val="857004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a:t>
            </a:r>
            <a:r>
              <a:rPr lang="en-GB" sz="3200" b="1" i="1" dirty="0" smtClean="0"/>
              <a:t>7.2</a:t>
            </a:r>
            <a:r>
              <a:rPr lang="en-GB" sz="3200" b="1" i="1" dirty="0"/>
              <a:t>: </a:t>
            </a:r>
            <a:r>
              <a:rPr lang="en-GB" sz="3200" b="1" i="1" dirty="0" smtClean="0"/>
              <a:t>Managing Worksheets</a:t>
            </a:r>
            <a:endParaRPr lang="en-GB" sz="3200" b="1" i="1" dirty="0"/>
          </a:p>
        </p:txBody>
      </p:sp>
      <p:sp>
        <p:nvSpPr>
          <p:cNvPr id="3075" name="Subtitle 2"/>
          <p:cNvSpPr>
            <a:spLocks noGrp="1"/>
          </p:cNvSpPr>
          <p:nvPr>
            <p:ph idx="1"/>
          </p:nvPr>
        </p:nvSpPr>
        <p:spPr/>
        <p:txBody>
          <a:bodyPr/>
          <a:lstStyle/>
          <a:p>
            <a:pPr marL="0" indent="0">
              <a:buNone/>
            </a:pPr>
            <a:r>
              <a:rPr lang="en-US" b="1" dirty="0" smtClean="0"/>
              <a:t>Sub topic Objectives:</a:t>
            </a:r>
          </a:p>
          <a:p>
            <a:pPr marL="0" indent="0">
              <a:buNone/>
            </a:pPr>
            <a:r>
              <a:rPr lang="en-GB" sz="2400" dirty="0" smtClean="0"/>
              <a:t>7.2.1 Inserting </a:t>
            </a:r>
            <a:r>
              <a:rPr lang="en-GB" sz="2400" dirty="0"/>
              <a:t>rows, columns and cells  </a:t>
            </a:r>
          </a:p>
          <a:p>
            <a:pPr marL="0" indent="0">
              <a:buNone/>
            </a:pPr>
            <a:r>
              <a:rPr lang="en-GB" sz="2400" dirty="0" smtClean="0"/>
              <a:t>7.2.2 Editing </a:t>
            </a:r>
            <a:r>
              <a:rPr lang="en-GB" sz="2400" dirty="0"/>
              <a:t>contents of a cell </a:t>
            </a:r>
          </a:p>
          <a:p>
            <a:pPr marL="0" indent="0">
              <a:buNone/>
            </a:pPr>
            <a:r>
              <a:rPr lang="en-GB" sz="2400" dirty="0" smtClean="0"/>
              <a:t>7.2.3 Selecting </a:t>
            </a:r>
            <a:r>
              <a:rPr lang="en-GB" sz="2400" dirty="0"/>
              <a:t>cells </a:t>
            </a:r>
          </a:p>
          <a:p>
            <a:pPr marL="0" indent="0">
              <a:buNone/>
            </a:pPr>
            <a:r>
              <a:rPr lang="en-GB" sz="2400" dirty="0" smtClean="0"/>
              <a:t>7.2.4 Copying </a:t>
            </a:r>
            <a:r>
              <a:rPr lang="en-GB" sz="2400" dirty="0"/>
              <a:t>the contents of a cell range, or worksheet between worksheets or workbooks </a:t>
            </a:r>
          </a:p>
          <a:p>
            <a:pPr marL="0" indent="0">
              <a:buNone/>
            </a:pPr>
            <a:r>
              <a:rPr lang="en-GB" sz="2400" dirty="0" smtClean="0"/>
              <a:t>7.2.5 Auto </a:t>
            </a:r>
            <a:r>
              <a:rPr lang="en-GB" sz="2400" dirty="0"/>
              <a:t>fill/ copy handle tool </a:t>
            </a:r>
          </a:p>
          <a:p>
            <a:pPr marL="0" indent="0">
              <a:buNone/>
            </a:pPr>
            <a:r>
              <a:rPr lang="en-GB" sz="2400" dirty="0" smtClean="0"/>
              <a:t>7.2.6 Freezing </a:t>
            </a:r>
            <a:r>
              <a:rPr lang="en-GB" sz="2400" dirty="0"/>
              <a:t>panes </a:t>
            </a:r>
          </a:p>
          <a:p>
            <a:pPr marL="0" indent="0">
              <a:buNone/>
            </a:pPr>
            <a:r>
              <a:rPr lang="en-GB" sz="2400" dirty="0" smtClean="0"/>
              <a:t>7.2.7 Formatting </a:t>
            </a:r>
            <a:r>
              <a:rPr lang="en-GB" sz="2400" dirty="0"/>
              <a:t>a worksheet (adjusting </a:t>
            </a:r>
            <a:r>
              <a:rPr lang="en-GB" sz="2400" dirty="0" smtClean="0"/>
              <a:t>column widths</a:t>
            </a:r>
            <a:r>
              <a:rPr lang="en-GB" sz="2400" dirty="0"/>
              <a:t>, </a:t>
            </a:r>
            <a:r>
              <a:rPr lang="en-GB" sz="2400" dirty="0" smtClean="0"/>
              <a:t>row heights</a:t>
            </a:r>
            <a:r>
              <a:rPr lang="en-GB" sz="2400" dirty="0"/>
              <a:t>, </a:t>
            </a:r>
            <a:r>
              <a:rPr lang="en-GB" sz="2400" dirty="0" smtClean="0"/>
              <a:t>applying borders and formatting cell content</a:t>
            </a:r>
            <a:r>
              <a:rPr lang="en-GB" sz="2400" dirty="0"/>
              <a:t>).</a:t>
            </a:r>
            <a:endParaRPr lang="en-US" sz="2400" dirty="0"/>
          </a:p>
        </p:txBody>
      </p:sp>
    </p:spTree>
    <p:extLst>
      <p:ext uri="{BB962C8B-B14F-4D97-AF65-F5344CB8AC3E}">
        <p14:creationId xmlns:p14="http://schemas.microsoft.com/office/powerpoint/2010/main" val="2137482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a:xfrm>
            <a:off x="0" y="933600"/>
            <a:ext cx="9144000" cy="5663752"/>
          </a:xfrm>
        </p:spPr>
        <p:txBody>
          <a:bodyPr/>
          <a:lstStyle/>
          <a:p>
            <a:r>
              <a:rPr lang="en-GB" sz="2000" dirty="0"/>
              <a:t>Throughout the ages, people have always needed to calculate. Tools such </a:t>
            </a:r>
            <a:r>
              <a:rPr lang="en-GB" sz="2000" dirty="0" smtClean="0"/>
              <a:t>as the </a:t>
            </a:r>
            <a:r>
              <a:rPr lang="en-GB" sz="2000" dirty="0"/>
              <a:t>abacus were invented by the early Chinese to help keep track of </a:t>
            </a:r>
            <a:r>
              <a:rPr lang="en-GB" sz="2000" dirty="0" smtClean="0"/>
              <a:t>large numbers</a:t>
            </a:r>
            <a:r>
              <a:rPr lang="en-GB" sz="2000" dirty="0"/>
              <a:t>. About thirty years ago, students only had pen, paper, slide </a:t>
            </a:r>
            <a:r>
              <a:rPr lang="en-GB" sz="2000" dirty="0" smtClean="0"/>
              <a:t>rules and </a:t>
            </a:r>
            <a:r>
              <a:rPr lang="en-GB" sz="2000" dirty="0"/>
              <a:t>mathematical tables to help them in their mathematics exams. </a:t>
            </a:r>
            <a:r>
              <a:rPr lang="en-GB" sz="2000" dirty="0" smtClean="0"/>
              <a:t>There were </a:t>
            </a:r>
            <a:r>
              <a:rPr lang="en-GB" sz="2000" dirty="0"/>
              <a:t>no such things as calculators and certainly no personal computers</a:t>
            </a:r>
            <a:r>
              <a:rPr lang="en-GB" sz="2000" dirty="0" smtClean="0"/>
              <a:t>. Calculators </a:t>
            </a:r>
            <a:r>
              <a:rPr lang="en-GB" sz="2000" dirty="0"/>
              <a:t>eventually became everyday tools and certainly helped to </a:t>
            </a:r>
            <a:r>
              <a:rPr lang="en-GB" sz="2000" dirty="0" smtClean="0"/>
              <a:t>speed up </a:t>
            </a:r>
            <a:r>
              <a:rPr lang="en-GB" sz="2000" dirty="0"/>
              <a:t>calculations and improve accuracy. Even then, they weren't really </a:t>
            </a:r>
            <a:r>
              <a:rPr lang="en-GB" sz="2000" dirty="0" smtClean="0"/>
              <a:t>good enough </a:t>
            </a:r>
            <a:r>
              <a:rPr lang="en-GB" sz="2000" dirty="0"/>
              <a:t>to solve complex problems or deal with large amounts of </a:t>
            </a:r>
            <a:r>
              <a:rPr lang="en-GB" sz="2000" dirty="0" smtClean="0"/>
              <a:t>repetitive work</a:t>
            </a:r>
            <a:r>
              <a:rPr lang="en-GB" sz="2000" dirty="0"/>
              <a:t>. With advancement in technology, spreadsheets were developed.</a:t>
            </a:r>
          </a:p>
          <a:p>
            <a:r>
              <a:rPr lang="en-GB" sz="2000" dirty="0"/>
              <a:t>A spreadsheet is a piece of software which is used to work out calculations</a:t>
            </a:r>
            <a:r>
              <a:rPr lang="en-GB" sz="2000" dirty="0" smtClean="0"/>
              <a:t>. Spreadsheets </a:t>
            </a:r>
            <a:r>
              <a:rPr lang="en-GB" sz="2000" dirty="0"/>
              <a:t>can do a lot more than simply adding up a column </a:t>
            </a:r>
            <a:r>
              <a:rPr lang="en-GB" sz="2000" dirty="0" smtClean="0"/>
              <a:t>of numbers</a:t>
            </a:r>
            <a:r>
              <a:rPr lang="en-GB" sz="2000" dirty="0"/>
              <a:t>. Spreadsheets can handle financial calculations for a </a:t>
            </a:r>
            <a:r>
              <a:rPr lang="en-GB" sz="2000" dirty="0" smtClean="0"/>
              <a:t>large business</a:t>
            </a:r>
            <a:r>
              <a:rPr lang="en-GB" sz="2000" dirty="0"/>
              <a:t>, calculate probability or other statistical information, do </a:t>
            </a:r>
            <a:r>
              <a:rPr lang="en-GB" sz="2000" dirty="0" smtClean="0"/>
              <a:t>complex trigonometry </a:t>
            </a:r>
            <a:r>
              <a:rPr lang="en-GB" sz="2000" dirty="0"/>
              <a:t>and make </a:t>
            </a:r>
            <a:r>
              <a:rPr lang="en-GB" sz="2000" dirty="0" err="1"/>
              <a:t>colorful</a:t>
            </a:r>
            <a:r>
              <a:rPr lang="en-GB" sz="2000" dirty="0"/>
              <a:t> graphs and charts. Some examples of </a:t>
            </a:r>
            <a:r>
              <a:rPr lang="en-GB" sz="2000" dirty="0" smtClean="0"/>
              <a:t>these spreadsheets </a:t>
            </a:r>
            <a:r>
              <a:rPr lang="en-GB" sz="2000" dirty="0"/>
              <a:t>include, Microsoft Excel, VisiCalc, Lotus 1-2-3, </a:t>
            </a:r>
            <a:r>
              <a:rPr lang="en-GB" sz="2000" dirty="0" smtClean="0"/>
              <a:t>MS-DOS spreadsheets </a:t>
            </a:r>
            <a:r>
              <a:rPr lang="en-GB" sz="2000" dirty="0"/>
              <a:t>and OpenOffice.org Calc.</a:t>
            </a:r>
          </a:p>
          <a:p>
            <a:r>
              <a:rPr lang="en-GB" sz="2000" b="1" dirty="0"/>
              <a:t>Learning </a:t>
            </a:r>
            <a:r>
              <a:rPr lang="en-GB" sz="2000" b="1" dirty="0" smtClean="0"/>
              <a:t>Outcome: </a:t>
            </a:r>
            <a:r>
              <a:rPr lang="en-GB" sz="2000" dirty="0" smtClean="0"/>
              <a:t>The </a:t>
            </a:r>
            <a:r>
              <a:rPr lang="en-GB" sz="2000" dirty="0"/>
              <a:t>learner should be able to produce mark sheets, budgets, class </a:t>
            </a:r>
            <a:r>
              <a:rPr lang="en-GB" sz="2000" dirty="0" smtClean="0"/>
              <a:t>planners and </a:t>
            </a:r>
            <a:r>
              <a:rPr lang="en-GB" sz="2000" dirty="0"/>
              <a:t>many others.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7.2.1 </a:t>
            </a:r>
            <a:r>
              <a:rPr lang="en-GB" sz="3200" dirty="0"/>
              <a:t>Inserting rows, columns and cells</a:t>
            </a:r>
          </a:p>
        </p:txBody>
      </p:sp>
      <p:sp>
        <p:nvSpPr>
          <p:cNvPr id="3" name="Content Placeholder 2"/>
          <p:cNvSpPr>
            <a:spLocks noGrp="1"/>
          </p:cNvSpPr>
          <p:nvPr>
            <p:ph idx="1"/>
          </p:nvPr>
        </p:nvSpPr>
        <p:spPr>
          <a:xfrm>
            <a:off x="0" y="980728"/>
            <a:ext cx="9144000" cy="5760640"/>
          </a:xfrm>
        </p:spPr>
        <p:txBody>
          <a:bodyPr/>
          <a:lstStyle/>
          <a:p>
            <a:r>
              <a:rPr lang="en-GB" sz="2400" dirty="0"/>
              <a:t>You can insert blank cells above or to the left of the active cell on a worksheet. When you insert blank cells, Excel shifts other cells in the same column down or cells in the same row to the right to accommodate the new cells. Similarly, you can insert rows above a selected row and columns to the left of a selected column. You can also delete cells, rows, and columns.</a:t>
            </a:r>
          </a:p>
          <a:p>
            <a:r>
              <a:rPr lang="en-GB" sz="2400" dirty="0"/>
              <a:t>Microsoft Excel has the following column and row limits: 16,384 columns wide by 1,048,576 rows tall.</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4926464" y="4077072"/>
            <a:ext cx="4195410" cy="2514337"/>
          </a:xfrm>
          <a:prstGeom prst="rect">
            <a:avLst/>
          </a:prstGeom>
        </p:spPr>
      </p:pic>
      <p:sp>
        <p:nvSpPr>
          <p:cNvPr id="5" name="TextBox 4"/>
          <p:cNvSpPr txBox="1"/>
          <p:nvPr/>
        </p:nvSpPr>
        <p:spPr>
          <a:xfrm>
            <a:off x="107504" y="4077072"/>
            <a:ext cx="4818960" cy="2554545"/>
          </a:xfrm>
          <a:prstGeom prst="rect">
            <a:avLst/>
          </a:prstGeom>
          <a:noFill/>
        </p:spPr>
        <p:txBody>
          <a:bodyPr wrap="square" rtlCol="0">
            <a:spAutoFit/>
          </a:bodyPr>
          <a:lstStyle/>
          <a:p>
            <a:r>
              <a:rPr lang="en-GB" sz="2000" dirty="0" smtClean="0"/>
              <a:t>NB: You </a:t>
            </a:r>
            <a:r>
              <a:rPr lang="en-GB" sz="2000" dirty="0"/>
              <a:t>can insert cells that contain data and formulas by copying or cutting the cells, right-clicking the location where you want to paste them, and then clicking Insert Copied Cells or Insert Cut Cells. Home tab, in the Cells group, </a:t>
            </a:r>
            <a:r>
              <a:rPr lang="en-GB" sz="2000" dirty="0" smtClean="0"/>
              <a:t>There </a:t>
            </a:r>
            <a:r>
              <a:rPr lang="en-GB" sz="2000" dirty="0"/>
              <a:t>are </a:t>
            </a:r>
            <a:r>
              <a:rPr lang="en-GB" sz="2000" dirty="0" smtClean="0"/>
              <a:t>options </a:t>
            </a:r>
            <a:r>
              <a:rPr lang="en-GB" sz="2000" dirty="0"/>
              <a:t>for </a:t>
            </a:r>
            <a:r>
              <a:rPr lang="en-GB" sz="2000" dirty="0" smtClean="0"/>
              <a:t>inserting blank cells, </a:t>
            </a:r>
            <a:r>
              <a:rPr lang="en-GB" sz="2000" dirty="0"/>
              <a:t>rows and columns</a:t>
            </a:r>
            <a:r>
              <a:rPr lang="en-GB" sz="2000" dirty="0" smtClean="0"/>
              <a:t>.</a:t>
            </a:r>
            <a:endParaRPr lang="en-GB" sz="2000" dirty="0"/>
          </a:p>
        </p:txBody>
      </p:sp>
    </p:spTree>
    <p:extLst>
      <p:ext uri="{BB962C8B-B14F-4D97-AF65-F5344CB8AC3E}">
        <p14:creationId xmlns:p14="http://schemas.microsoft.com/office/powerpoint/2010/main" val="127325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7.2.2 </a:t>
            </a:r>
            <a:r>
              <a:rPr lang="en-GB" sz="3200" dirty="0"/>
              <a:t>Editing contents of a cell</a:t>
            </a:r>
          </a:p>
        </p:txBody>
      </p:sp>
      <p:sp>
        <p:nvSpPr>
          <p:cNvPr id="3" name="Content Placeholder 2"/>
          <p:cNvSpPr>
            <a:spLocks noGrp="1"/>
          </p:cNvSpPr>
          <p:nvPr>
            <p:ph idx="1"/>
          </p:nvPr>
        </p:nvSpPr>
        <p:spPr>
          <a:xfrm>
            <a:off x="0" y="980728"/>
            <a:ext cx="9144000" cy="5760640"/>
          </a:xfrm>
        </p:spPr>
        <p:txBody>
          <a:bodyPr/>
          <a:lstStyle/>
          <a:p>
            <a:r>
              <a:rPr lang="en-GB" sz="2400" dirty="0"/>
              <a:t>You can enter data into a cell by positioning the cursor in the cell and typing the information. The maximum number of characters that a cell can contain is 32,000.</a:t>
            </a:r>
          </a:p>
          <a:p>
            <a:r>
              <a:rPr lang="en-GB" sz="2400" dirty="0"/>
              <a:t>Excel recognises text and numeric entries and initially displays them with </a:t>
            </a:r>
            <a:r>
              <a:rPr lang="en-GB" sz="2400" dirty="0" smtClean="0"/>
              <a:t>different alignments </a:t>
            </a:r>
            <a:r>
              <a:rPr lang="en-GB" sz="2400" dirty="0"/>
              <a:t>– left for text and right for numbers. You can override these with other formats if required</a:t>
            </a:r>
            <a:r>
              <a:rPr lang="en-GB" sz="2400" dirty="0" smtClean="0"/>
              <a:t>.</a:t>
            </a:r>
          </a:p>
          <a:p>
            <a:r>
              <a:rPr lang="en-GB" sz="2400" dirty="0" smtClean="0"/>
              <a:t>To </a:t>
            </a:r>
            <a:r>
              <a:rPr lang="en-GB" sz="2400" dirty="0"/>
              <a:t>enter information:</a:t>
            </a:r>
          </a:p>
          <a:p>
            <a:pPr lvl="1"/>
            <a:r>
              <a:rPr lang="en-GB" sz="2000" dirty="0" err="1"/>
              <a:t>i</a:t>
            </a:r>
            <a:r>
              <a:rPr lang="en-GB" sz="2000" dirty="0"/>
              <a:t>. Move to the cell where you want the entry and type a word (for example NAME in cell A1).</a:t>
            </a:r>
          </a:p>
          <a:p>
            <a:pPr lvl="1"/>
            <a:r>
              <a:rPr lang="en-GB" sz="2000" dirty="0"/>
              <a:t>The text will appear in the Formula bar as well as in the current cell. The cursor will be visible as a flashing insertion point in the formula bar.</a:t>
            </a:r>
          </a:p>
          <a:p>
            <a:pPr lvl="1"/>
            <a:r>
              <a:rPr lang="en-GB" sz="2000" dirty="0"/>
              <a:t>ii. Click on the green tick mark on the formula bar to confirm the </a:t>
            </a:r>
            <a:r>
              <a:rPr lang="en-GB" sz="2000" dirty="0" smtClean="0"/>
              <a:t>entry. OR </a:t>
            </a:r>
            <a:r>
              <a:rPr lang="en-GB" sz="2000" dirty="0"/>
              <a:t>Press [ENTER] to confirm the entry.</a:t>
            </a:r>
          </a:p>
          <a:p>
            <a:r>
              <a:rPr lang="en-GB" sz="2400" dirty="0"/>
              <a:t>You can Edit the contents of </a:t>
            </a:r>
            <a:r>
              <a:rPr lang="en-GB" sz="2400" dirty="0" smtClean="0"/>
              <a:t>an active </a:t>
            </a:r>
            <a:r>
              <a:rPr lang="en-GB" sz="2400" dirty="0"/>
              <a:t>cell by pressing F2 to switch to edit mode or Edit from the formula bar.</a:t>
            </a:r>
          </a:p>
          <a:p>
            <a:endParaRPr lang="en-GB" sz="2400" dirty="0"/>
          </a:p>
        </p:txBody>
      </p:sp>
    </p:spTree>
    <p:extLst>
      <p:ext uri="{BB962C8B-B14F-4D97-AF65-F5344CB8AC3E}">
        <p14:creationId xmlns:p14="http://schemas.microsoft.com/office/powerpoint/2010/main" val="1337578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7.2.3 </a:t>
            </a:r>
            <a:r>
              <a:rPr lang="en-GB" sz="3200" dirty="0" smtClean="0"/>
              <a:t>Selecting </a:t>
            </a:r>
            <a:r>
              <a:rPr lang="en-GB" sz="3200" dirty="0"/>
              <a:t>cells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96338919"/>
              </p:ext>
            </p:extLst>
          </p:nvPr>
        </p:nvGraphicFramePr>
        <p:xfrm>
          <a:off x="0" y="990602"/>
          <a:ext cx="9144000" cy="5525073"/>
        </p:xfrm>
        <a:graphic>
          <a:graphicData uri="http://schemas.openxmlformats.org/drawingml/2006/table">
            <a:tbl>
              <a:tblPr firstRow="1" firstCol="1" bandRow="1">
                <a:tableStyleId>{21E4AEA4-8DFA-4A89-87EB-49C32662AFE0}</a:tableStyleId>
              </a:tblPr>
              <a:tblGrid>
                <a:gridCol w="1835696"/>
                <a:gridCol w="7308304"/>
              </a:tblGrid>
              <a:tr h="438467">
                <a:tc>
                  <a:txBody>
                    <a:bodyPr/>
                    <a:lstStyle/>
                    <a:p>
                      <a:pPr marL="38100" marR="38100">
                        <a:lnSpc>
                          <a:spcPct val="107000"/>
                        </a:lnSpc>
                        <a:spcBef>
                          <a:spcPts val="300"/>
                        </a:spcBef>
                        <a:spcAft>
                          <a:spcPts val="300"/>
                        </a:spcAft>
                      </a:pPr>
                      <a:r>
                        <a:rPr lang="en-GB" sz="1800" dirty="0">
                          <a:effectLst/>
                        </a:rPr>
                        <a:t>To select</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b"/>
                </a:tc>
                <a:tc>
                  <a:txBody>
                    <a:bodyPr/>
                    <a:lstStyle/>
                    <a:p>
                      <a:pPr marL="38100" marR="38100">
                        <a:lnSpc>
                          <a:spcPct val="107000"/>
                        </a:lnSpc>
                        <a:spcBef>
                          <a:spcPts val="300"/>
                        </a:spcBef>
                        <a:spcAft>
                          <a:spcPts val="300"/>
                        </a:spcAft>
                      </a:pPr>
                      <a:r>
                        <a:rPr lang="en-GB" sz="1800">
                          <a:effectLst/>
                        </a:rPr>
                        <a:t>Do this</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b"/>
                </a:tc>
              </a:tr>
              <a:tr h="438467">
                <a:tc>
                  <a:txBody>
                    <a:bodyPr/>
                    <a:lstStyle/>
                    <a:p>
                      <a:pPr marL="38100" marR="38100">
                        <a:lnSpc>
                          <a:spcPct val="107000"/>
                        </a:lnSpc>
                        <a:spcBef>
                          <a:spcPts val="300"/>
                        </a:spcBef>
                        <a:spcAft>
                          <a:spcPts val="300"/>
                        </a:spcAft>
                      </a:pPr>
                      <a:r>
                        <a:rPr lang="en-GB" sz="1800">
                          <a:effectLst/>
                        </a:rPr>
                        <a:t>A single cell</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a:effectLst/>
                        </a:rPr>
                        <a:t>Click the cell, or press the arrow keys to move to the cell.</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1646447">
                <a:tc>
                  <a:txBody>
                    <a:bodyPr/>
                    <a:lstStyle/>
                    <a:p>
                      <a:pPr marL="38100" marR="38100">
                        <a:lnSpc>
                          <a:spcPct val="107000"/>
                        </a:lnSpc>
                        <a:spcBef>
                          <a:spcPts val="300"/>
                        </a:spcBef>
                        <a:spcAft>
                          <a:spcPts val="300"/>
                        </a:spcAft>
                      </a:pPr>
                      <a:r>
                        <a:rPr lang="en-GB" sz="1800" dirty="0">
                          <a:effectLst/>
                        </a:rPr>
                        <a:t>A range of cells</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a:effectLst/>
                        </a:rPr>
                        <a:t>Click the first cell in the range, and then drag to the last cell, or hold down SHIFT while you press the arrow keys to extend the selection. </a:t>
                      </a:r>
                      <a:endParaRPr lang="en-GB" sz="3600">
                        <a:effectLst/>
                      </a:endParaRPr>
                    </a:p>
                    <a:p>
                      <a:pPr marL="38100" marR="38100">
                        <a:lnSpc>
                          <a:spcPct val="107000"/>
                        </a:lnSpc>
                        <a:spcBef>
                          <a:spcPts val="1035"/>
                        </a:spcBef>
                        <a:spcAft>
                          <a:spcPts val="1035"/>
                        </a:spcAft>
                      </a:pPr>
                      <a:r>
                        <a:rPr lang="en-GB" sz="1800">
                          <a:effectLst/>
                        </a:rPr>
                        <a:t>You can also select the first cell in the range, and then press F8 to extend the selection by using the arrow keys. To stop extending the selection, press F8 again.</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716168">
                <a:tc>
                  <a:txBody>
                    <a:bodyPr/>
                    <a:lstStyle/>
                    <a:p>
                      <a:pPr marL="38100" marR="38100">
                        <a:lnSpc>
                          <a:spcPct val="107000"/>
                        </a:lnSpc>
                        <a:spcBef>
                          <a:spcPts val="300"/>
                        </a:spcBef>
                        <a:spcAft>
                          <a:spcPts val="300"/>
                        </a:spcAft>
                      </a:pPr>
                      <a:r>
                        <a:rPr lang="en-GB" sz="1800">
                          <a:effectLst/>
                        </a:rPr>
                        <a:t>A large range of cells</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a:effectLst/>
                        </a:rPr>
                        <a:t>Click the first cell in the range, and then hold down SHIFT while you click the last cell in the range. You can scroll to make the last cell visible.</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2223186">
                <a:tc>
                  <a:txBody>
                    <a:bodyPr/>
                    <a:lstStyle/>
                    <a:p>
                      <a:pPr marL="38100" marR="38100">
                        <a:lnSpc>
                          <a:spcPct val="107000"/>
                        </a:lnSpc>
                        <a:spcBef>
                          <a:spcPts val="300"/>
                        </a:spcBef>
                        <a:spcAft>
                          <a:spcPts val="300"/>
                        </a:spcAft>
                      </a:pPr>
                      <a:r>
                        <a:rPr lang="en-GB" sz="1800">
                          <a:effectLst/>
                        </a:rPr>
                        <a:t>All cells on a worksheet</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dirty="0">
                          <a:effectLst/>
                        </a:rPr>
                        <a:t>Click the Select All button</a:t>
                      </a:r>
                      <a:r>
                        <a:rPr lang="en-GB" sz="1800" dirty="0" smtClean="0">
                          <a:effectLst/>
                        </a:rPr>
                        <a:t>.</a:t>
                      </a:r>
                    </a:p>
                    <a:p>
                      <a:pPr marL="38100" marR="38100">
                        <a:lnSpc>
                          <a:spcPct val="107000"/>
                        </a:lnSpc>
                        <a:spcBef>
                          <a:spcPts val="300"/>
                        </a:spcBef>
                        <a:spcAft>
                          <a:spcPts val="300"/>
                        </a:spcAft>
                      </a:pPr>
                      <a:endParaRPr lang="en-GB" sz="1800" dirty="0" smtClean="0">
                        <a:effectLst/>
                      </a:endParaRPr>
                    </a:p>
                    <a:p>
                      <a:pPr marL="38100" marR="38100">
                        <a:lnSpc>
                          <a:spcPct val="107000"/>
                        </a:lnSpc>
                        <a:spcBef>
                          <a:spcPts val="300"/>
                        </a:spcBef>
                        <a:spcAft>
                          <a:spcPts val="300"/>
                        </a:spcAft>
                      </a:pPr>
                      <a:r>
                        <a:rPr lang="en-GB" sz="1800" dirty="0" smtClean="0">
                          <a:effectLst/>
                        </a:rPr>
                        <a:t> </a:t>
                      </a:r>
                      <a:endParaRPr lang="en-GB" sz="3600" dirty="0">
                        <a:effectLst/>
                      </a:endParaRPr>
                    </a:p>
                    <a:p>
                      <a:pPr marL="38100" marR="38100">
                        <a:lnSpc>
                          <a:spcPct val="107000"/>
                        </a:lnSpc>
                        <a:spcBef>
                          <a:spcPts val="1035"/>
                        </a:spcBef>
                        <a:spcAft>
                          <a:spcPts val="1035"/>
                        </a:spcAft>
                      </a:pPr>
                      <a:r>
                        <a:rPr lang="en-GB" sz="1800" dirty="0">
                          <a:effectLst/>
                        </a:rPr>
                        <a:t>To select the entire worksheet, you can also press CTRL+A. </a:t>
                      </a:r>
                      <a:r>
                        <a:rPr lang="en-GB" sz="1600" cap="all" dirty="0">
                          <a:effectLst/>
                        </a:rPr>
                        <a:t> Note  </a:t>
                      </a:r>
                      <a:r>
                        <a:rPr lang="en-GB" sz="1800" dirty="0">
                          <a:effectLst/>
                        </a:rPr>
                        <a:t>  If the worksheet contains data, CTRL+A selects the current region. Pressing CTRL+A a second time selects the entire worksheet.</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bl>
          </a:graphicData>
        </a:graphic>
      </p:graphicFrame>
      <p:pic>
        <p:nvPicPr>
          <p:cNvPr id="1025" name="Picture 8" descr="Select All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581128"/>
            <a:ext cx="781050"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140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7.2.3 </a:t>
            </a:r>
            <a:r>
              <a:rPr lang="en-GB" sz="3200" dirty="0" smtClean="0"/>
              <a:t>Selecting </a:t>
            </a:r>
            <a:r>
              <a:rPr lang="en-GB" sz="3200" dirty="0"/>
              <a:t>cells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82928396"/>
              </p:ext>
            </p:extLst>
          </p:nvPr>
        </p:nvGraphicFramePr>
        <p:xfrm>
          <a:off x="0" y="692697"/>
          <a:ext cx="9144000" cy="5799086"/>
        </p:xfrm>
        <a:graphic>
          <a:graphicData uri="http://schemas.openxmlformats.org/drawingml/2006/table">
            <a:tbl>
              <a:tblPr firstRow="1" firstCol="1" bandRow="1">
                <a:tableStyleId>{21E4AEA4-8DFA-4A89-87EB-49C32662AFE0}</a:tableStyleId>
              </a:tblPr>
              <a:tblGrid>
                <a:gridCol w="1331640"/>
                <a:gridCol w="7812360"/>
              </a:tblGrid>
              <a:tr h="426063">
                <a:tc>
                  <a:txBody>
                    <a:bodyPr/>
                    <a:lstStyle/>
                    <a:p>
                      <a:pPr marL="38100" marR="38100">
                        <a:lnSpc>
                          <a:spcPct val="100000"/>
                        </a:lnSpc>
                        <a:spcBef>
                          <a:spcPts val="300"/>
                        </a:spcBef>
                        <a:spcAft>
                          <a:spcPts val="300"/>
                        </a:spcAft>
                      </a:pPr>
                      <a:r>
                        <a:rPr lang="en-GB" sz="2400" dirty="0">
                          <a:effectLst/>
                        </a:rPr>
                        <a:t>To select</a:t>
                      </a:r>
                      <a:endParaRPr lang="en-GB" sz="4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b"/>
                </a:tc>
                <a:tc>
                  <a:txBody>
                    <a:bodyPr/>
                    <a:lstStyle/>
                    <a:p>
                      <a:pPr marL="38100" marR="38100">
                        <a:lnSpc>
                          <a:spcPct val="100000"/>
                        </a:lnSpc>
                        <a:spcBef>
                          <a:spcPts val="300"/>
                        </a:spcBef>
                        <a:spcAft>
                          <a:spcPts val="300"/>
                        </a:spcAft>
                      </a:pPr>
                      <a:r>
                        <a:rPr lang="en-GB" sz="2400" dirty="0">
                          <a:effectLst/>
                        </a:rPr>
                        <a:t>Do this</a:t>
                      </a:r>
                      <a:endParaRPr lang="en-GB" sz="44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b"/>
                </a:tc>
              </a:tr>
              <a:tr h="2534342">
                <a:tc>
                  <a:txBody>
                    <a:bodyPr/>
                    <a:lstStyle/>
                    <a:p>
                      <a:pPr marL="38100" marR="38100">
                        <a:lnSpc>
                          <a:spcPct val="100000"/>
                        </a:lnSpc>
                        <a:spcBef>
                          <a:spcPts val="300"/>
                        </a:spcBef>
                        <a:spcAft>
                          <a:spcPts val="300"/>
                        </a:spcAft>
                      </a:pPr>
                      <a:r>
                        <a:rPr lang="en-GB" sz="2000" dirty="0">
                          <a:effectLst/>
                        </a:rPr>
                        <a:t>Nonadjacent cells or cell ranges</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0000"/>
                        </a:lnSpc>
                        <a:spcBef>
                          <a:spcPts val="300"/>
                        </a:spcBef>
                        <a:spcAft>
                          <a:spcPts val="300"/>
                        </a:spcAft>
                      </a:pPr>
                      <a:r>
                        <a:rPr lang="en-GB" sz="2000" dirty="0">
                          <a:effectLst/>
                        </a:rPr>
                        <a:t>Select the first cell or range of cells, and then hold down CTRL while you select the other cells or ranges. </a:t>
                      </a:r>
                      <a:endParaRPr lang="en-GB" sz="4000" dirty="0">
                        <a:effectLst/>
                      </a:endParaRPr>
                    </a:p>
                    <a:p>
                      <a:pPr marL="38100" marR="38100">
                        <a:lnSpc>
                          <a:spcPct val="100000"/>
                        </a:lnSpc>
                        <a:spcBef>
                          <a:spcPts val="1035"/>
                        </a:spcBef>
                        <a:spcAft>
                          <a:spcPts val="1035"/>
                        </a:spcAft>
                      </a:pPr>
                      <a:r>
                        <a:rPr lang="en-GB" sz="2000" dirty="0">
                          <a:effectLst/>
                        </a:rPr>
                        <a:t>You can also select the first cell or range of cells, and then press SHIFT+F8 to add another nonadjacent cell or range to the selection. To stop adding cells or ranges to the selection, press SHIFT+F8 again.</a:t>
                      </a:r>
                      <a:endParaRPr lang="en-GB" sz="4000" dirty="0">
                        <a:effectLst/>
                      </a:endParaRPr>
                    </a:p>
                    <a:p>
                      <a:pPr marL="38100" marR="38100">
                        <a:lnSpc>
                          <a:spcPct val="100000"/>
                        </a:lnSpc>
                        <a:spcBef>
                          <a:spcPts val="1035"/>
                        </a:spcBef>
                        <a:spcAft>
                          <a:spcPts val="1035"/>
                        </a:spcAft>
                      </a:pPr>
                      <a:r>
                        <a:rPr lang="en-GB" sz="1800" cap="all" dirty="0">
                          <a:effectLst/>
                        </a:rPr>
                        <a:t> Note  </a:t>
                      </a:r>
                      <a:r>
                        <a:rPr lang="en-GB" sz="2000" dirty="0">
                          <a:effectLst/>
                        </a:rPr>
                        <a:t>  You cannot cancel the selection of a cell or range of cells in a nonadjacent selection without </a:t>
                      </a:r>
                      <a:r>
                        <a:rPr lang="en-GB" sz="2000" dirty="0" err="1">
                          <a:effectLst/>
                        </a:rPr>
                        <a:t>canceling</a:t>
                      </a:r>
                      <a:r>
                        <a:rPr lang="en-GB" sz="2000" dirty="0">
                          <a:effectLst/>
                        </a:rPr>
                        <a:t> the entire selection.</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2728226">
                <a:tc>
                  <a:txBody>
                    <a:bodyPr/>
                    <a:lstStyle/>
                    <a:p>
                      <a:pPr marL="38100" marR="38100">
                        <a:lnSpc>
                          <a:spcPct val="100000"/>
                        </a:lnSpc>
                        <a:spcBef>
                          <a:spcPts val="300"/>
                        </a:spcBef>
                        <a:spcAft>
                          <a:spcPts val="300"/>
                        </a:spcAft>
                      </a:pPr>
                      <a:r>
                        <a:rPr lang="en-GB" sz="2000" dirty="0">
                          <a:effectLst/>
                        </a:rPr>
                        <a:t>An entire row or column</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0000"/>
                        </a:lnSpc>
                        <a:spcBef>
                          <a:spcPts val="300"/>
                        </a:spcBef>
                        <a:spcAft>
                          <a:spcPts val="300"/>
                        </a:spcAft>
                      </a:pPr>
                      <a:r>
                        <a:rPr lang="en-GB" sz="2000" dirty="0">
                          <a:effectLst/>
                        </a:rPr>
                        <a:t>Click the row or column heading. </a:t>
                      </a:r>
                      <a:endParaRPr lang="en-GB" sz="4000" dirty="0">
                        <a:effectLst/>
                      </a:endParaRPr>
                    </a:p>
                    <a:p>
                      <a:pPr marL="38100" marR="38100">
                        <a:lnSpc>
                          <a:spcPct val="100000"/>
                        </a:lnSpc>
                        <a:spcBef>
                          <a:spcPts val="1035"/>
                        </a:spcBef>
                        <a:spcAft>
                          <a:spcPts val="1035"/>
                        </a:spcAft>
                      </a:pPr>
                      <a:r>
                        <a:rPr lang="en-GB" sz="2000" dirty="0" smtClean="0">
                          <a:effectLst/>
                        </a:rPr>
                        <a:t>You </a:t>
                      </a:r>
                      <a:r>
                        <a:rPr lang="en-GB" sz="2000" dirty="0">
                          <a:effectLst/>
                        </a:rPr>
                        <a:t>can also select cells in a row or column by selecting the first cell and then pressing CTRL+SHIFT+ARROW key (RIGHT ARROW or LEFT ARROW for rows, UP ARROW or DOWN ARROW for columns).</a:t>
                      </a:r>
                      <a:endParaRPr lang="en-GB" sz="4000" dirty="0">
                        <a:effectLst/>
                      </a:endParaRPr>
                    </a:p>
                    <a:p>
                      <a:pPr marL="38100" marR="38100">
                        <a:lnSpc>
                          <a:spcPct val="100000"/>
                        </a:lnSpc>
                        <a:spcBef>
                          <a:spcPts val="1035"/>
                        </a:spcBef>
                        <a:spcAft>
                          <a:spcPts val="1035"/>
                        </a:spcAft>
                      </a:pPr>
                      <a:r>
                        <a:rPr lang="en-GB" sz="1800" cap="all" dirty="0">
                          <a:effectLst/>
                        </a:rPr>
                        <a:t> Note  </a:t>
                      </a:r>
                      <a:r>
                        <a:rPr lang="en-GB" sz="2000" dirty="0">
                          <a:effectLst/>
                        </a:rPr>
                        <a:t>  If the row or column contains data, CTRL+SHIFT+ARROW key selects the row or column to the last used cell. Pressing CTRL+SHIFT+ARROW key a second time selects the entire row or column.</a:t>
                      </a:r>
                      <a:endParaRPr lang="en-GB" sz="4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bl>
          </a:graphicData>
        </a:graphic>
      </p:graphicFrame>
      <p:pic>
        <p:nvPicPr>
          <p:cNvPr id="1028" name="Picture 9" descr="Worksheet showing row heading and column hea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789040"/>
            <a:ext cx="1457325" cy="647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 descr="Callou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010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7.2.3 </a:t>
            </a:r>
            <a:r>
              <a:rPr lang="en-GB" sz="3200" dirty="0" smtClean="0"/>
              <a:t>Selecting </a:t>
            </a:r>
            <a:r>
              <a:rPr lang="en-GB" sz="3200" dirty="0"/>
              <a:t>cells </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923448811"/>
              </p:ext>
            </p:extLst>
          </p:nvPr>
        </p:nvGraphicFramePr>
        <p:xfrm>
          <a:off x="4936" y="990600"/>
          <a:ext cx="9144000" cy="5611749"/>
        </p:xfrm>
        <a:graphic>
          <a:graphicData uri="http://schemas.openxmlformats.org/drawingml/2006/table">
            <a:tbl>
              <a:tblPr firstRow="1" firstCol="1" bandRow="1">
                <a:tableStyleId>{21E4AEA4-8DFA-4A89-87EB-49C32662AFE0}</a:tableStyleId>
              </a:tblPr>
              <a:tblGrid>
                <a:gridCol w="2051720"/>
                <a:gridCol w="7092280"/>
              </a:tblGrid>
              <a:tr h="0">
                <a:tc>
                  <a:txBody>
                    <a:bodyPr/>
                    <a:lstStyle/>
                    <a:p>
                      <a:pPr marL="38100" marR="38100">
                        <a:lnSpc>
                          <a:spcPct val="107000"/>
                        </a:lnSpc>
                        <a:spcBef>
                          <a:spcPts val="300"/>
                        </a:spcBef>
                        <a:spcAft>
                          <a:spcPts val="300"/>
                        </a:spcAft>
                      </a:pPr>
                      <a:r>
                        <a:rPr lang="en-GB" sz="1800" dirty="0">
                          <a:effectLst/>
                        </a:rPr>
                        <a:t>To select</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b"/>
                </a:tc>
                <a:tc>
                  <a:txBody>
                    <a:bodyPr/>
                    <a:lstStyle/>
                    <a:p>
                      <a:pPr marL="38100" marR="38100">
                        <a:lnSpc>
                          <a:spcPct val="107000"/>
                        </a:lnSpc>
                        <a:spcBef>
                          <a:spcPts val="300"/>
                        </a:spcBef>
                        <a:spcAft>
                          <a:spcPts val="300"/>
                        </a:spcAft>
                      </a:pPr>
                      <a:r>
                        <a:rPr lang="en-GB" sz="1800" dirty="0">
                          <a:effectLst/>
                        </a:rPr>
                        <a:t>Do this</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b"/>
                </a:tc>
              </a:tr>
              <a:tr h="0">
                <a:tc>
                  <a:txBody>
                    <a:bodyPr/>
                    <a:lstStyle/>
                    <a:p>
                      <a:pPr marL="38100" marR="38100">
                        <a:lnSpc>
                          <a:spcPct val="107000"/>
                        </a:lnSpc>
                        <a:spcBef>
                          <a:spcPts val="300"/>
                        </a:spcBef>
                        <a:spcAft>
                          <a:spcPts val="300"/>
                        </a:spcAft>
                      </a:pPr>
                      <a:r>
                        <a:rPr lang="en-GB" sz="1800">
                          <a:effectLst/>
                        </a:rPr>
                        <a:t>Adjacent rows or columns</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a:effectLst/>
                        </a:rPr>
                        <a:t>Drag across the row or column headings. Or select the first row or column; then hold down SHIFT while you select the last row or column.</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0">
                <a:tc>
                  <a:txBody>
                    <a:bodyPr/>
                    <a:lstStyle/>
                    <a:p>
                      <a:pPr marL="38100" marR="38100">
                        <a:lnSpc>
                          <a:spcPct val="107000"/>
                        </a:lnSpc>
                        <a:spcBef>
                          <a:spcPts val="300"/>
                        </a:spcBef>
                        <a:spcAft>
                          <a:spcPts val="300"/>
                        </a:spcAft>
                      </a:pPr>
                      <a:r>
                        <a:rPr lang="en-GB" sz="1800">
                          <a:effectLst/>
                        </a:rPr>
                        <a:t>Nonadjacent rows or columns</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a:effectLst/>
                        </a:rPr>
                        <a:t>Click the column or row heading of the first row or column in your selection; then hold down CTRL while you click the column or row headings of other rows or columns that you want to add to the selection.</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0">
                <a:tc>
                  <a:txBody>
                    <a:bodyPr/>
                    <a:lstStyle/>
                    <a:p>
                      <a:pPr marL="38100" marR="38100">
                        <a:lnSpc>
                          <a:spcPct val="107000"/>
                        </a:lnSpc>
                        <a:spcBef>
                          <a:spcPts val="300"/>
                        </a:spcBef>
                        <a:spcAft>
                          <a:spcPts val="300"/>
                        </a:spcAft>
                      </a:pPr>
                      <a:r>
                        <a:rPr lang="en-GB" sz="1800">
                          <a:effectLst/>
                        </a:rPr>
                        <a:t>The first or last cell on a worksheet or in a Microsoft Office Excel table</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a:effectLst/>
                        </a:rPr>
                        <a:t>Press CTRL+HOME to select the first cell on the worksheet or in an Excel list. </a:t>
                      </a:r>
                      <a:endParaRPr lang="en-GB" sz="3600">
                        <a:effectLst/>
                      </a:endParaRPr>
                    </a:p>
                    <a:p>
                      <a:pPr marL="38100" marR="38100">
                        <a:lnSpc>
                          <a:spcPct val="107000"/>
                        </a:lnSpc>
                        <a:spcBef>
                          <a:spcPts val="1035"/>
                        </a:spcBef>
                        <a:spcAft>
                          <a:spcPts val="1035"/>
                        </a:spcAft>
                      </a:pPr>
                      <a:r>
                        <a:rPr lang="en-GB" sz="1800">
                          <a:effectLst/>
                        </a:rPr>
                        <a:t>Press CTRL+END to select the last cell on the worksheet or in an Excel list that contains data or formatting.</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0">
                <a:tc>
                  <a:txBody>
                    <a:bodyPr/>
                    <a:lstStyle/>
                    <a:p>
                      <a:pPr marL="38100" marR="38100">
                        <a:lnSpc>
                          <a:spcPct val="107000"/>
                        </a:lnSpc>
                        <a:spcBef>
                          <a:spcPts val="300"/>
                        </a:spcBef>
                        <a:spcAft>
                          <a:spcPts val="300"/>
                        </a:spcAft>
                      </a:pPr>
                      <a:r>
                        <a:rPr lang="en-GB" sz="1800" dirty="0">
                          <a:effectLst/>
                        </a:rPr>
                        <a:t>Cells to the last used cell on the worksheet (lower-right corner)</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a:effectLst/>
                        </a:rPr>
                        <a:t>Select the first cell, and then press CTRL+SHIFT+END to extend the selection of cells to the last used cell on the worksheet (lower-right corner).</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r h="0">
                <a:tc>
                  <a:txBody>
                    <a:bodyPr/>
                    <a:lstStyle/>
                    <a:p>
                      <a:pPr marL="38100" marR="38100">
                        <a:lnSpc>
                          <a:spcPct val="107000"/>
                        </a:lnSpc>
                        <a:spcBef>
                          <a:spcPts val="300"/>
                        </a:spcBef>
                        <a:spcAft>
                          <a:spcPts val="300"/>
                        </a:spcAft>
                      </a:pPr>
                      <a:r>
                        <a:rPr lang="en-GB" sz="1800">
                          <a:effectLst/>
                        </a:rPr>
                        <a:t>Cells to the beginning of the worksheet</a:t>
                      </a:r>
                      <a:endParaRPr lang="en-GB" sz="36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c>
                  <a:txBody>
                    <a:bodyPr/>
                    <a:lstStyle/>
                    <a:p>
                      <a:pPr marL="38100" marR="38100">
                        <a:lnSpc>
                          <a:spcPct val="107000"/>
                        </a:lnSpc>
                        <a:spcBef>
                          <a:spcPts val="300"/>
                        </a:spcBef>
                        <a:spcAft>
                          <a:spcPts val="300"/>
                        </a:spcAft>
                      </a:pPr>
                      <a:r>
                        <a:rPr lang="en-GB" sz="1800" dirty="0">
                          <a:effectLst/>
                        </a:rPr>
                        <a:t>Select the first cell, and then press CTRL+SHIFT+HOME to extend the selection of cells to the beginning of the worksheet.</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tc>
              </a:tr>
            </a:tbl>
          </a:graphicData>
        </a:graphic>
      </p:graphicFrame>
    </p:spTree>
    <p:extLst>
      <p:ext uri="{BB962C8B-B14F-4D97-AF65-F5344CB8AC3E}">
        <p14:creationId xmlns:p14="http://schemas.microsoft.com/office/powerpoint/2010/main" val="122037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7.2.4 </a:t>
            </a:r>
            <a:r>
              <a:rPr lang="en-GB" sz="3200" dirty="0"/>
              <a:t>Copying data between worksheets or workbooks</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GB" sz="2800" dirty="0" smtClean="0"/>
              <a:t>You </a:t>
            </a:r>
            <a:r>
              <a:rPr lang="en-GB" sz="2800" dirty="0"/>
              <a:t>can use the </a:t>
            </a:r>
            <a:r>
              <a:rPr lang="en-GB" sz="2800" b="1" dirty="0"/>
              <a:t>Cut</a:t>
            </a:r>
            <a:r>
              <a:rPr lang="en-GB" sz="2800" dirty="0"/>
              <a:t> and </a:t>
            </a:r>
            <a:r>
              <a:rPr lang="en-GB" sz="2800" b="1" dirty="0"/>
              <a:t>Copy</a:t>
            </a:r>
            <a:r>
              <a:rPr lang="en-GB" sz="2800" dirty="0"/>
              <a:t> commands to move or copy a portion of the data to other worksheets or workbooks.</a:t>
            </a:r>
          </a:p>
          <a:p>
            <a:pPr lvl="1"/>
            <a:r>
              <a:rPr lang="en-GB" sz="2400" dirty="0"/>
              <a:t>In a worksheet, select the data that you want to move or copy.</a:t>
            </a:r>
          </a:p>
          <a:p>
            <a:pPr lvl="1"/>
            <a:r>
              <a:rPr lang="en-GB" sz="2400" dirty="0"/>
              <a:t>If you want to move the data, press CTRL + X. If you want to copy, press CTRL + C.</a:t>
            </a:r>
          </a:p>
          <a:p>
            <a:pPr lvl="1"/>
            <a:r>
              <a:rPr lang="en-GB" sz="2400" dirty="0"/>
              <a:t>Go to the worksheet where you want to paste the data, whether that sheet is in the same workbook or a different one.</a:t>
            </a:r>
          </a:p>
          <a:p>
            <a:pPr lvl="1"/>
            <a:r>
              <a:rPr lang="en-GB" sz="2400" dirty="0"/>
              <a:t>Select the upper-left cell of the area in which you want to paste the data.</a:t>
            </a:r>
          </a:p>
          <a:p>
            <a:pPr lvl="1"/>
            <a:r>
              <a:rPr lang="en-GB" sz="2400" dirty="0"/>
              <a:t>Note: Data in the paste area will be overwritten. Also, if the paste area contains hidden rows or columns, you might have to unhide the paste area to see all the copied cells.</a:t>
            </a:r>
          </a:p>
          <a:p>
            <a:pPr lvl="1"/>
            <a:r>
              <a:rPr lang="en-GB" sz="2400" dirty="0"/>
              <a:t>Press CTRL + V</a:t>
            </a:r>
            <a:r>
              <a:rPr lang="en-GB" sz="2400" dirty="0" smtClean="0"/>
              <a:t>. </a:t>
            </a:r>
            <a:r>
              <a:rPr lang="en-GB" sz="2400" i="1" dirty="0" smtClean="0"/>
              <a:t>QN: How can you do this procedure with a mouse?</a:t>
            </a:r>
            <a:endParaRPr lang="en-GB" sz="2400" i="1" dirty="0"/>
          </a:p>
          <a:p>
            <a:endParaRPr lang="en-GB" dirty="0"/>
          </a:p>
        </p:txBody>
      </p:sp>
    </p:spTree>
    <p:extLst>
      <p:ext uri="{BB962C8B-B14F-4D97-AF65-F5344CB8AC3E}">
        <p14:creationId xmlns:p14="http://schemas.microsoft.com/office/powerpoint/2010/main" val="985669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7.2.5 </a:t>
            </a:r>
            <a:r>
              <a:rPr lang="en-GB" sz="3200" dirty="0"/>
              <a:t>Auto fill/ copy handle tool</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r>
              <a:rPr lang="en-GB" sz="2800" dirty="0"/>
              <a:t>The fill handle is a very useful tool in Excel. It allows you to copy and clear data but also to fill in series of data (dates, weekdays etc.). </a:t>
            </a:r>
          </a:p>
          <a:p>
            <a:r>
              <a:rPr lang="en-GB" sz="2800" dirty="0"/>
              <a:t>The fill handle appears in the bottom right hand corner of the active cell or selection. When your mouse is over the fill handle, the white plus pointer changes to a black plus.</a:t>
            </a:r>
          </a:p>
          <a:p>
            <a:endParaRPr lang="en-GB" sz="2800" dirty="0"/>
          </a:p>
        </p:txBody>
      </p:sp>
      <p:pic>
        <p:nvPicPr>
          <p:cNvPr id="6" name="Picture 5"/>
          <p:cNvPicPr/>
          <p:nvPr/>
        </p:nvPicPr>
        <p:blipFill>
          <a:blip r:embed="rId5"/>
          <a:stretch>
            <a:fillRect/>
          </a:stretch>
        </p:blipFill>
        <p:spPr>
          <a:xfrm>
            <a:off x="35496" y="3861048"/>
            <a:ext cx="9020175" cy="2671761"/>
          </a:xfrm>
          <a:prstGeom prst="rect">
            <a:avLst/>
          </a:prstGeom>
        </p:spPr>
      </p:pic>
    </p:spTree>
    <p:extLst>
      <p:ext uri="{BB962C8B-B14F-4D97-AF65-F5344CB8AC3E}">
        <p14:creationId xmlns:p14="http://schemas.microsoft.com/office/powerpoint/2010/main" val="741360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7.2.5 </a:t>
            </a:r>
            <a:r>
              <a:rPr lang="en-GB" sz="3200" dirty="0"/>
              <a:t>Auto fill/ copy handle tool</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pPr marL="0" indent="0">
              <a:buNone/>
            </a:pPr>
            <a:r>
              <a:rPr lang="en-GB" sz="2800" b="1" dirty="0"/>
              <a:t>Fill data into adjacent cells by using the fill handle</a:t>
            </a:r>
            <a:endParaRPr lang="en-GB" sz="2800" dirty="0"/>
          </a:p>
          <a:p>
            <a:r>
              <a:rPr lang="en-GB" sz="2800" dirty="0" smtClean="0"/>
              <a:t>First, you </a:t>
            </a:r>
            <a:r>
              <a:rPr lang="en-GB" sz="2800" dirty="0"/>
              <a:t>select the </a:t>
            </a:r>
            <a:r>
              <a:rPr lang="en-GB" sz="2800" dirty="0" smtClean="0"/>
              <a:t>cells, </a:t>
            </a:r>
            <a:r>
              <a:rPr lang="en-GB" sz="2800" dirty="0"/>
              <a:t>that you want to </a:t>
            </a:r>
            <a:r>
              <a:rPr lang="en-GB" sz="2800" dirty="0" smtClean="0"/>
              <a:t>use </a:t>
            </a:r>
            <a:r>
              <a:rPr lang="en-GB" sz="2800" dirty="0"/>
              <a:t>as a basis for filling additional cells, and then drag the fill handle across or down the cells that you want to fill.</a:t>
            </a:r>
          </a:p>
          <a:p>
            <a:pPr marL="0" indent="0">
              <a:buNone/>
            </a:pPr>
            <a:r>
              <a:rPr lang="en-GB" sz="2800" b="1" dirty="0"/>
              <a:t>Fill in a series of numbers, dates, </a:t>
            </a:r>
            <a:r>
              <a:rPr lang="en-GB" sz="2800" b="1" dirty="0" smtClean="0"/>
              <a:t>patterns, days, months </a:t>
            </a:r>
            <a:r>
              <a:rPr lang="en-GB" sz="2800" b="1" dirty="0" err="1" smtClean="0"/>
              <a:t>etc</a:t>
            </a:r>
            <a:endParaRPr lang="en-GB" sz="2800" b="1" dirty="0" smtClean="0"/>
          </a:p>
          <a:p>
            <a:pPr lvl="1"/>
            <a:r>
              <a:rPr lang="en-GB" sz="2400" dirty="0" smtClean="0"/>
              <a:t>Select </a:t>
            </a:r>
            <a:r>
              <a:rPr lang="en-GB" sz="2400" dirty="0"/>
              <a:t>the first cell in the range that you want to fill.</a:t>
            </a:r>
          </a:p>
          <a:p>
            <a:pPr lvl="1"/>
            <a:r>
              <a:rPr lang="en-GB" sz="2400" dirty="0"/>
              <a:t>Type the </a:t>
            </a:r>
            <a:r>
              <a:rPr lang="en-GB" sz="2400" dirty="0" smtClean="0"/>
              <a:t>first values </a:t>
            </a:r>
            <a:r>
              <a:rPr lang="en-GB" sz="2400" dirty="0"/>
              <a:t>for the series</a:t>
            </a:r>
            <a:r>
              <a:rPr lang="en-GB" sz="2400" dirty="0" smtClean="0"/>
              <a:t>. For </a:t>
            </a:r>
            <a:r>
              <a:rPr lang="en-GB" sz="2400" dirty="0"/>
              <a:t>example, if you want the series 1, 2, 3, 4, 5..., type </a:t>
            </a:r>
            <a:r>
              <a:rPr lang="en-GB" sz="2400" b="1" dirty="0"/>
              <a:t>1</a:t>
            </a:r>
            <a:r>
              <a:rPr lang="en-GB" sz="2400" dirty="0"/>
              <a:t> and </a:t>
            </a:r>
            <a:r>
              <a:rPr lang="en-GB" sz="2400" b="1" dirty="0"/>
              <a:t>2</a:t>
            </a:r>
            <a:r>
              <a:rPr lang="en-GB" sz="2400" dirty="0"/>
              <a:t> in the first two cells. If you want the series 2, 4, 6, 8..., type </a:t>
            </a:r>
            <a:r>
              <a:rPr lang="en-GB" sz="2400" b="1" dirty="0"/>
              <a:t>2</a:t>
            </a:r>
            <a:r>
              <a:rPr lang="en-GB" sz="2400" dirty="0"/>
              <a:t> and </a:t>
            </a:r>
            <a:r>
              <a:rPr lang="en-GB" sz="2400" b="1" dirty="0"/>
              <a:t>4</a:t>
            </a:r>
            <a:r>
              <a:rPr lang="en-GB" sz="2400" dirty="0"/>
              <a:t>. If you want the series 2, 2, 2, 2..., you can </a:t>
            </a:r>
            <a:r>
              <a:rPr lang="en-GB" sz="2400" dirty="0" smtClean="0"/>
              <a:t>type only in the first cell.</a:t>
            </a:r>
            <a:endParaRPr lang="en-GB" sz="2400" dirty="0"/>
          </a:p>
          <a:p>
            <a:pPr lvl="1"/>
            <a:r>
              <a:rPr lang="en-GB" sz="2400" dirty="0"/>
              <a:t>Select the cell or cells that contain the starting values</a:t>
            </a:r>
            <a:r>
              <a:rPr lang="en-GB" sz="2400" dirty="0" smtClean="0"/>
              <a:t>.</a:t>
            </a:r>
          </a:p>
          <a:p>
            <a:pPr lvl="1"/>
            <a:r>
              <a:rPr lang="en-GB" sz="2400" dirty="0"/>
              <a:t>Drag the fill handle across the range that you want to fill. </a:t>
            </a:r>
          </a:p>
          <a:p>
            <a:pPr marL="400050" lvl="1" indent="0">
              <a:buNone/>
            </a:pPr>
            <a:endParaRPr lang="en-GB" sz="2400" dirty="0"/>
          </a:p>
          <a:p>
            <a:endParaRPr lang="en-GB" sz="2800" dirty="0"/>
          </a:p>
        </p:txBody>
      </p:sp>
    </p:spTree>
    <p:extLst>
      <p:ext uri="{BB962C8B-B14F-4D97-AF65-F5344CB8AC3E}">
        <p14:creationId xmlns:p14="http://schemas.microsoft.com/office/powerpoint/2010/main" val="1243563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7.2.6 </a:t>
            </a:r>
            <a:r>
              <a:rPr lang="en-GB" sz="3200" dirty="0"/>
              <a:t>Freezing panes </a:t>
            </a:r>
          </a:p>
        </p:txBody>
      </p:sp>
      <p:sp>
        <p:nvSpPr>
          <p:cNvPr id="4" name="Content Placeholder 3"/>
          <p:cNvSpPr>
            <a:spLocks noGrp="1"/>
          </p:cNvSpPr>
          <p:nvPr>
            <p:ph sz="half" idx="1"/>
          </p:nvPr>
        </p:nvSpPr>
        <p:spPr>
          <a:xfrm>
            <a:off x="0" y="952610"/>
            <a:ext cx="4283968" cy="5500726"/>
          </a:xfrm>
        </p:spPr>
        <p:txBody>
          <a:bodyPr/>
          <a:lstStyle/>
          <a:p>
            <a:r>
              <a:rPr lang="en-GB" sz="2400" dirty="0"/>
              <a:t>You can view two areas of a worksheet and lock rows or columns in one area by freezing or splitting </a:t>
            </a:r>
            <a:r>
              <a:rPr lang="en-GB" sz="2400" dirty="0" smtClean="0"/>
              <a:t>panes. </a:t>
            </a:r>
          </a:p>
          <a:p>
            <a:r>
              <a:rPr lang="en-GB" sz="2400" dirty="0" smtClean="0"/>
              <a:t>For </a:t>
            </a:r>
            <a:r>
              <a:rPr lang="en-GB" sz="2400" dirty="0"/>
              <a:t>example, you would freeze panes to keep row and column </a:t>
            </a:r>
            <a:r>
              <a:rPr lang="en-GB" sz="2400" dirty="0" smtClean="0"/>
              <a:t>labels like “City” </a:t>
            </a:r>
            <a:r>
              <a:rPr lang="en-GB" sz="2400" dirty="0"/>
              <a:t>visible as you scroll, as shown in the </a:t>
            </a:r>
            <a:r>
              <a:rPr lang="en-GB" sz="2400" dirty="0" smtClean="0"/>
              <a:t>screenshot.</a:t>
            </a:r>
            <a:endParaRPr lang="en-GB" sz="2400" dirty="0"/>
          </a:p>
          <a:p>
            <a:r>
              <a:rPr lang="en-GB" sz="2400" dirty="0"/>
              <a:t>When you split panes, you create separate worksheet areas that you can scroll within, while rows or columns in the non-scrolled area remain visible.</a:t>
            </a:r>
          </a:p>
          <a:p>
            <a:endParaRPr lang="en-GB" sz="2400" dirty="0"/>
          </a:p>
        </p:txBody>
      </p:sp>
      <p:sp>
        <p:nvSpPr>
          <p:cNvPr id="5" name="Content Placeholder 4"/>
          <p:cNvSpPr>
            <a:spLocks noGrp="1"/>
          </p:cNvSpPr>
          <p:nvPr>
            <p:ph sz="half" idx="2"/>
          </p:nvPr>
        </p:nvSpPr>
        <p:spPr>
          <a:xfrm>
            <a:off x="4283968" y="3068960"/>
            <a:ext cx="4860031" cy="3483578"/>
          </a:xfrm>
        </p:spPr>
        <p:txBody>
          <a:bodyPr/>
          <a:lstStyle/>
          <a:p>
            <a:pPr marL="0" lvl="1" indent="0">
              <a:buNone/>
            </a:pPr>
            <a:r>
              <a:rPr lang="en-US" b="1" dirty="0" smtClean="0"/>
              <a:t>Selecting areas to freeze:</a:t>
            </a:r>
            <a:endParaRPr lang="en-GB" b="1" dirty="0" smtClean="0"/>
          </a:p>
          <a:p>
            <a:pPr marL="0" lvl="1" indent="0"/>
            <a:r>
              <a:rPr lang="en-GB" dirty="0" smtClean="0"/>
              <a:t>To </a:t>
            </a:r>
            <a:r>
              <a:rPr lang="en-GB" dirty="0"/>
              <a:t>lock rows, select the row below where you want the split to appear. </a:t>
            </a:r>
          </a:p>
          <a:p>
            <a:pPr marL="0" lvl="1" indent="0"/>
            <a:r>
              <a:rPr lang="en-GB" dirty="0"/>
              <a:t>To lock columns, select the column to the right of where you want the split to appear. </a:t>
            </a:r>
          </a:p>
          <a:p>
            <a:pPr marL="0" lvl="1" indent="0"/>
            <a:r>
              <a:rPr lang="en-GB" dirty="0"/>
              <a:t>To lock both rows and columns, click the cell below and to the right of where you want the split to appear.</a:t>
            </a:r>
          </a:p>
          <a:p>
            <a:pPr marL="0" lvl="1" indent="0"/>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Worksheet window with row 1 frozen"/>
          <p:cNvPicPr/>
          <p:nvPr/>
        </p:nvPicPr>
        <p:blipFill rotWithShape="1">
          <a:blip r:embed="rId5">
            <a:extLst>
              <a:ext uri="{28A0092B-C50C-407E-A947-70E740481C1C}">
                <a14:useLocalDpi xmlns:a14="http://schemas.microsoft.com/office/drawing/2010/main" val="0"/>
              </a:ext>
            </a:extLst>
          </a:blip>
          <a:srcRect b="33855"/>
          <a:stretch/>
        </p:blipFill>
        <p:spPr bwMode="auto">
          <a:xfrm>
            <a:off x="4283968" y="756097"/>
            <a:ext cx="4860031" cy="2332597"/>
          </a:xfrm>
          <a:prstGeom prst="rect">
            <a:avLst/>
          </a:prstGeom>
          <a:noFill/>
          <a:ln>
            <a:noFill/>
          </a:ln>
        </p:spPr>
      </p:pic>
    </p:spTree>
    <p:extLst>
      <p:ext uri="{BB962C8B-B14F-4D97-AF65-F5344CB8AC3E}">
        <p14:creationId xmlns:p14="http://schemas.microsoft.com/office/powerpoint/2010/main" val="5995517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7.2.6 </a:t>
            </a:r>
            <a:r>
              <a:rPr lang="en-GB" sz="3200" dirty="0"/>
              <a:t>Freezing panes </a:t>
            </a:r>
          </a:p>
        </p:txBody>
      </p:sp>
      <p:sp>
        <p:nvSpPr>
          <p:cNvPr id="3" name="Content Placeholder 2"/>
          <p:cNvSpPr>
            <a:spLocks noGrp="1"/>
          </p:cNvSpPr>
          <p:nvPr>
            <p:ph idx="1"/>
          </p:nvPr>
        </p:nvSpPr>
        <p:spPr>
          <a:xfrm>
            <a:off x="0" y="1066800"/>
            <a:ext cx="9144000" cy="5530552"/>
          </a:xfrm>
        </p:spPr>
        <p:txBody>
          <a:bodyPr/>
          <a:lstStyle/>
          <a:p>
            <a:r>
              <a:rPr lang="en-GB" dirty="0"/>
              <a:t>On the </a:t>
            </a:r>
            <a:r>
              <a:rPr lang="en-GB" b="1" dirty="0"/>
              <a:t>View</a:t>
            </a:r>
            <a:r>
              <a:rPr lang="en-GB" dirty="0"/>
              <a:t> tab, in the </a:t>
            </a:r>
            <a:r>
              <a:rPr lang="en-GB" b="1" dirty="0"/>
              <a:t>Window</a:t>
            </a:r>
            <a:r>
              <a:rPr lang="en-GB" dirty="0"/>
              <a:t> group, click </a:t>
            </a:r>
            <a:r>
              <a:rPr lang="en-GB" b="1" dirty="0"/>
              <a:t>Freeze Panes</a:t>
            </a:r>
            <a:r>
              <a:rPr lang="en-GB" dirty="0"/>
              <a:t>, and then click the option that you want. </a:t>
            </a:r>
            <a:endParaRPr lang="en-GB" dirty="0" smtClean="0"/>
          </a:p>
          <a:p>
            <a:endParaRPr lang="en-US" dirty="0"/>
          </a:p>
          <a:p>
            <a:endParaRPr lang="en-US" dirty="0" smtClean="0"/>
          </a:p>
          <a:p>
            <a:endParaRPr lang="en-US" dirty="0"/>
          </a:p>
          <a:p>
            <a:endParaRPr lang="en-US" dirty="0" smtClean="0"/>
          </a:p>
          <a:p>
            <a:r>
              <a:rPr lang="en-GB" b="1" cap="all" dirty="0"/>
              <a:t> </a:t>
            </a:r>
            <a:r>
              <a:rPr lang="en-GB" b="1" cap="all" dirty="0" smtClean="0"/>
              <a:t>Note: </a:t>
            </a:r>
            <a:r>
              <a:rPr lang="en-GB" dirty="0"/>
              <a:t>  When you freeze panes, the </a:t>
            </a:r>
            <a:r>
              <a:rPr lang="en-GB" b="1" dirty="0"/>
              <a:t>Freeze Panes</a:t>
            </a:r>
            <a:r>
              <a:rPr lang="en-GB" dirty="0"/>
              <a:t> option changes to </a:t>
            </a:r>
            <a:r>
              <a:rPr lang="en-GB" b="1" dirty="0"/>
              <a:t>Unfreeze Panes</a:t>
            </a:r>
            <a:r>
              <a:rPr lang="en-GB" dirty="0"/>
              <a:t> so that you can unlock frozen rows or columns.</a:t>
            </a:r>
          </a:p>
          <a:p>
            <a:endParaRPr lang="en-GB" dirty="0"/>
          </a:p>
          <a:p>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Excel Ribbon Image"/>
          <p:cNvPicPr/>
          <p:nvPr/>
        </p:nvPicPr>
        <p:blipFill>
          <a:blip r:embed="rId5">
            <a:extLst>
              <a:ext uri="{28A0092B-C50C-407E-A947-70E740481C1C}">
                <a14:useLocalDpi xmlns:a14="http://schemas.microsoft.com/office/drawing/2010/main" val="0"/>
              </a:ext>
            </a:extLst>
          </a:blip>
          <a:srcRect/>
          <a:stretch>
            <a:fillRect/>
          </a:stretch>
        </p:blipFill>
        <p:spPr bwMode="auto">
          <a:xfrm>
            <a:off x="262419" y="2175694"/>
            <a:ext cx="8619161" cy="2181413"/>
          </a:xfrm>
          <a:prstGeom prst="rect">
            <a:avLst/>
          </a:prstGeom>
          <a:noFill/>
          <a:ln>
            <a:noFill/>
          </a:ln>
        </p:spPr>
      </p:pic>
    </p:spTree>
    <p:extLst>
      <p:ext uri="{BB962C8B-B14F-4D97-AF65-F5344CB8AC3E}">
        <p14:creationId xmlns:p14="http://schemas.microsoft.com/office/powerpoint/2010/main" val="801452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62136"/>
            <a:ext cx="7848600" cy="990600"/>
          </a:xfrm>
        </p:spPr>
        <p:txBody>
          <a:bodyPr/>
          <a:lstStyle/>
          <a:p>
            <a:pPr eaLnBrk="1" hangingPunct="1"/>
            <a:r>
              <a:rPr lang="en-US" sz="6000" b="1" i="1" dirty="0" smtClean="0"/>
              <a:t>Presentation Outline</a:t>
            </a:r>
          </a:p>
        </p:txBody>
      </p:sp>
      <p:sp>
        <p:nvSpPr>
          <p:cNvPr id="3075" name="Subtitle 2"/>
          <p:cNvSpPr>
            <a:spLocks noGrp="1"/>
          </p:cNvSpPr>
          <p:nvPr>
            <p:ph idx="1"/>
          </p:nvPr>
        </p:nvSpPr>
        <p:spPr/>
        <p:txBody>
          <a:bodyPr/>
          <a:lstStyle/>
          <a:p>
            <a:pPr marL="0" indent="0">
              <a:buNone/>
            </a:pPr>
            <a:r>
              <a:rPr lang="en-US" sz="3600" b="1" i="1" dirty="0" smtClean="0"/>
              <a:t>UACE Sub – ICT </a:t>
            </a:r>
            <a:r>
              <a:rPr lang="en-US" sz="3600" b="1" dirty="0" smtClean="0"/>
              <a:t>Topic </a:t>
            </a:r>
            <a:r>
              <a:rPr lang="en-US" sz="3600" b="1" dirty="0"/>
              <a:t>7</a:t>
            </a:r>
            <a:r>
              <a:rPr lang="en-US" sz="3600" b="1" dirty="0" smtClean="0"/>
              <a:t>: </a:t>
            </a:r>
          </a:p>
          <a:p>
            <a:pPr marL="0" indent="0">
              <a:buNone/>
            </a:pPr>
            <a:r>
              <a:rPr lang="en-US" sz="3600" b="1" dirty="0"/>
              <a:t>Electronic Spreadsheets </a:t>
            </a:r>
            <a:r>
              <a:rPr lang="en-US" sz="3600" b="1" dirty="0" smtClean="0"/>
              <a:t>I</a:t>
            </a:r>
          </a:p>
          <a:p>
            <a:r>
              <a:rPr lang="en-US" sz="3600" dirty="0" smtClean="0"/>
              <a:t>Sub Topic </a:t>
            </a:r>
            <a:r>
              <a:rPr lang="en-US" sz="3600" dirty="0" smtClean="0"/>
              <a:t>7.1</a:t>
            </a:r>
            <a:r>
              <a:rPr lang="en-US" sz="3600" dirty="0" smtClean="0"/>
              <a:t>: Introduction to </a:t>
            </a:r>
            <a:r>
              <a:rPr lang="en-GB" sz="3600" dirty="0"/>
              <a:t>Spreadsheets</a:t>
            </a:r>
            <a:endParaRPr lang="en-US" sz="3600" dirty="0" smtClean="0"/>
          </a:p>
          <a:p>
            <a:r>
              <a:rPr lang="en-US" sz="3600" dirty="0" smtClean="0"/>
              <a:t>Sub Topic </a:t>
            </a:r>
            <a:r>
              <a:rPr lang="en-US" sz="3600" dirty="0" smtClean="0"/>
              <a:t>7.2</a:t>
            </a:r>
            <a:r>
              <a:rPr lang="en-US" sz="3600" dirty="0"/>
              <a:t>: </a:t>
            </a:r>
            <a:r>
              <a:rPr lang="en-GB" sz="3600" dirty="0" smtClean="0"/>
              <a:t>Managing Worksheets</a:t>
            </a:r>
          </a:p>
          <a:p>
            <a:r>
              <a:rPr lang="en-US" sz="3600" dirty="0"/>
              <a:t>Sub Topic </a:t>
            </a:r>
            <a:r>
              <a:rPr lang="en-US" sz="3600" dirty="0" smtClean="0"/>
              <a:t>7.3</a:t>
            </a:r>
            <a:r>
              <a:rPr lang="en-US" sz="3600" dirty="0" smtClean="0"/>
              <a:t>: Formulae and Functions</a:t>
            </a:r>
          </a:p>
          <a:p>
            <a:endParaRPr lang="en-US" sz="3600" dirty="0"/>
          </a:p>
          <a:p>
            <a:endParaRPr lang="en-US" sz="3600" b="1" dirty="0"/>
          </a:p>
        </p:txBody>
      </p:sp>
    </p:spTree>
    <p:extLst>
      <p:ext uri="{BB962C8B-B14F-4D97-AF65-F5344CB8AC3E}">
        <p14:creationId xmlns:p14="http://schemas.microsoft.com/office/powerpoint/2010/main" val="2322259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7.2.7 </a:t>
            </a:r>
            <a:r>
              <a:rPr lang="en-US" sz="3200" b="1" dirty="0"/>
              <a:t>Formatting a worksheet</a:t>
            </a:r>
            <a:endParaRPr lang="en-GB" sz="3200" b="1" dirty="0"/>
          </a:p>
        </p:txBody>
      </p:sp>
      <p:sp>
        <p:nvSpPr>
          <p:cNvPr id="3" name="Content Placeholder 2"/>
          <p:cNvSpPr>
            <a:spLocks noGrp="1"/>
          </p:cNvSpPr>
          <p:nvPr>
            <p:ph idx="1"/>
          </p:nvPr>
        </p:nvSpPr>
        <p:spPr>
          <a:xfrm>
            <a:off x="0" y="990600"/>
            <a:ext cx="9144000" cy="5606752"/>
          </a:xfrm>
        </p:spPr>
        <p:txBody>
          <a:bodyPr/>
          <a:lstStyle/>
          <a:p>
            <a:r>
              <a:rPr lang="en-GB" sz="2800" dirty="0"/>
              <a:t>Having produced a spreadsheet, its look may be enhanced to achieve a more professional and more easily readable layout of data for both screen display and printout. </a:t>
            </a:r>
            <a:endParaRPr lang="en-GB" sz="2800" dirty="0" smtClean="0"/>
          </a:p>
          <a:p>
            <a:r>
              <a:rPr lang="en-GB" sz="2800" dirty="0" smtClean="0"/>
              <a:t>There </a:t>
            </a:r>
            <a:r>
              <a:rPr lang="en-GB" sz="2800" dirty="0"/>
              <a:t>are several different ways of formatting data in Excel </a:t>
            </a:r>
            <a:r>
              <a:rPr lang="en-GB" sz="2800" dirty="0" smtClean="0"/>
              <a:t>to </a:t>
            </a:r>
            <a:r>
              <a:rPr lang="en-GB" sz="2800" dirty="0"/>
              <a:t>produce extremely impressive effects, and many of the tools in the FORMATTING groups (Font, Alignment, Number, and Styles) on the HOME ribbon are used for the most popular </a:t>
            </a:r>
            <a:r>
              <a:rPr lang="en-GB" sz="2800" dirty="0" smtClean="0"/>
              <a:t>formatting tasks such as </a:t>
            </a:r>
            <a:r>
              <a:rPr lang="en-GB" sz="2800" dirty="0"/>
              <a:t>Bold, italic and </a:t>
            </a:r>
            <a:r>
              <a:rPr lang="en-GB" sz="2800" dirty="0" smtClean="0"/>
              <a:t>underline, font style, font size, font </a:t>
            </a:r>
            <a:r>
              <a:rPr lang="en-GB" sz="2800" dirty="0" err="1" smtClean="0"/>
              <a:t>color</a:t>
            </a:r>
            <a:r>
              <a:rPr lang="en-GB" sz="2800" dirty="0" smtClean="0"/>
              <a:t>, fill colour, etc.</a:t>
            </a:r>
          </a:p>
          <a:p>
            <a:endParaRPr lang="en-US" sz="2800" b="1" dirty="0"/>
          </a:p>
          <a:p>
            <a:endParaRPr lang="en-US" sz="2800" b="1" dirty="0" smtClean="0"/>
          </a:p>
          <a:p>
            <a:r>
              <a:rPr lang="en-GB" sz="2800" dirty="0" smtClean="0"/>
              <a:t>NB: Click the Font </a:t>
            </a:r>
            <a:r>
              <a:rPr lang="en-GB" sz="2800" dirty="0"/>
              <a:t>dialog box </a:t>
            </a:r>
            <a:r>
              <a:rPr lang="en-GB" sz="2800" dirty="0" smtClean="0"/>
              <a:t>launcher </a:t>
            </a:r>
            <a:r>
              <a:rPr lang="en-GB" sz="2800" dirty="0"/>
              <a:t>for </a:t>
            </a:r>
            <a:r>
              <a:rPr lang="en-GB" sz="2800" dirty="0" smtClean="0"/>
              <a:t>more options.</a:t>
            </a:r>
            <a:endParaRPr lang="en-GB" sz="2800" dirty="0"/>
          </a:p>
          <a:p>
            <a:pPr marL="0" indent="0">
              <a:buNone/>
            </a:pPr>
            <a:endParaRPr lang="en-GB" sz="2800" b="1"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3692" y="4869160"/>
            <a:ext cx="9194720" cy="1229562"/>
          </a:xfrm>
          <a:prstGeom prst="rect">
            <a:avLst/>
          </a:prstGeom>
        </p:spPr>
      </p:pic>
    </p:spTree>
    <p:extLst>
      <p:ext uri="{BB962C8B-B14F-4D97-AF65-F5344CB8AC3E}">
        <p14:creationId xmlns:p14="http://schemas.microsoft.com/office/powerpoint/2010/main" val="237672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0"/>
            <a:ext cx="7668344" cy="990600"/>
          </a:xfrm>
        </p:spPr>
        <p:txBody>
          <a:bodyPr/>
          <a:lstStyle/>
          <a:p>
            <a:pPr algn="l"/>
            <a:r>
              <a:rPr lang="en-US" sz="2800" b="1" dirty="0" smtClean="0"/>
              <a:t>7.2.7 </a:t>
            </a:r>
            <a:r>
              <a:rPr lang="en-US" sz="2800" b="1" dirty="0"/>
              <a:t>Formatting a worksheet</a:t>
            </a:r>
            <a:endParaRPr lang="en-GB" sz="2800" b="1" dirty="0"/>
          </a:p>
        </p:txBody>
      </p:sp>
      <p:sp>
        <p:nvSpPr>
          <p:cNvPr id="3" name="Content Placeholder 2"/>
          <p:cNvSpPr>
            <a:spLocks noGrp="1"/>
          </p:cNvSpPr>
          <p:nvPr>
            <p:ph idx="1"/>
          </p:nvPr>
        </p:nvSpPr>
        <p:spPr>
          <a:xfrm>
            <a:off x="0" y="908720"/>
            <a:ext cx="6367336" cy="5688632"/>
          </a:xfrm>
        </p:spPr>
        <p:txBody>
          <a:bodyPr/>
          <a:lstStyle/>
          <a:p>
            <a:r>
              <a:rPr lang="en-GB" sz="2800" b="1" dirty="0"/>
              <a:t>Borders</a:t>
            </a:r>
            <a:r>
              <a:rPr lang="en-GB" sz="2400" dirty="0"/>
              <a:t>: When you print a worksheet, Excel allows you to choose whether you want all the cell </a:t>
            </a:r>
            <a:r>
              <a:rPr lang="en-GB" sz="2400" b="1" dirty="0"/>
              <a:t>gridlines</a:t>
            </a:r>
            <a:r>
              <a:rPr lang="en-GB" sz="2400" dirty="0"/>
              <a:t> to </a:t>
            </a:r>
            <a:r>
              <a:rPr lang="en-GB" sz="2400" dirty="0" smtClean="0"/>
              <a:t>be printed </a:t>
            </a:r>
            <a:r>
              <a:rPr lang="en-GB" sz="2400" dirty="0"/>
              <a:t>or not. Often, you want to print some but not all of the lines – this is when you need to apply borders.</a:t>
            </a:r>
          </a:p>
          <a:p>
            <a:r>
              <a:rPr lang="en-GB" sz="2400" dirty="0"/>
              <a:t>You can then tell Excel not to print the gridlines but your borders will be printed</a:t>
            </a:r>
            <a:r>
              <a:rPr lang="en-GB" sz="2400" dirty="0" smtClean="0"/>
              <a:t>.</a:t>
            </a:r>
          </a:p>
          <a:p>
            <a:r>
              <a:rPr lang="en-GB" sz="2800" b="1" dirty="0"/>
              <a:t>To apply borders:</a:t>
            </a:r>
            <a:endParaRPr lang="en-GB" sz="2800" dirty="0"/>
          </a:p>
          <a:p>
            <a:pPr lvl="1"/>
            <a:r>
              <a:rPr lang="en-GB" sz="2400" dirty="0" err="1"/>
              <a:t>i</a:t>
            </a:r>
            <a:r>
              <a:rPr lang="en-GB" sz="2400" dirty="0"/>
              <a:t>. Select the area you want to border.</a:t>
            </a:r>
          </a:p>
          <a:p>
            <a:pPr lvl="1"/>
            <a:r>
              <a:rPr lang="en-GB" sz="2400" dirty="0"/>
              <a:t>ii. Click the drop-down list arrow to the right of </a:t>
            </a:r>
            <a:r>
              <a:rPr lang="en-GB" sz="2400" dirty="0" smtClean="0"/>
              <a:t>the Borders </a:t>
            </a:r>
            <a:r>
              <a:rPr lang="en-GB" sz="2400" dirty="0"/>
              <a:t>button on the Formatting toolbar.</a:t>
            </a:r>
          </a:p>
          <a:p>
            <a:pPr lvl="1"/>
            <a:r>
              <a:rPr lang="en-GB" sz="2400" dirty="0"/>
              <a:t>iii. From the palette, click on the required border option.</a:t>
            </a:r>
          </a:p>
          <a:p>
            <a:endParaRPr lang="en-GB" sz="2400" dirty="0"/>
          </a:p>
          <a:p>
            <a:pPr marL="0" indent="0">
              <a:buNone/>
            </a:pPr>
            <a:endParaRPr lang="en-GB" sz="2400" b="1"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bwMode="auto">
          <a:xfrm>
            <a:off x="6367336" y="-18433"/>
            <a:ext cx="2802188" cy="6876433"/>
          </a:xfrm>
          <a:prstGeom prst="rect">
            <a:avLst/>
          </a:prstGeom>
          <a:noFill/>
          <a:ln>
            <a:noFill/>
          </a:ln>
        </p:spPr>
      </p:pic>
    </p:spTree>
    <p:extLst>
      <p:ext uri="{BB962C8B-B14F-4D97-AF65-F5344CB8AC3E}">
        <p14:creationId xmlns:p14="http://schemas.microsoft.com/office/powerpoint/2010/main" val="56318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596336" cy="990600"/>
          </a:xfrm>
        </p:spPr>
        <p:txBody>
          <a:bodyPr/>
          <a:lstStyle/>
          <a:p>
            <a:pPr algn="l"/>
            <a:r>
              <a:rPr lang="en-US" sz="3200" b="1" dirty="0" smtClean="0"/>
              <a:t>7.2.7 </a:t>
            </a:r>
            <a:r>
              <a:rPr lang="en-US" sz="3200" b="1" dirty="0"/>
              <a:t>Formatting a worksheet</a:t>
            </a:r>
            <a:endParaRPr lang="en-GB" sz="3200" b="1" dirty="0"/>
          </a:p>
        </p:txBody>
      </p:sp>
      <p:sp>
        <p:nvSpPr>
          <p:cNvPr id="3" name="Content Placeholder 2"/>
          <p:cNvSpPr>
            <a:spLocks noGrp="1"/>
          </p:cNvSpPr>
          <p:nvPr>
            <p:ph idx="1"/>
          </p:nvPr>
        </p:nvSpPr>
        <p:spPr>
          <a:xfrm>
            <a:off x="0" y="908720"/>
            <a:ext cx="9144000" cy="5688632"/>
          </a:xfrm>
        </p:spPr>
        <p:txBody>
          <a:bodyPr/>
          <a:lstStyle/>
          <a:p>
            <a:pPr marL="0" indent="0">
              <a:buNone/>
            </a:pPr>
            <a:r>
              <a:rPr lang="en-GB" sz="2800" b="1" dirty="0"/>
              <a:t>Merge Cells</a:t>
            </a:r>
            <a:endParaRPr lang="en-GB" sz="2800" dirty="0"/>
          </a:p>
          <a:p>
            <a:r>
              <a:rPr lang="en-GB" sz="2400" dirty="0"/>
              <a:t>If you want to type a heading across the top of a table of data, it can be quite difficult to line it up in the centre. Luckily Excel has a solution. </a:t>
            </a:r>
            <a:endParaRPr lang="en-GB" sz="2400" dirty="0" smtClean="0"/>
          </a:p>
          <a:p>
            <a:endParaRPr lang="en-GB" sz="2400" dirty="0"/>
          </a:p>
          <a:p>
            <a:endParaRPr lang="en-GB" sz="2400" dirty="0" smtClean="0"/>
          </a:p>
          <a:p>
            <a:endParaRPr lang="en-GB" sz="2400" dirty="0"/>
          </a:p>
          <a:p>
            <a:r>
              <a:rPr lang="en-GB" sz="2400" dirty="0" smtClean="0"/>
              <a:t>To </a:t>
            </a:r>
            <a:r>
              <a:rPr lang="en-GB" sz="2400" dirty="0"/>
              <a:t>merge Cells, </a:t>
            </a:r>
            <a:r>
              <a:rPr lang="en-GB" sz="2400" dirty="0" smtClean="0"/>
              <a:t>Select </a:t>
            </a:r>
            <a:r>
              <a:rPr lang="en-GB" sz="2400" dirty="0"/>
              <a:t>the cells you </a:t>
            </a:r>
            <a:r>
              <a:rPr lang="en-GB" sz="2400" dirty="0" smtClean="0"/>
              <a:t>want and </a:t>
            </a:r>
            <a:r>
              <a:rPr lang="en-GB" sz="2400" dirty="0"/>
              <a:t>Click the MERGE AND CENTRE button from the Formatting toolbar.</a:t>
            </a:r>
          </a:p>
          <a:p>
            <a:endParaRPr lang="en-GB" sz="2400" dirty="0"/>
          </a:p>
          <a:p>
            <a:pPr marL="0" indent="0">
              <a:buNone/>
            </a:pPr>
            <a:endParaRPr lang="en-GB" sz="2400" b="1"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rotWithShape="1">
          <a:blip r:embed="rId5">
            <a:extLst>
              <a:ext uri="{28A0092B-C50C-407E-A947-70E740481C1C}">
                <a14:useLocalDpi xmlns:a14="http://schemas.microsoft.com/office/drawing/2010/main" val="0"/>
              </a:ext>
            </a:extLst>
          </a:blip>
          <a:srcRect b="12500"/>
          <a:stretch/>
        </p:blipFill>
        <p:spPr>
          <a:xfrm>
            <a:off x="1616326" y="2276872"/>
            <a:ext cx="7492178" cy="1584176"/>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rcRect/>
          <a:stretch>
            <a:fillRect/>
          </a:stretch>
        </p:blipFill>
        <p:spPr bwMode="auto">
          <a:xfrm>
            <a:off x="6228184" y="4293096"/>
            <a:ext cx="2451356" cy="555910"/>
          </a:xfrm>
          <a:prstGeom prst="rect">
            <a:avLst/>
          </a:prstGeom>
          <a:noFill/>
          <a:ln>
            <a:noFill/>
          </a:ln>
        </p:spPr>
      </p:pic>
      <p:pic>
        <p:nvPicPr>
          <p:cNvPr id="10" name="Picture 9"/>
          <p:cNvPicPr/>
          <p:nvPr/>
        </p:nvPicPr>
        <p:blipFill rotWithShape="1">
          <a:blip r:embed="rId7">
            <a:extLst>
              <a:ext uri="{28A0092B-C50C-407E-A947-70E740481C1C}">
                <a14:useLocalDpi xmlns:a14="http://schemas.microsoft.com/office/drawing/2010/main" val="0"/>
              </a:ext>
            </a:extLst>
          </a:blip>
          <a:srcRect r="2272" b="7542"/>
          <a:stretch/>
        </p:blipFill>
        <p:spPr>
          <a:xfrm>
            <a:off x="1530179" y="4903891"/>
            <a:ext cx="7722341" cy="1765469"/>
          </a:xfrm>
          <a:prstGeom prst="rect">
            <a:avLst/>
          </a:prstGeom>
        </p:spPr>
      </p:pic>
    </p:spTree>
    <p:extLst>
      <p:ext uri="{BB962C8B-B14F-4D97-AF65-F5344CB8AC3E}">
        <p14:creationId xmlns:p14="http://schemas.microsoft.com/office/powerpoint/2010/main" val="62839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596336" cy="990600"/>
          </a:xfrm>
        </p:spPr>
        <p:txBody>
          <a:bodyPr/>
          <a:lstStyle/>
          <a:p>
            <a:pPr algn="l"/>
            <a:r>
              <a:rPr lang="en-US" sz="3200" b="1" dirty="0" smtClean="0"/>
              <a:t>7.2.7 </a:t>
            </a:r>
            <a:r>
              <a:rPr lang="en-US" sz="3200" b="1" dirty="0"/>
              <a:t>Formatting a worksheet</a:t>
            </a:r>
            <a:endParaRPr lang="en-GB" sz="3200" b="1" dirty="0"/>
          </a:p>
        </p:txBody>
      </p:sp>
      <p:sp>
        <p:nvSpPr>
          <p:cNvPr id="3" name="Content Placeholder 2"/>
          <p:cNvSpPr>
            <a:spLocks noGrp="1"/>
          </p:cNvSpPr>
          <p:nvPr>
            <p:ph idx="1"/>
          </p:nvPr>
        </p:nvSpPr>
        <p:spPr>
          <a:xfrm>
            <a:off x="0" y="908720"/>
            <a:ext cx="9144000" cy="5688632"/>
          </a:xfrm>
        </p:spPr>
        <p:txBody>
          <a:bodyPr/>
          <a:lstStyle/>
          <a:p>
            <a:pPr marL="0" indent="0">
              <a:buNone/>
            </a:pPr>
            <a:r>
              <a:rPr lang="en-GB" sz="2400" dirty="0"/>
              <a:t>Initially, numbers in Excel use a General format. You may find that the results of formulae run to different numbers of decimal places, or you might want to display numbers as monetary values with a currency symbol and two decimal </a:t>
            </a:r>
            <a:r>
              <a:rPr lang="en-GB" sz="2400" dirty="0" smtClean="0"/>
              <a:t>places, or express as  fractions or %ages.</a:t>
            </a:r>
          </a:p>
          <a:p>
            <a:r>
              <a:rPr lang="en-GB" sz="2400" b="1" dirty="0"/>
              <a:t>To Increase or decrease decimal places:</a:t>
            </a:r>
            <a:endParaRPr lang="en-GB" sz="2400" dirty="0"/>
          </a:p>
          <a:p>
            <a:pPr lvl="1"/>
            <a:r>
              <a:rPr lang="en-GB" sz="2000" dirty="0" err="1"/>
              <a:t>i</a:t>
            </a:r>
            <a:r>
              <a:rPr lang="en-GB" sz="2000" dirty="0"/>
              <a:t>. Select the cells with the numbers you want to change.</a:t>
            </a:r>
          </a:p>
          <a:p>
            <a:pPr lvl="1"/>
            <a:r>
              <a:rPr lang="en-GB" sz="2000" dirty="0"/>
              <a:t>ii. Click the INCREASE DECIMAL button  or the INCREASE DECIMAL button from the </a:t>
            </a:r>
            <a:r>
              <a:rPr lang="en-GB" sz="2000" dirty="0" smtClean="0"/>
              <a:t>Number group </a:t>
            </a:r>
            <a:r>
              <a:rPr lang="en-GB" sz="2000" dirty="0"/>
              <a:t>on the HOME ribbon</a:t>
            </a:r>
          </a:p>
          <a:p>
            <a:pPr lvl="1"/>
            <a:r>
              <a:rPr lang="en-GB" sz="2000" dirty="0"/>
              <a:t>iii. Keep clicking the  button until your numbers display the correct number of decimal places</a:t>
            </a:r>
            <a:r>
              <a:rPr lang="en-GB" sz="2000" dirty="0" smtClean="0"/>
              <a:t>.</a:t>
            </a:r>
          </a:p>
          <a:p>
            <a:pPr marL="0" indent="0">
              <a:buNone/>
            </a:pPr>
            <a:r>
              <a:rPr lang="en-GB" sz="2400" b="1" dirty="0"/>
              <a:t>Percent Style</a:t>
            </a:r>
            <a:endParaRPr lang="en-GB" sz="2400" dirty="0"/>
          </a:p>
          <a:p>
            <a:r>
              <a:rPr lang="en-GB" sz="2400" dirty="0"/>
              <a:t>Where you have typed decimals on the worksheet, you may want to express those values as percentages. You can do this with the Percent Style format. E.G. 0.5 would become 50% when you apply Percent Style</a:t>
            </a:r>
            <a:r>
              <a:rPr lang="en-GB" sz="2400" dirty="0" smtClean="0"/>
              <a:t>.</a:t>
            </a:r>
            <a:endParaRPr lang="en-GB" sz="2400"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5"/>
          <a:srcRect t="9310" b="34835"/>
          <a:stretch/>
        </p:blipFill>
        <p:spPr>
          <a:xfrm>
            <a:off x="6732240" y="2420888"/>
            <a:ext cx="2421459" cy="864096"/>
          </a:xfrm>
          <a:prstGeom prst="rect">
            <a:avLst/>
          </a:prstGeom>
        </p:spPr>
      </p:pic>
    </p:spTree>
    <p:extLst>
      <p:ext uri="{BB962C8B-B14F-4D97-AF65-F5344CB8AC3E}">
        <p14:creationId xmlns:p14="http://schemas.microsoft.com/office/powerpoint/2010/main" val="2242725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596336" cy="990600"/>
          </a:xfrm>
        </p:spPr>
        <p:txBody>
          <a:bodyPr/>
          <a:lstStyle/>
          <a:p>
            <a:pPr algn="l"/>
            <a:r>
              <a:rPr lang="en-US" sz="3200" b="1" dirty="0" smtClean="0"/>
              <a:t>7.2.7 </a:t>
            </a:r>
            <a:r>
              <a:rPr lang="en-US" sz="3200" b="1" dirty="0"/>
              <a:t>Formatting a worksheet</a:t>
            </a:r>
            <a:endParaRPr lang="en-GB" sz="3200" b="1" dirty="0"/>
          </a:p>
        </p:txBody>
      </p:sp>
      <p:sp>
        <p:nvSpPr>
          <p:cNvPr id="3" name="Content Placeholder 2"/>
          <p:cNvSpPr>
            <a:spLocks noGrp="1"/>
          </p:cNvSpPr>
          <p:nvPr>
            <p:ph idx="1"/>
          </p:nvPr>
        </p:nvSpPr>
        <p:spPr>
          <a:xfrm>
            <a:off x="0" y="908720"/>
            <a:ext cx="9144000" cy="5606752"/>
          </a:xfrm>
        </p:spPr>
        <p:txBody>
          <a:bodyPr/>
          <a:lstStyle/>
          <a:p>
            <a:r>
              <a:rPr lang="en-GB" sz="2800" b="1" dirty="0"/>
              <a:t>To apply Percent Style:</a:t>
            </a:r>
          </a:p>
          <a:p>
            <a:pPr lvl="1"/>
            <a:r>
              <a:rPr lang="en-GB" sz="2400" dirty="0"/>
              <a:t>Select the cells with the numeric data you want to format. </a:t>
            </a:r>
          </a:p>
          <a:p>
            <a:pPr lvl="1"/>
            <a:r>
              <a:rPr lang="en-GB" sz="2400" dirty="0"/>
              <a:t>Click the Percent Style </a:t>
            </a:r>
            <a:r>
              <a:rPr lang="en-GB" sz="2400" dirty="0" smtClean="0"/>
              <a:t>button (</a:t>
            </a:r>
            <a:r>
              <a:rPr lang="en-GB" sz="2400" b="1" dirty="0" smtClean="0"/>
              <a:t>%</a:t>
            </a:r>
            <a:r>
              <a:rPr lang="en-GB" sz="2400" dirty="0" smtClean="0"/>
              <a:t>) </a:t>
            </a:r>
            <a:r>
              <a:rPr lang="en-GB" sz="2400" dirty="0"/>
              <a:t>from the Formatting toolbar</a:t>
            </a:r>
            <a:r>
              <a:rPr lang="en-GB" sz="2400" dirty="0" smtClean="0"/>
              <a:t>.</a:t>
            </a:r>
          </a:p>
          <a:p>
            <a:r>
              <a:rPr lang="en-US" sz="2800" b="1" dirty="0"/>
              <a:t>To apply comma formatting</a:t>
            </a:r>
          </a:p>
          <a:p>
            <a:pPr lvl="1"/>
            <a:r>
              <a:rPr lang="en-US" dirty="0" smtClean="0"/>
              <a:t>Click the comma (,) button.</a:t>
            </a:r>
            <a:endParaRPr lang="en-GB" sz="2800" b="1" dirty="0"/>
          </a:p>
          <a:p>
            <a:r>
              <a:rPr lang="en-GB" sz="2800" b="1" dirty="0" smtClean="0"/>
              <a:t>To </a:t>
            </a:r>
            <a:r>
              <a:rPr lang="en-GB" sz="2800" b="1" dirty="0"/>
              <a:t>apply currency style:</a:t>
            </a:r>
          </a:p>
          <a:p>
            <a:pPr lvl="1"/>
            <a:r>
              <a:rPr lang="en-GB" sz="2400" dirty="0" smtClean="0"/>
              <a:t>Select </a:t>
            </a:r>
            <a:r>
              <a:rPr lang="en-GB" sz="2400" dirty="0"/>
              <a:t>the cells with the numeric data you want to format. </a:t>
            </a:r>
            <a:endParaRPr lang="en-GB" sz="2400" dirty="0" smtClean="0"/>
          </a:p>
          <a:p>
            <a:pPr lvl="1"/>
            <a:r>
              <a:rPr lang="en-GB" sz="2400" dirty="0" smtClean="0"/>
              <a:t>Click </a:t>
            </a:r>
            <a:r>
              <a:rPr lang="en-GB" sz="2400" dirty="0"/>
              <a:t>the Currency button from the Number group on the HOME ribbon.</a:t>
            </a:r>
          </a:p>
          <a:p>
            <a:pPr lvl="1"/>
            <a:r>
              <a:rPr lang="en-GB" sz="2400" dirty="0" smtClean="0"/>
              <a:t>Using </a:t>
            </a:r>
            <a:r>
              <a:rPr lang="en-GB" sz="2400" dirty="0"/>
              <a:t>the drop down arrow to the right of the currency button gives access to the most likely used currency formats. You can set </a:t>
            </a:r>
            <a:r>
              <a:rPr lang="en-GB" sz="2400" dirty="0" smtClean="0"/>
              <a:t>your own currency symbols such as </a:t>
            </a:r>
            <a:r>
              <a:rPr lang="en-GB" sz="2400" b="1" dirty="0" err="1" smtClean="0"/>
              <a:t>Shs</a:t>
            </a:r>
            <a:r>
              <a:rPr lang="en-GB" sz="2400" b="1" dirty="0" smtClean="0"/>
              <a:t>. Or /=</a:t>
            </a:r>
            <a:r>
              <a:rPr lang="en-GB" sz="2400" dirty="0" smtClean="0"/>
              <a:t> </a:t>
            </a:r>
            <a:r>
              <a:rPr lang="en-GB" sz="2400" dirty="0"/>
              <a:t>using </a:t>
            </a:r>
            <a:r>
              <a:rPr lang="en-GB" sz="2400" b="1" dirty="0" smtClean="0"/>
              <a:t>custom </a:t>
            </a:r>
            <a:r>
              <a:rPr lang="en-GB" sz="2400" dirty="0" smtClean="0"/>
              <a:t>options </a:t>
            </a:r>
            <a:r>
              <a:rPr lang="en-GB" sz="2400" dirty="0"/>
              <a:t>in the </a:t>
            </a:r>
            <a:r>
              <a:rPr lang="en-GB" sz="2400" dirty="0" err="1"/>
              <a:t>the</a:t>
            </a:r>
            <a:r>
              <a:rPr lang="en-GB" sz="2400" dirty="0"/>
              <a:t> FORMAT CELLS DIALOG box</a:t>
            </a:r>
            <a:r>
              <a:rPr lang="en-GB" sz="2400" dirty="0" smtClean="0"/>
              <a:t>.</a:t>
            </a:r>
            <a:endParaRPr lang="en-GB" sz="2400" b="1"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a:srcRect t="39491"/>
          <a:stretch/>
        </p:blipFill>
        <p:spPr>
          <a:xfrm>
            <a:off x="5418678" y="2420888"/>
            <a:ext cx="3725322" cy="1440160"/>
          </a:xfrm>
          <a:prstGeom prst="rect">
            <a:avLst/>
          </a:prstGeom>
        </p:spPr>
      </p:pic>
    </p:spTree>
    <p:extLst>
      <p:ext uri="{BB962C8B-B14F-4D97-AF65-F5344CB8AC3E}">
        <p14:creationId xmlns:p14="http://schemas.microsoft.com/office/powerpoint/2010/main" val="77978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596336" cy="990600"/>
          </a:xfrm>
        </p:spPr>
        <p:txBody>
          <a:bodyPr/>
          <a:lstStyle/>
          <a:p>
            <a:pPr algn="l"/>
            <a:r>
              <a:rPr lang="en-US" sz="3200" b="1" dirty="0" smtClean="0"/>
              <a:t>7.2.7 </a:t>
            </a:r>
            <a:r>
              <a:rPr lang="en-US" sz="3200" b="1" dirty="0"/>
              <a:t>Formatting a worksheet</a:t>
            </a:r>
            <a:endParaRPr lang="en-GB" sz="3200" b="1" dirty="0"/>
          </a:p>
        </p:txBody>
      </p:sp>
      <p:sp>
        <p:nvSpPr>
          <p:cNvPr id="3" name="Content Placeholder 2"/>
          <p:cNvSpPr>
            <a:spLocks noGrp="1"/>
          </p:cNvSpPr>
          <p:nvPr>
            <p:ph idx="1"/>
          </p:nvPr>
        </p:nvSpPr>
        <p:spPr>
          <a:xfrm>
            <a:off x="0" y="908720"/>
            <a:ext cx="4788024" cy="5606752"/>
          </a:xfrm>
        </p:spPr>
        <p:txBody>
          <a:bodyPr/>
          <a:lstStyle/>
          <a:p>
            <a:r>
              <a:rPr lang="en-GB" sz="2800" b="1" dirty="0"/>
              <a:t>Format Cells </a:t>
            </a:r>
            <a:r>
              <a:rPr lang="en-GB" sz="2800" b="1" dirty="0" smtClean="0"/>
              <a:t>Dialog (Ctrl+1)</a:t>
            </a:r>
          </a:p>
          <a:p>
            <a:r>
              <a:rPr lang="en-GB" sz="2400" dirty="0"/>
              <a:t>This dialog contains all the formatting options (including those accessible via the Formatting toolbar) that you can use within the Excel application.</a:t>
            </a:r>
          </a:p>
          <a:p>
            <a:r>
              <a:rPr lang="en-GB" sz="2400" dirty="0"/>
              <a:t>The Format Cells dialog is divided into tabs, each tab dealing with a format </a:t>
            </a:r>
            <a:r>
              <a:rPr lang="en-GB" sz="2400" dirty="0" smtClean="0"/>
              <a:t>category.</a:t>
            </a:r>
          </a:p>
          <a:p>
            <a:r>
              <a:rPr lang="en-US" sz="2400" dirty="0" smtClean="0"/>
              <a:t>To access this dialog, </a:t>
            </a:r>
            <a:r>
              <a:rPr lang="en-GB" sz="2400" dirty="0"/>
              <a:t>Click the DIALOG BOX LAUNCHER. From either the FONT, ALIGNMENT or NUMBER group on the HOME </a:t>
            </a:r>
            <a:r>
              <a:rPr lang="en-GB" sz="2400" dirty="0" smtClean="0"/>
              <a:t>ribbon OR </a:t>
            </a:r>
            <a:r>
              <a:rPr lang="en-GB" sz="2400" dirty="0" err="1"/>
              <a:t>i</a:t>
            </a:r>
            <a:r>
              <a:rPr lang="en-GB" sz="2400" dirty="0"/>
              <a:t>. Press [CTRL]+[1]</a:t>
            </a:r>
          </a:p>
          <a:p>
            <a:endParaRPr lang="en-GB" sz="2400" dirty="0"/>
          </a:p>
          <a:p>
            <a:endParaRPr lang="en-GB" sz="2800"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r="39981"/>
          <a:stretch/>
        </p:blipFill>
        <p:spPr>
          <a:xfrm>
            <a:off x="5004049" y="651035"/>
            <a:ext cx="4109070" cy="5976827"/>
          </a:xfrm>
          <a:prstGeom prst="rect">
            <a:avLst/>
          </a:prstGeom>
        </p:spPr>
      </p:pic>
    </p:spTree>
    <p:extLst>
      <p:ext uri="{BB962C8B-B14F-4D97-AF65-F5344CB8AC3E}">
        <p14:creationId xmlns:p14="http://schemas.microsoft.com/office/powerpoint/2010/main" val="856122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596336" cy="990600"/>
          </a:xfrm>
        </p:spPr>
        <p:txBody>
          <a:bodyPr/>
          <a:lstStyle/>
          <a:p>
            <a:pPr algn="l"/>
            <a:r>
              <a:rPr lang="en-US" sz="3200" b="1" dirty="0" smtClean="0"/>
              <a:t>7.2.7 </a:t>
            </a:r>
            <a:r>
              <a:rPr lang="en-US" sz="3200" b="1" dirty="0"/>
              <a:t>Formatting a worksheet</a:t>
            </a:r>
            <a:endParaRPr lang="en-GB" sz="3200" b="1" dirty="0"/>
          </a:p>
        </p:txBody>
      </p:sp>
      <p:sp>
        <p:nvSpPr>
          <p:cNvPr id="3" name="Content Placeholder 2"/>
          <p:cNvSpPr>
            <a:spLocks noGrp="1"/>
          </p:cNvSpPr>
          <p:nvPr>
            <p:ph idx="1"/>
          </p:nvPr>
        </p:nvSpPr>
        <p:spPr>
          <a:xfrm>
            <a:off x="0" y="908720"/>
            <a:ext cx="4932040" cy="5606752"/>
          </a:xfrm>
        </p:spPr>
        <p:txBody>
          <a:bodyPr/>
          <a:lstStyle/>
          <a:p>
            <a:pPr marL="0" indent="0">
              <a:buNone/>
            </a:pPr>
            <a:r>
              <a:rPr lang="en-US" sz="2400" b="1" dirty="0" smtClean="0"/>
              <a:t>Using the Format Cells dialog to apply custom number formats</a:t>
            </a:r>
          </a:p>
          <a:p>
            <a:pPr marL="266700" lvl="1" indent="-76200"/>
            <a:r>
              <a:rPr lang="en-US" sz="2000" dirty="0" smtClean="0"/>
              <a:t>You can set custom number formats such as applying the </a:t>
            </a:r>
            <a:r>
              <a:rPr lang="en-US" sz="2000" dirty="0" err="1" smtClean="0"/>
              <a:t>Shs</a:t>
            </a:r>
            <a:r>
              <a:rPr lang="en-US" sz="2000" dirty="0" smtClean="0"/>
              <a:t>. Symbol before the values by typing a custom number format code under the “Type:” text box on the Number Tab of the Format cells dialog box. </a:t>
            </a:r>
          </a:p>
          <a:p>
            <a:pPr marL="266700" lvl="1" indent="-76200"/>
            <a:r>
              <a:rPr lang="en-US" sz="2000" dirty="0" smtClean="0"/>
              <a:t>For example, the code </a:t>
            </a:r>
            <a:r>
              <a:rPr lang="en-US" sz="2000" b="1" dirty="0" smtClean="0"/>
              <a:t>“</a:t>
            </a:r>
            <a:r>
              <a:rPr lang="en-US" sz="2000" b="1" dirty="0" err="1" smtClean="0"/>
              <a:t>Shs</a:t>
            </a:r>
            <a:r>
              <a:rPr lang="en-US" sz="2000" b="1" dirty="0" smtClean="0"/>
              <a:t>. ”0 </a:t>
            </a:r>
            <a:r>
              <a:rPr lang="en-US" sz="2000" dirty="0" smtClean="0"/>
              <a:t>appends the </a:t>
            </a:r>
            <a:r>
              <a:rPr lang="en-US" sz="2000" dirty="0" err="1" smtClean="0"/>
              <a:t>Shs</a:t>
            </a:r>
            <a:r>
              <a:rPr lang="en-US" sz="2000" dirty="0" smtClean="0"/>
              <a:t>. Symbol before the value in a cell as shown. The 0 acts as a placeholder to the values. </a:t>
            </a:r>
          </a:p>
          <a:p>
            <a:pPr marL="266700" lvl="1" indent="-76200"/>
            <a:r>
              <a:rPr lang="en-US" sz="2000" i="1" dirty="0" smtClean="0"/>
              <a:t>NB: Other code examples are shown in the dialog box and are documented in the Access help manuals. For details, Open </a:t>
            </a:r>
            <a:r>
              <a:rPr lang="en-US" sz="2000" i="1" dirty="0" err="1" smtClean="0"/>
              <a:t>Ms</a:t>
            </a:r>
            <a:r>
              <a:rPr lang="en-US" sz="2000" i="1" dirty="0" smtClean="0"/>
              <a:t> Access 2007, type (F1) and search for ‘</a:t>
            </a:r>
            <a:r>
              <a:rPr lang="en-GB" sz="2000" i="1" dirty="0" smtClean="0"/>
              <a:t>Format Property - Number and Currency Data Types</a:t>
            </a:r>
            <a:r>
              <a:rPr lang="en-US" sz="2000" i="1" dirty="0" smtClean="0"/>
              <a:t>.’</a:t>
            </a:r>
            <a:endParaRPr lang="en-GB" sz="2400" i="1"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5"/>
          <a:srcRect l="6940" t="2428" r="11077"/>
          <a:stretch/>
        </p:blipFill>
        <p:spPr>
          <a:xfrm>
            <a:off x="4932040" y="1124744"/>
            <a:ext cx="4212547" cy="5390728"/>
          </a:xfrm>
          <a:prstGeom prst="rect">
            <a:avLst/>
          </a:prstGeom>
        </p:spPr>
      </p:pic>
    </p:spTree>
    <p:extLst>
      <p:ext uri="{BB962C8B-B14F-4D97-AF65-F5344CB8AC3E}">
        <p14:creationId xmlns:p14="http://schemas.microsoft.com/office/powerpoint/2010/main" val="3254436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0"/>
            <a:ext cx="7596336" cy="990600"/>
          </a:xfrm>
        </p:spPr>
        <p:txBody>
          <a:bodyPr/>
          <a:lstStyle/>
          <a:p>
            <a:pPr algn="l"/>
            <a:r>
              <a:rPr lang="en-US" sz="3200" b="1" dirty="0" smtClean="0"/>
              <a:t>7.2.7 </a:t>
            </a:r>
            <a:r>
              <a:rPr lang="en-US" sz="3200" b="1" dirty="0"/>
              <a:t>Formatting a worksheet</a:t>
            </a:r>
            <a:endParaRPr lang="en-GB" sz="3200" b="1" dirty="0"/>
          </a:p>
        </p:txBody>
      </p:sp>
      <p:sp>
        <p:nvSpPr>
          <p:cNvPr id="3" name="Content Placeholder 2"/>
          <p:cNvSpPr>
            <a:spLocks noGrp="1"/>
          </p:cNvSpPr>
          <p:nvPr>
            <p:ph idx="1"/>
          </p:nvPr>
        </p:nvSpPr>
        <p:spPr>
          <a:xfrm>
            <a:off x="0" y="908720"/>
            <a:ext cx="6444208" cy="5606752"/>
          </a:xfrm>
        </p:spPr>
        <p:txBody>
          <a:bodyPr/>
          <a:lstStyle/>
          <a:p>
            <a:pPr marL="0" indent="0">
              <a:buNone/>
            </a:pPr>
            <a:r>
              <a:rPr lang="en-US" sz="2400" b="1" dirty="0"/>
              <a:t>Using the Format Cells dialog to apply </a:t>
            </a:r>
            <a:r>
              <a:rPr lang="en-US" sz="2400" b="1" dirty="0" smtClean="0"/>
              <a:t>change cell data orientation</a:t>
            </a:r>
            <a:endParaRPr lang="en-US" sz="2400" b="1" dirty="0"/>
          </a:p>
          <a:p>
            <a:pPr marL="0" indent="0">
              <a:buNone/>
            </a:pPr>
            <a:r>
              <a:rPr lang="en-GB" sz="2400" dirty="0" smtClean="0"/>
              <a:t>To </a:t>
            </a:r>
            <a:r>
              <a:rPr lang="en-GB" sz="2400" dirty="0"/>
              <a:t>change orientation:</a:t>
            </a:r>
          </a:p>
          <a:p>
            <a:pPr marL="0" indent="0">
              <a:buNone/>
            </a:pPr>
            <a:r>
              <a:rPr lang="en-GB" sz="2400" dirty="0"/>
              <a:t>1. Select the cells you want to format.</a:t>
            </a:r>
          </a:p>
          <a:p>
            <a:pPr marL="0" indent="0">
              <a:buNone/>
            </a:pPr>
            <a:r>
              <a:rPr lang="en-GB" sz="2400" dirty="0" smtClean="0"/>
              <a:t>ii</a:t>
            </a:r>
            <a:r>
              <a:rPr lang="en-GB" sz="2400" dirty="0"/>
              <a:t>. </a:t>
            </a:r>
            <a:r>
              <a:rPr lang="en-GB" sz="2400" dirty="0" smtClean="0"/>
              <a:t>Open the Format cells dialog box and Click </a:t>
            </a:r>
            <a:r>
              <a:rPr lang="en-GB" sz="2400" dirty="0"/>
              <a:t>the ALIGNMENT tab.</a:t>
            </a:r>
          </a:p>
          <a:p>
            <a:pPr marL="0" indent="0">
              <a:buNone/>
            </a:pPr>
            <a:r>
              <a:rPr lang="en-GB" sz="2400" dirty="0"/>
              <a:t>iii. In the ORIENTATION section, to keep characters horizontal but arrange them one underneath the other, click the picture that corresponds.</a:t>
            </a:r>
          </a:p>
          <a:p>
            <a:pPr marL="0" indent="0">
              <a:buNone/>
            </a:pPr>
            <a:r>
              <a:rPr lang="en-GB" sz="2400" dirty="0"/>
              <a:t>iv. Drag the red dot marker up or down to give a degree value of plus or minus 90° from the base position (horizontal).</a:t>
            </a:r>
          </a:p>
          <a:p>
            <a:pPr marL="0" indent="0">
              <a:buNone/>
            </a:pPr>
            <a:r>
              <a:rPr lang="en-GB" sz="2400" dirty="0"/>
              <a:t>v. Click OK to apply the new formats and close the dialog.</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6740413" y="1907485"/>
            <a:ext cx="2111102" cy="3691101"/>
          </a:xfrm>
          <a:prstGeom prst="rect">
            <a:avLst/>
          </a:prstGeom>
          <a:noFill/>
          <a:ln>
            <a:noFill/>
          </a:ln>
        </p:spPr>
      </p:pic>
    </p:spTree>
    <p:extLst>
      <p:ext uri="{BB962C8B-B14F-4D97-AF65-F5344CB8AC3E}">
        <p14:creationId xmlns:p14="http://schemas.microsoft.com/office/powerpoint/2010/main" val="420619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a:t>
            </a:r>
            <a:r>
              <a:rPr lang="en-GB" sz="3200" b="1" i="1" dirty="0" smtClean="0"/>
              <a:t>7.3</a:t>
            </a:r>
            <a:r>
              <a:rPr lang="en-GB" sz="3200" b="1" i="1" dirty="0"/>
              <a:t>: Formulae and Functions</a:t>
            </a:r>
          </a:p>
        </p:txBody>
      </p:sp>
      <p:sp>
        <p:nvSpPr>
          <p:cNvPr id="3075" name="Subtitle 2"/>
          <p:cNvSpPr>
            <a:spLocks noGrp="1"/>
          </p:cNvSpPr>
          <p:nvPr>
            <p:ph idx="1"/>
          </p:nvPr>
        </p:nvSpPr>
        <p:spPr/>
        <p:txBody>
          <a:bodyPr/>
          <a:lstStyle/>
          <a:p>
            <a:pPr marL="0" indent="0">
              <a:buNone/>
            </a:pPr>
            <a:r>
              <a:rPr lang="en-US" sz="4000" b="1" dirty="0" smtClean="0"/>
              <a:t>Sub topic Objectives:</a:t>
            </a:r>
          </a:p>
          <a:p>
            <a:pPr marL="514350" indent="-514350">
              <a:buFont typeface="+mj-lt"/>
              <a:buAutoNum type="arabicPeriod"/>
            </a:pPr>
            <a:r>
              <a:rPr lang="en-GB" sz="3600" dirty="0" smtClean="0"/>
              <a:t>Types </a:t>
            </a:r>
            <a:r>
              <a:rPr lang="en-GB" sz="3600" dirty="0"/>
              <a:t>of operators  </a:t>
            </a:r>
          </a:p>
          <a:p>
            <a:pPr marL="514350" indent="-514350">
              <a:buFont typeface="+mj-lt"/>
              <a:buAutoNum type="arabicPeriod"/>
            </a:pPr>
            <a:r>
              <a:rPr lang="en-GB" sz="3600" dirty="0" smtClean="0"/>
              <a:t>Types </a:t>
            </a:r>
            <a:r>
              <a:rPr lang="en-GB" sz="3600" dirty="0"/>
              <a:t>of cell referencing </a:t>
            </a:r>
          </a:p>
          <a:p>
            <a:pPr marL="514350" indent="-514350">
              <a:buFont typeface="+mj-lt"/>
              <a:buAutoNum type="arabicPeriod"/>
            </a:pPr>
            <a:r>
              <a:rPr lang="en-GB" sz="3600" dirty="0" smtClean="0"/>
              <a:t>Formulae  </a:t>
            </a:r>
            <a:endParaRPr lang="en-GB" sz="3600" dirty="0"/>
          </a:p>
          <a:p>
            <a:pPr marL="514350" indent="-514350">
              <a:buFont typeface="+mj-lt"/>
              <a:buAutoNum type="arabicPeriod"/>
            </a:pPr>
            <a:r>
              <a:rPr lang="en-GB" sz="3600" dirty="0" smtClean="0"/>
              <a:t>Functions </a:t>
            </a:r>
            <a:r>
              <a:rPr lang="en-GB" sz="3600" dirty="0"/>
              <a:t>(sum, average, max, min, lookup, count, mode, median, frequency and </a:t>
            </a:r>
            <a:r>
              <a:rPr lang="en-GB" sz="3600" dirty="0" err="1"/>
              <a:t>var</a:t>
            </a:r>
            <a:r>
              <a:rPr lang="en-GB" sz="3600" dirty="0"/>
              <a:t>) </a:t>
            </a:r>
          </a:p>
          <a:p>
            <a:pPr marL="514350" indent="-514350">
              <a:buFont typeface="+mj-lt"/>
              <a:buAutoNum type="arabicPeriod"/>
            </a:pPr>
            <a:r>
              <a:rPr lang="en-GB" sz="3600" dirty="0" smtClean="0"/>
              <a:t>Error </a:t>
            </a:r>
            <a:r>
              <a:rPr lang="en-GB" sz="3600" dirty="0"/>
              <a:t>alerts </a:t>
            </a:r>
          </a:p>
        </p:txBody>
      </p:sp>
    </p:spTree>
    <p:extLst>
      <p:ext uri="{BB962C8B-B14F-4D97-AF65-F5344CB8AC3E}">
        <p14:creationId xmlns:p14="http://schemas.microsoft.com/office/powerpoint/2010/main" val="524255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7.3.1 </a:t>
            </a:r>
            <a:r>
              <a:rPr lang="en-US" sz="3200" b="1" dirty="0"/>
              <a:t>Types of operators  </a:t>
            </a:r>
            <a:endParaRPr lang="en-GB" sz="3200" b="1" dirty="0"/>
          </a:p>
        </p:txBody>
      </p:sp>
      <p:sp>
        <p:nvSpPr>
          <p:cNvPr id="3" name="Content Placeholder 2"/>
          <p:cNvSpPr>
            <a:spLocks noGrp="1"/>
          </p:cNvSpPr>
          <p:nvPr>
            <p:ph sz="half" idx="1"/>
          </p:nvPr>
        </p:nvSpPr>
        <p:spPr/>
        <p:txBody>
          <a:bodyPr/>
          <a:lstStyle/>
          <a:p>
            <a:r>
              <a:rPr lang="en-GB" dirty="0"/>
              <a:t>The Excel Operators perform actions on numeric values, text or cell references. </a:t>
            </a:r>
            <a:endParaRPr lang="en-GB" dirty="0" smtClean="0"/>
          </a:p>
          <a:p>
            <a:r>
              <a:rPr lang="en-GB" dirty="0" smtClean="0"/>
              <a:t>There </a:t>
            </a:r>
            <a:r>
              <a:rPr lang="en-GB" dirty="0"/>
              <a:t>are four different types of Excel Operators. </a:t>
            </a:r>
            <a:endParaRPr lang="en-GB" dirty="0" smtClean="0"/>
          </a:p>
          <a:p>
            <a:r>
              <a:rPr lang="en-GB" dirty="0" smtClean="0"/>
              <a:t>These </a:t>
            </a:r>
            <a:r>
              <a:rPr lang="en-GB" dirty="0"/>
              <a:t>are:</a:t>
            </a:r>
          </a:p>
          <a:p>
            <a:pPr lvl="1"/>
            <a:r>
              <a:rPr lang="en-GB" dirty="0"/>
              <a:t>Arithmetic Operators</a:t>
            </a:r>
          </a:p>
          <a:p>
            <a:pPr lvl="1"/>
            <a:r>
              <a:rPr lang="en-GB" dirty="0"/>
              <a:t>Text Operator</a:t>
            </a:r>
          </a:p>
          <a:p>
            <a:pPr lvl="1"/>
            <a:r>
              <a:rPr lang="en-GB" dirty="0"/>
              <a:t>Comparison Operators</a:t>
            </a:r>
          </a:p>
          <a:p>
            <a:pPr lvl="1"/>
            <a:r>
              <a:rPr lang="en-GB" dirty="0"/>
              <a:t>Reference </a:t>
            </a:r>
            <a:r>
              <a:rPr lang="en-GB" dirty="0" smtClean="0"/>
              <a:t>Operators</a:t>
            </a:r>
            <a:endParaRPr lang="en-GB" dirty="0"/>
          </a:p>
        </p:txBody>
      </p:sp>
      <p:sp>
        <p:nvSpPr>
          <p:cNvPr id="4" name="Content Placeholder 3"/>
          <p:cNvSpPr>
            <a:spLocks noGrp="1"/>
          </p:cNvSpPr>
          <p:nvPr>
            <p:ph sz="half" idx="2"/>
          </p:nvPr>
        </p:nvSpPr>
        <p:spPr>
          <a:xfrm>
            <a:off x="4643438" y="1071546"/>
            <a:ext cx="4500562" cy="773278"/>
          </a:xfrm>
        </p:spPr>
        <p:txBody>
          <a:bodyPr/>
          <a:lstStyle/>
          <a:p>
            <a:r>
              <a:rPr lang="en-GB" b="1" dirty="0"/>
              <a:t>Arithmetic </a:t>
            </a:r>
            <a:r>
              <a:rPr lang="en-GB" b="1" dirty="0" smtClean="0"/>
              <a:t>Operators</a:t>
            </a:r>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3356614968"/>
              </p:ext>
            </p:extLst>
          </p:nvPr>
        </p:nvGraphicFramePr>
        <p:xfrm>
          <a:off x="4752306" y="1841798"/>
          <a:ext cx="4392488" cy="4714479"/>
        </p:xfrm>
        <a:graphic>
          <a:graphicData uri="http://schemas.openxmlformats.org/drawingml/2006/table">
            <a:tbl>
              <a:tblPr firstRow="1" firstCol="1" bandRow="1">
                <a:tableStyleId>{21E4AEA4-8DFA-4A89-87EB-49C32662AFE0}</a:tableStyleId>
              </a:tblPr>
              <a:tblGrid>
                <a:gridCol w="936104"/>
                <a:gridCol w="1992221"/>
                <a:gridCol w="1464163"/>
              </a:tblGrid>
              <a:tr h="875358">
                <a:tc>
                  <a:txBody>
                    <a:bodyPr/>
                    <a:lstStyle/>
                    <a:p>
                      <a:pPr algn="ctr">
                        <a:lnSpc>
                          <a:spcPct val="107000"/>
                        </a:lnSpc>
                        <a:spcAft>
                          <a:spcPts val="0"/>
                        </a:spcAft>
                      </a:pPr>
                      <a:r>
                        <a:rPr lang="en-GB" sz="1800" dirty="0">
                          <a:effectLst/>
                        </a:rPr>
                        <a:t>Operator</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GB" sz="1800" dirty="0">
                          <a:effectLst/>
                        </a:rPr>
                        <a:t>Description</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GB" sz="1800" dirty="0">
                          <a:effectLst/>
                        </a:rPr>
                        <a:t>Precedence</a:t>
                      </a:r>
                      <a:br>
                        <a:rPr lang="en-GB" sz="1800" dirty="0">
                          <a:effectLst/>
                        </a:rPr>
                      </a:br>
                      <a:r>
                        <a:rPr lang="en-GB" sz="1800" dirty="0">
                          <a:effectLst/>
                        </a:rPr>
                        <a:t>(1=top; 3=bottom)</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589751">
                <a:tc>
                  <a:txBody>
                    <a:bodyPr/>
                    <a:lstStyle/>
                    <a:p>
                      <a:pPr algn="l">
                        <a:lnSpc>
                          <a:spcPct val="107000"/>
                        </a:lnSpc>
                        <a:spcAft>
                          <a:spcPts val="0"/>
                        </a:spcAft>
                      </a:pPr>
                      <a:r>
                        <a:rPr lang="en-GB" sz="3600">
                          <a:effectLst/>
                        </a:rPr>
                        <a:t>%</a:t>
                      </a:r>
                      <a:endParaRPr lang="en-GB" sz="4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1800">
                          <a:effectLst/>
                        </a:rPr>
                        <a:t>The percent operator</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r">
                        <a:lnSpc>
                          <a:spcPct val="107000"/>
                        </a:lnSpc>
                        <a:spcAft>
                          <a:spcPts val="0"/>
                        </a:spcAft>
                      </a:pPr>
                      <a:r>
                        <a:rPr lang="en-GB" sz="1800">
                          <a:effectLst/>
                        </a:rPr>
                        <a:t>1</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784398">
                <a:tc>
                  <a:txBody>
                    <a:bodyPr/>
                    <a:lstStyle/>
                    <a:p>
                      <a:pPr algn="just">
                        <a:lnSpc>
                          <a:spcPct val="107000"/>
                        </a:lnSpc>
                        <a:spcAft>
                          <a:spcPts val="0"/>
                        </a:spcAft>
                      </a:pPr>
                      <a:r>
                        <a:rPr lang="en-GB" sz="3600">
                          <a:effectLst/>
                        </a:rPr>
                        <a:t>^</a:t>
                      </a:r>
                      <a:endParaRPr lang="en-GB" sz="4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1800">
                          <a:effectLst/>
                        </a:rPr>
                        <a:t>The exponentiation operator</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r">
                        <a:lnSpc>
                          <a:spcPct val="107000"/>
                        </a:lnSpc>
                        <a:spcAft>
                          <a:spcPts val="0"/>
                        </a:spcAft>
                      </a:pPr>
                      <a:r>
                        <a:rPr lang="en-GB" sz="1800">
                          <a:effectLst/>
                        </a:rPr>
                        <a:t>1</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589751">
                <a:tc>
                  <a:txBody>
                    <a:bodyPr/>
                    <a:lstStyle/>
                    <a:p>
                      <a:pPr algn="just">
                        <a:lnSpc>
                          <a:spcPct val="107000"/>
                        </a:lnSpc>
                        <a:spcAft>
                          <a:spcPts val="0"/>
                        </a:spcAft>
                      </a:pPr>
                      <a:r>
                        <a:rPr lang="en-GB" sz="3600">
                          <a:effectLst/>
                        </a:rPr>
                        <a:t>*</a:t>
                      </a:r>
                      <a:endParaRPr lang="en-GB" sz="4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1800">
                          <a:effectLst/>
                        </a:rPr>
                        <a:t>The multiplication operator</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r">
                        <a:lnSpc>
                          <a:spcPct val="107000"/>
                        </a:lnSpc>
                        <a:spcAft>
                          <a:spcPts val="0"/>
                        </a:spcAft>
                      </a:pPr>
                      <a:r>
                        <a:rPr lang="en-GB" sz="1800">
                          <a:effectLst/>
                        </a:rPr>
                        <a:t>2</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589751">
                <a:tc>
                  <a:txBody>
                    <a:bodyPr/>
                    <a:lstStyle/>
                    <a:p>
                      <a:pPr algn="just">
                        <a:lnSpc>
                          <a:spcPct val="107000"/>
                        </a:lnSpc>
                        <a:spcAft>
                          <a:spcPts val="0"/>
                        </a:spcAft>
                      </a:pPr>
                      <a:r>
                        <a:rPr lang="en-GB" sz="3600">
                          <a:effectLst/>
                        </a:rPr>
                        <a:t>/</a:t>
                      </a:r>
                      <a:endParaRPr lang="en-GB" sz="4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1800">
                          <a:effectLst/>
                        </a:rPr>
                        <a:t>The division operator</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r">
                        <a:lnSpc>
                          <a:spcPct val="107000"/>
                        </a:lnSpc>
                        <a:spcAft>
                          <a:spcPts val="0"/>
                        </a:spcAft>
                      </a:pPr>
                      <a:r>
                        <a:rPr lang="en-GB" sz="1800">
                          <a:effectLst/>
                        </a:rPr>
                        <a:t>2</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589751">
                <a:tc>
                  <a:txBody>
                    <a:bodyPr/>
                    <a:lstStyle/>
                    <a:p>
                      <a:pPr algn="just">
                        <a:lnSpc>
                          <a:spcPct val="107000"/>
                        </a:lnSpc>
                        <a:spcAft>
                          <a:spcPts val="0"/>
                        </a:spcAft>
                      </a:pPr>
                      <a:r>
                        <a:rPr lang="en-GB" sz="3600">
                          <a:effectLst/>
                        </a:rPr>
                        <a:t>+</a:t>
                      </a:r>
                      <a:endParaRPr lang="en-GB" sz="4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1800">
                          <a:effectLst/>
                        </a:rPr>
                        <a:t>The addition operator</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r">
                        <a:lnSpc>
                          <a:spcPct val="107000"/>
                        </a:lnSpc>
                        <a:spcAft>
                          <a:spcPts val="0"/>
                        </a:spcAft>
                      </a:pPr>
                      <a:r>
                        <a:rPr lang="en-GB" sz="1800" dirty="0">
                          <a:effectLst/>
                        </a:rPr>
                        <a:t>3</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589751">
                <a:tc>
                  <a:txBody>
                    <a:bodyPr/>
                    <a:lstStyle/>
                    <a:p>
                      <a:pPr algn="just">
                        <a:lnSpc>
                          <a:spcPct val="107000"/>
                        </a:lnSpc>
                        <a:spcAft>
                          <a:spcPts val="0"/>
                        </a:spcAft>
                      </a:pPr>
                      <a:r>
                        <a:rPr lang="en-GB" sz="3600" dirty="0">
                          <a:effectLst/>
                        </a:rPr>
                        <a:t>-</a:t>
                      </a:r>
                      <a:endParaRPr lang="en-GB" sz="44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1800">
                          <a:effectLst/>
                        </a:rPr>
                        <a:t>The subtraction operator</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r">
                        <a:lnSpc>
                          <a:spcPct val="107000"/>
                        </a:lnSpc>
                        <a:spcAft>
                          <a:spcPts val="0"/>
                        </a:spcAft>
                      </a:pPr>
                      <a:r>
                        <a:rPr lang="en-GB" sz="1800" dirty="0">
                          <a:effectLst/>
                        </a:rPr>
                        <a:t>3</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129877479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a:t>
            </a:r>
            <a:r>
              <a:rPr lang="en-GB" sz="3200" b="1" i="1" dirty="0" smtClean="0"/>
              <a:t>7.1</a:t>
            </a:r>
            <a:r>
              <a:rPr lang="en-GB" sz="3200" b="1" i="1" dirty="0"/>
              <a:t>: Introduction to Spreadsheets</a:t>
            </a:r>
          </a:p>
        </p:txBody>
      </p:sp>
      <p:sp>
        <p:nvSpPr>
          <p:cNvPr id="3075" name="Subtitle 2"/>
          <p:cNvSpPr>
            <a:spLocks noGrp="1"/>
          </p:cNvSpPr>
          <p:nvPr>
            <p:ph idx="1"/>
          </p:nvPr>
        </p:nvSpPr>
        <p:spPr/>
        <p:txBody>
          <a:bodyPr/>
          <a:lstStyle/>
          <a:p>
            <a:pPr marL="0" indent="0">
              <a:buNone/>
            </a:pPr>
            <a:r>
              <a:rPr lang="en-US" b="1" dirty="0" smtClean="0"/>
              <a:t>Sub topic Objectives:</a:t>
            </a:r>
          </a:p>
          <a:p>
            <a:pPr marL="0" indent="0">
              <a:buNone/>
            </a:pPr>
            <a:r>
              <a:rPr lang="en-GB" dirty="0" smtClean="0"/>
              <a:t>7.1.1 Meaning </a:t>
            </a:r>
            <a:r>
              <a:rPr lang="en-GB" dirty="0"/>
              <a:t>of a spreadsheet  </a:t>
            </a:r>
          </a:p>
          <a:p>
            <a:pPr marL="0" indent="0">
              <a:buNone/>
            </a:pPr>
            <a:r>
              <a:rPr lang="en-GB" dirty="0" smtClean="0"/>
              <a:t>7.1.2 Types </a:t>
            </a:r>
            <a:r>
              <a:rPr lang="en-GB" dirty="0"/>
              <a:t>of spreadsheets </a:t>
            </a:r>
          </a:p>
          <a:p>
            <a:pPr marL="0" indent="0">
              <a:buNone/>
            </a:pPr>
            <a:r>
              <a:rPr lang="en-GB" dirty="0" smtClean="0"/>
              <a:t>7.1.3 Application </a:t>
            </a:r>
            <a:r>
              <a:rPr lang="en-GB" dirty="0" smtClean="0"/>
              <a:t>areas, uses of spreadsheets </a:t>
            </a:r>
            <a:endParaRPr lang="en-GB" dirty="0"/>
          </a:p>
          <a:p>
            <a:pPr marL="0" indent="0">
              <a:buNone/>
            </a:pPr>
            <a:r>
              <a:rPr lang="en-GB" dirty="0" smtClean="0"/>
              <a:t>7.1.4 Features </a:t>
            </a:r>
            <a:r>
              <a:rPr lang="en-GB" dirty="0"/>
              <a:t>of a spreadsheet </a:t>
            </a:r>
          </a:p>
          <a:p>
            <a:pPr marL="0" indent="0">
              <a:buNone/>
            </a:pPr>
            <a:r>
              <a:rPr lang="en-GB" dirty="0" smtClean="0"/>
              <a:t>7.1.5 Working </a:t>
            </a:r>
            <a:r>
              <a:rPr lang="en-GB" dirty="0"/>
              <a:t>with </a:t>
            </a:r>
            <a:r>
              <a:rPr lang="en-GB" dirty="0" smtClean="0"/>
              <a:t>spreadsheets</a:t>
            </a:r>
          </a:p>
          <a:p>
            <a:pPr marL="914400" lvl="1" indent="-514350">
              <a:buFont typeface="Wingdings" panose="05000000000000000000" pitchFamily="2" charset="2"/>
              <a:buChar char="§"/>
            </a:pPr>
            <a:r>
              <a:rPr lang="en-GB" dirty="0" smtClean="0"/>
              <a:t>Performing Data Entry In A Worksheet.</a:t>
            </a:r>
          </a:p>
          <a:p>
            <a:pPr marL="914400" lvl="1" indent="-514350">
              <a:buFont typeface="Wingdings" panose="05000000000000000000" pitchFamily="2" charset="2"/>
              <a:buChar char="§"/>
            </a:pPr>
            <a:r>
              <a:rPr lang="en-GB" dirty="0" smtClean="0"/>
              <a:t>Renaming, Inserting And Deletes Worksheets.</a:t>
            </a:r>
          </a:p>
          <a:p>
            <a:pPr marL="914400" lvl="1" indent="-514350">
              <a:buFont typeface="Wingdings" panose="05000000000000000000" pitchFamily="2" charset="2"/>
              <a:buChar char="§"/>
            </a:pPr>
            <a:r>
              <a:rPr lang="en-GB" dirty="0" smtClean="0"/>
              <a:t>Saving A workbook</a:t>
            </a:r>
            <a:r>
              <a:rPr lang="en-GB" dirty="0"/>
              <a:t>.</a:t>
            </a:r>
          </a:p>
        </p:txBody>
      </p:sp>
    </p:spTree>
    <p:extLst>
      <p:ext uri="{BB962C8B-B14F-4D97-AF65-F5344CB8AC3E}">
        <p14:creationId xmlns:p14="http://schemas.microsoft.com/office/powerpoint/2010/main" val="2097540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3"/>
          <a:stretch>
            <a:fillRect/>
          </a:stretch>
        </p:blipFill>
        <p:spPr>
          <a:xfrm>
            <a:off x="3851920" y="2492896"/>
            <a:ext cx="5400600" cy="3672408"/>
          </a:xfrm>
          <a:prstGeom prst="rect">
            <a:avLst/>
          </a:prstGeom>
        </p:spPr>
      </p:pic>
      <p:sp>
        <p:nvSpPr>
          <p:cNvPr id="2" name="Title 1"/>
          <p:cNvSpPr>
            <a:spLocks noGrp="1"/>
          </p:cNvSpPr>
          <p:nvPr>
            <p:ph type="title"/>
          </p:nvPr>
        </p:nvSpPr>
        <p:spPr/>
        <p:txBody>
          <a:bodyPr/>
          <a:lstStyle/>
          <a:p>
            <a:r>
              <a:rPr lang="en-US" sz="3200" b="1" dirty="0" smtClean="0"/>
              <a:t>7.3.1 </a:t>
            </a:r>
            <a:r>
              <a:rPr lang="en-US" sz="3200" b="1" dirty="0"/>
              <a:t>Types of operators  </a:t>
            </a:r>
            <a:endParaRPr lang="en-GB" sz="3200" b="1" dirty="0"/>
          </a:p>
        </p:txBody>
      </p:sp>
      <p:sp>
        <p:nvSpPr>
          <p:cNvPr id="3" name="Content Placeholder 2"/>
          <p:cNvSpPr>
            <a:spLocks noGrp="1"/>
          </p:cNvSpPr>
          <p:nvPr>
            <p:ph sz="half" idx="1"/>
          </p:nvPr>
        </p:nvSpPr>
        <p:spPr>
          <a:xfrm>
            <a:off x="3988693" y="1000108"/>
            <a:ext cx="5138961" cy="5472134"/>
          </a:xfrm>
        </p:spPr>
        <p:txBody>
          <a:bodyPr/>
          <a:lstStyle/>
          <a:p>
            <a:r>
              <a:rPr lang="en-GB" b="1" dirty="0" smtClean="0"/>
              <a:t>Arithmetic </a:t>
            </a:r>
            <a:r>
              <a:rPr lang="en-GB" b="1" dirty="0"/>
              <a:t>Operator Examples</a:t>
            </a:r>
            <a:endParaRPr lang="en-GB" dirty="0"/>
          </a:p>
        </p:txBody>
      </p:sp>
      <p:sp>
        <p:nvSpPr>
          <p:cNvPr id="5" name="Content Placeholder 4"/>
          <p:cNvSpPr>
            <a:spLocks noGrp="1"/>
          </p:cNvSpPr>
          <p:nvPr>
            <p:ph sz="half" idx="2"/>
          </p:nvPr>
        </p:nvSpPr>
        <p:spPr>
          <a:xfrm>
            <a:off x="-12948" y="1000108"/>
            <a:ext cx="3920530" cy="5500726"/>
          </a:xfrm>
        </p:spPr>
        <p:txBody>
          <a:bodyPr/>
          <a:lstStyle/>
          <a:p>
            <a:pPr marL="0" indent="0">
              <a:buNone/>
            </a:pPr>
            <a:r>
              <a:rPr lang="en-GB" b="1" dirty="0" smtClean="0"/>
              <a:t>Precedence</a:t>
            </a:r>
            <a:r>
              <a:rPr lang="en-GB" dirty="0" smtClean="0"/>
              <a:t>: when </a:t>
            </a:r>
            <a:r>
              <a:rPr lang="en-GB" dirty="0"/>
              <a:t>evaluating Excel Formulas that contain more than one arithmetic operator, the percent and exponentiation operators are evaluated first, followed by multiplication and division operators. Finally, the addition and subtraction operators are evaluated.</a:t>
            </a:r>
          </a:p>
        </p:txBody>
      </p:sp>
      <p:pic>
        <p:nvPicPr>
          <p:cNvPr id="1027" name="Picture 10" descr="Callou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88253"/>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7.3.1 </a:t>
            </a:r>
            <a:r>
              <a:rPr lang="en-US" sz="3200" b="1" dirty="0"/>
              <a:t>Types of operators  </a:t>
            </a:r>
            <a:endParaRPr lang="en-GB" sz="3200" b="1" dirty="0"/>
          </a:p>
        </p:txBody>
      </p:sp>
      <p:sp>
        <p:nvSpPr>
          <p:cNvPr id="4" name="Content Placeholder 3"/>
          <p:cNvSpPr>
            <a:spLocks noGrp="1"/>
          </p:cNvSpPr>
          <p:nvPr>
            <p:ph idx="1"/>
          </p:nvPr>
        </p:nvSpPr>
        <p:spPr/>
        <p:txBody>
          <a:bodyPr/>
          <a:lstStyle/>
          <a:p>
            <a:r>
              <a:rPr lang="en-GB" b="1" dirty="0"/>
              <a:t>Text Operator</a:t>
            </a:r>
          </a:p>
          <a:p>
            <a:r>
              <a:rPr lang="en-GB" dirty="0"/>
              <a:t>The Excel Concatenation Operator (denoted by the &amp; symbol) joins together text strings, to make a further, single text string.</a:t>
            </a:r>
          </a:p>
          <a:p>
            <a:r>
              <a:rPr lang="en-US" dirty="0"/>
              <a:t>The following formula uses the concatenation operator to combine the text strings "SMITH", ", " and "John"</a:t>
            </a:r>
            <a:endParaRPr lang="en-GB" dirty="0"/>
          </a:p>
          <a:p>
            <a:endParaRPr lang="en-GB" dirty="0"/>
          </a:p>
          <a:p>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5"/>
          <a:stretch>
            <a:fillRect/>
          </a:stretch>
        </p:blipFill>
        <p:spPr>
          <a:xfrm>
            <a:off x="395536" y="4677421"/>
            <a:ext cx="8568952" cy="1919931"/>
          </a:xfrm>
          <a:prstGeom prst="rect">
            <a:avLst/>
          </a:prstGeom>
        </p:spPr>
      </p:pic>
    </p:spTree>
    <p:extLst>
      <p:ext uri="{BB962C8B-B14F-4D97-AF65-F5344CB8AC3E}">
        <p14:creationId xmlns:p14="http://schemas.microsoft.com/office/powerpoint/2010/main" val="2351663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7.3.1 </a:t>
            </a:r>
            <a:r>
              <a:rPr lang="en-US" sz="3200" b="1" dirty="0"/>
              <a:t>Types of operators  </a:t>
            </a:r>
            <a:endParaRPr lang="en-GB" sz="3200" b="1" dirty="0"/>
          </a:p>
        </p:txBody>
      </p:sp>
      <p:sp>
        <p:nvSpPr>
          <p:cNvPr id="4" name="Content Placeholder 3"/>
          <p:cNvSpPr>
            <a:spLocks noGrp="1"/>
          </p:cNvSpPr>
          <p:nvPr>
            <p:ph idx="1"/>
          </p:nvPr>
        </p:nvSpPr>
        <p:spPr>
          <a:xfrm>
            <a:off x="0" y="1066800"/>
            <a:ext cx="4283968" cy="5519736"/>
          </a:xfrm>
        </p:spPr>
        <p:txBody>
          <a:bodyPr/>
          <a:lstStyle/>
          <a:p>
            <a:pPr marL="0" indent="0">
              <a:buNone/>
            </a:pPr>
            <a:r>
              <a:rPr lang="en-US" b="1" dirty="0"/>
              <a:t>Comparison Operator</a:t>
            </a:r>
            <a:endParaRPr lang="en-GB" dirty="0"/>
          </a:p>
          <a:p>
            <a:r>
              <a:rPr lang="en-GB" dirty="0"/>
              <a:t>The Excel Comparison Operators are used when defining conditions (for example when using the Excel If Function). These operators are listed in the table below:</a:t>
            </a:r>
          </a:p>
          <a:p>
            <a:endParaRPr lang="en-GB" dirty="0"/>
          </a:p>
          <a:p>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2031308792"/>
              </p:ext>
            </p:extLst>
          </p:nvPr>
        </p:nvGraphicFramePr>
        <p:xfrm>
          <a:off x="4283968" y="764704"/>
          <a:ext cx="4860032" cy="5728700"/>
        </p:xfrm>
        <a:graphic>
          <a:graphicData uri="http://schemas.openxmlformats.org/drawingml/2006/table">
            <a:tbl>
              <a:tblPr firstRow="1" firstCol="1" bandRow="1">
                <a:tableStyleId>{21E4AEA4-8DFA-4A89-87EB-49C32662AFE0}</a:tableStyleId>
              </a:tblPr>
              <a:tblGrid>
                <a:gridCol w="1440160"/>
                <a:gridCol w="3419872"/>
              </a:tblGrid>
              <a:tr h="799420">
                <a:tc>
                  <a:txBody>
                    <a:bodyPr/>
                    <a:lstStyle/>
                    <a:p>
                      <a:pPr algn="ctr">
                        <a:lnSpc>
                          <a:spcPct val="107000"/>
                        </a:lnSpc>
                        <a:spcAft>
                          <a:spcPts val="0"/>
                        </a:spcAft>
                      </a:pPr>
                      <a:r>
                        <a:rPr lang="en-GB" sz="2800" dirty="0">
                          <a:effectLst/>
                        </a:rPr>
                        <a:t>Operator</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GB" sz="2800">
                          <a:effectLst/>
                        </a:rPr>
                        <a:t>Description</a:t>
                      </a:r>
                      <a:endParaRPr lang="en-GB" sz="36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799420">
                <a:tc>
                  <a:txBody>
                    <a:bodyPr/>
                    <a:lstStyle/>
                    <a:p>
                      <a:pPr algn="l">
                        <a:lnSpc>
                          <a:spcPct val="107000"/>
                        </a:lnSpc>
                        <a:spcAft>
                          <a:spcPts val="0"/>
                        </a:spcAft>
                      </a:pPr>
                      <a:r>
                        <a:rPr lang="en-GB" sz="3200" dirty="0">
                          <a:effectLst/>
                        </a:rPr>
                        <a:t>=</a:t>
                      </a:r>
                      <a:endParaRPr lang="en-GB" sz="40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dirty="0">
                          <a:effectLst/>
                        </a:rPr>
                        <a:t>Equal to</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799420">
                <a:tc>
                  <a:txBody>
                    <a:bodyPr/>
                    <a:lstStyle/>
                    <a:p>
                      <a:pPr algn="just">
                        <a:lnSpc>
                          <a:spcPct val="107000"/>
                        </a:lnSpc>
                        <a:spcAft>
                          <a:spcPts val="0"/>
                        </a:spcAft>
                      </a:pPr>
                      <a:r>
                        <a:rPr lang="en-GB" sz="3200">
                          <a:effectLst/>
                        </a:rPr>
                        <a:t>&gt; </a:t>
                      </a:r>
                      <a:endParaRPr lang="en-GB" sz="40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a:effectLst/>
                        </a:rPr>
                        <a:t>Greater than</a:t>
                      </a:r>
                      <a:endParaRPr lang="en-GB" sz="36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799420">
                <a:tc>
                  <a:txBody>
                    <a:bodyPr/>
                    <a:lstStyle/>
                    <a:p>
                      <a:pPr algn="just">
                        <a:lnSpc>
                          <a:spcPct val="107000"/>
                        </a:lnSpc>
                        <a:spcAft>
                          <a:spcPts val="0"/>
                        </a:spcAft>
                      </a:pPr>
                      <a:r>
                        <a:rPr lang="en-GB" sz="3200">
                          <a:effectLst/>
                        </a:rPr>
                        <a:t>&lt; </a:t>
                      </a:r>
                      <a:endParaRPr lang="en-GB" sz="40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dirty="0">
                          <a:effectLst/>
                        </a:rPr>
                        <a:t>Less than</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799420">
                <a:tc>
                  <a:txBody>
                    <a:bodyPr/>
                    <a:lstStyle/>
                    <a:p>
                      <a:pPr algn="just">
                        <a:lnSpc>
                          <a:spcPct val="107000"/>
                        </a:lnSpc>
                        <a:spcAft>
                          <a:spcPts val="0"/>
                        </a:spcAft>
                      </a:pPr>
                      <a:r>
                        <a:rPr lang="en-GB" sz="3200">
                          <a:effectLst/>
                        </a:rPr>
                        <a:t>&gt;=</a:t>
                      </a:r>
                      <a:endParaRPr lang="en-GB" sz="40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a:effectLst/>
                        </a:rPr>
                        <a:t>Greater than or equal to</a:t>
                      </a:r>
                      <a:endParaRPr lang="en-GB" sz="36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799420">
                <a:tc>
                  <a:txBody>
                    <a:bodyPr/>
                    <a:lstStyle/>
                    <a:p>
                      <a:pPr algn="just">
                        <a:lnSpc>
                          <a:spcPct val="107000"/>
                        </a:lnSpc>
                        <a:spcAft>
                          <a:spcPts val="0"/>
                        </a:spcAft>
                      </a:pPr>
                      <a:r>
                        <a:rPr lang="en-GB" sz="3200">
                          <a:effectLst/>
                        </a:rPr>
                        <a:t>&lt;=</a:t>
                      </a:r>
                      <a:endParaRPr lang="en-GB" sz="40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a:effectLst/>
                        </a:rPr>
                        <a:t>Less than or equal to</a:t>
                      </a:r>
                      <a:endParaRPr lang="en-GB" sz="36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799420">
                <a:tc>
                  <a:txBody>
                    <a:bodyPr/>
                    <a:lstStyle/>
                    <a:p>
                      <a:pPr algn="just">
                        <a:lnSpc>
                          <a:spcPct val="107000"/>
                        </a:lnSpc>
                        <a:spcAft>
                          <a:spcPts val="0"/>
                        </a:spcAft>
                      </a:pPr>
                      <a:r>
                        <a:rPr lang="en-GB" sz="3200" dirty="0">
                          <a:effectLst/>
                        </a:rPr>
                        <a:t>&lt;&gt; </a:t>
                      </a:r>
                      <a:endParaRPr lang="en-GB" sz="40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dirty="0">
                          <a:effectLst/>
                        </a:rPr>
                        <a:t>Not equal to</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334907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7.3.1 </a:t>
            </a:r>
            <a:r>
              <a:rPr lang="en-US" sz="3200" b="1" dirty="0"/>
              <a:t>Types of operators  </a:t>
            </a:r>
            <a:endParaRPr lang="en-GB" sz="3200" b="1" dirty="0"/>
          </a:p>
        </p:txBody>
      </p:sp>
      <p:sp>
        <p:nvSpPr>
          <p:cNvPr id="4" name="Content Placeholder 3"/>
          <p:cNvSpPr>
            <a:spLocks noGrp="1"/>
          </p:cNvSpPr>
          <p:nvPr>
            <p:ph idx="1"/>
          </p:nvPr>
        </p:nvSpPr>
        <p:spPr>
          <a:xfrm>
            <a:off x="0" y="1066800"/>
            <a:ext cx="9144000" cy="5519736"/>
          </a:xfrm>
        </p:spPr>
        <p:txBody>
          <a:bodyPr/>
          <a:lstStyle/>
          <a:p>
            <a:r>
              <a:rPr lang="en-GB" b="1" dirty="0"/>
              <a:t>Excel Reference Operators</a:t>
            </a:r>
            <a:endParaRPr lang="en-GB" dirty="0"/>
          </a:p>
          <a:p>
            <a:pPr lvl="1"/>
            <a:r>
              <a:rPr lang="en-GB" dirty="0" smtClean="0"/>
              <a:t>used </a:t>
            </a:r>
            <a:r>
              <a:rPr lang="en-GB" dirty="0"/>
              <a:t>when referring to ranges within a </a:t>
            </a:r>
            <a:r>
              <a:rPr lang="en-GB" dirty="0" smtClean="0"/>
              <a:t>spreadsheet</a:t>
            </a:r>
            <a:r>
              <a:rPr lang="en-GB" dirty="0"/>
              <a:t>:</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107633713"/>
              </p:ext>
            </p:extLst>
          </p:nvPr>
        </p:nvGraphicFramePr>
        <p:xfrm>
          <a:off x="35496" y="2210852"/>
          <a:ext cx="9020175" cy="4211591"/>
        </p:xfrm>
        <a:graphic>
          <a:graphicData uri="http://schemas.openxmlformats.org/drawingml/2006/table">
            <a:tbl>
              <a:tblPr firstRow="1" firstCol="1" bandRow="1">
                <a:tableStyleId>{21E4AEA4-8DFA-4A89-87EB-49C32662AFE0}</a:tableStyleId>
              </a:tblPr>
              <a:tblGrid>
                <a:gridCol w="1573809"/>
                <a:gridCol w="7446366"/>
              </a:tblGrid>
              <a:tr h="378996">
                <a:tc>
                  <a:txBody>
                    <a:bodyPr/>
                    <a:lstStyle/>
                    <a:p>
                      <a:pPr algn="ctr">
                        <a:lnSpc>
                          <a:spcPct val="107000"/>
                        </a:lnSpc>
                        <a:spcAft>
                          <a:spcPts val="0"/>
                        </a:spcAft>
                      </a:pPr>
                      <a:r>
                        <a:rPr lang="en-GB" sz="2400" dirty="0">
                          <a:effectLst/>
                        </a:rPr>
                        <a:t>Operator</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0"/>
                        </a:spcAft>
                      </a:pPr>
                      <a:r>
                        <a:rPr lang="en-GB" sz="2400">
                          <a:effectLst/>
                        </a:rPr>
                        <a:t>Description</a:t>
                      </a:r>
                      <a:endParaRPr lang="en-GB" sz="32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920595">
                <a:tc>
                  <a:txBody>
                    <a:bodyPr/>
                    <a:lstStyle/>
                    <a:p>
                      <a:pPr algn="ctr">
                        <a:lnSpc>
                          <a:spcPct val="107000"/>
                        </a:lnSpc>
                        <a:spcAft>
                          <a:spcPts val="0"/>
                        </a:spcAft>
                      </a:pPr>
                      <a:r>
                        <a:rPr lang="en-GB" sz="6000">
                          <a:effectLst/>
                        </a:rPr>
                        <a:t>:</a:t>
                      </a:r>
                      <a:endParaRPr lang="en-GB" sz="72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dirty="0">
                          <a:effectLst/>
                        </a:rPr>
                        <a:t>Range operator (defines a reference to a range of cells) </a:t>
                      </a:r>
                      <a:r>
                        <a:rPr lang="en-GB" sz="2800" dirty="0" err="1">
                          <a:effectLst/>
                        </a:rPr>
                        <a:t>eg</a:t>
                      </a:r>
                      <a:r>
                        <a:rPr lang="en-GB" sz="2800" dirty="0">
                          <a:effectLst/>
                        </a:rPr>
                        <a:t> A1:A11</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920595">
                <a:tc>
                  <a:txBody>
                    <a:bodyPr/>
                    <a:lstStyle/>
                    <a:p>
                      <a:pPr algn="ctr">
                        <a:lnSpc>
                          <a:spcPct val="107000"/>
                        </a:lnSpc>
                        <a:spcAft>
                          <a:spcPts val="0"/>
                        </a:spcAft>
                      </a:pPr>
                      <a:r>
                        <a:rPr lang="en-GB" sz="6000" dirty="0">
                          <a:effectLst/>
                        </a:rPr>
                        <a:t>,</a:t>
                      </a:r>
                      <a:endParaRPr lang="en-GB" sz="72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a:effectLst/>
                        </a:rPr>
                        <a:t>Union operator (combines two references into a single reference) eg A1,A3</a:t>
                      </a:r>
                      <a:endParaRPr lang="en-GB" sz="360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r h="1806274">
                <a:tc>
                  <a:txBody>
                    <a:bodyPr/>
                    <a:lstStyle/>
                    <a:p>
                      <a:pPr algn="just">
                        <a:lnSpc>
                          <a:spcPct val="107000"/>
                        </a:lnSpc>
                        <a:spcAft>
                          <a:spcPts val="0"/>
                        </a:spcAft>
                      </a:pPr>
                      <a:r>
                        <a:rPr lang="en-GB" sz="3200" dirty="0">
                          <a:effectLst/>
                        </a:rPr>
                        <a:t>  (space)</a:t>
                      </a:r>
                      <a:endParaRPr lang="en-GB" sz="40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07000"/>
                        </a:lnSpc>
                        <a:spcAft>
                          <a:spcPts val="0"/>
                        </a:spcAft>
                      </a:pPr>
                      <a:r>
                        <a:rPr lang="en-GB" sz="2800" dirty="0">
                          <a:effectLst/>
                        </a:rPr>
                        <a:t>Intersection operator (returns a reference to the intersection of two ranges</a:t>
                      </a:r>
                      <a:r>
                        <a:rPr lang="en-GB" sz="2800" dirty="0" smtClean="0">
                          <a:effectLst/>
                        </a:rPr>
                        <a:t>)</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a:txBody>
                  <a:tcPr marL="9525" marR="9525" marT="9525" marB="9525" anchor="ctr"/>
                </a:tc>
              </a:tr>
            </a:tbl>
          </a:graphicData>
        </a:graphic>
      </p:graphicFrame>
    </p:spTree>
    <p:extLst>
      <p:ext uri="{BB962C8B-B14F-4D97-AF65-F5344CB8AC3E}">
        <p14:creationId xmlns:p14="http://schemas.microsoft.com/office/powerpoint/2010/main" val="1145063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7.3.1 </a:t>
            </a:r>
            <a:r>
              <a:rPr lang="en-US" sz="3200" b="1" dirty="0"/>
              <a:t>Types of operators  </a:t>
            </a:r>
            <a:endParaRPr lang="en-GB" sz="3200" b="1" dirty="0"/>
          </a:p>
        </p:txBody>
      </p:sp>
      <p:sp>
        <p:nvSpPr>
          <p:cNvPr id="4" name="Content Placeholder 3"/>
          <p:cNvSpPr>
            <a:spLocks noGrp="1"/>
          </p:cNvSpPr>
          <p:nvPr>
            <p:ph idx="1"/>
          </p:nvPr>
        </p:nvSpPr>
        <p:spPr>
          <a:xfrm>
            <a:off x="0" y="980728"/>
            <a:ext cx="9144000" cy="5519736"/>
          </a:xfrm>
        </p:spPr>
        <p:txBody>
          <a:bodyPr/>
          <a:lstStyle/>
          <a:p>
            <a:pPr marL="0" indent="0">
              <a:buNone/>
            </a:pPr>
            <a:r>
              <a:rPr lang="en-GB" b="1" dirty="0"/>
              <a:t>Excel </a:t>
            </a:r>
            <a:r>
              <a:rPr lang="en-GB" b="1" dirty="0" smtClean="0"/>
              <a:t>Reference Intersection Operator Example</a:t>
            </a:r>
          </a:p>
          <a:p>
            <a:endParaRPr lang="en-US" b="1" dirty="0"/>
          </a:p>
          <a:p>
            <a:endParaRPr lang="en-US" b="1" dirty="0" smtClean="0"/>
          </a:p>
          <a:p>
            <a:endParaRPr lang="en-GB" dirty="0"/>
          </a:p>
          <a:p>
            <a:endParaRPr lang="en-US" sz="2800" dirty="0" smtClean="0"/>
          </a:p>
          <a:p>
            <a:r>
              <a:rPr lang="en-US" sz="2800" dirty="0" smtClean="0"/>
              <a:t>Cell </a:t>
            </a:r>
            <a:r>
              <a:rPr lang="en-US" sz="2800" dirty="0"/>
              <a:t>C1 of the following spreadsheet shows the intersection operator, used to define a range made up of cells in the intersection of ranges A1-A3 and A1-B2. </a:t>
            </a:r>
            <a:endParaRPr lang="en-US" sz="2800" dirty="0" smtClean="0"/>
          </a:p>
          <a:p>
            <a:r>
              <a:rPr lang="en-US" sz="2800" dirty="0" smtClean="0"/>
              <a:t>The </a:t>
            </a:r>
            <a:r>
              <a:rPr lang="en-US" sz="2800" dirty="0"/>
              <a:t>resulting range (range A1-A2) is then provided to the Excel Sum Function, which adds together the values in the intersecting range and returns the value 4.</a:t>
            </a:r>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1294656" y="1484784"/>
            <a:ext cx="6225503" cy="2320602"/>
          </a:xfrm>
          <a:prstGeom prst="rect">
            <a:avLst/>
          </a:prstGeom>
        </p:spPr>
      </p:pic>
    </p:spTree>
    <p:extLst>
      <p:ext uri="{BB962C8B-B14F-4D97-AF65-F5344CB8AC3E}">
        <p14:creationId xmlns:p14="http://schemas.microsoft.com/office/powerpoint/2010/main" val="2824309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7.3.2 </a:t>
            </a:r>
            <a:r>
              <a:rPr lang="en-GB" sz="3200" b="1" dirty="0"/>
              <a:t>Types of cell referencing </a:t>
            </a:r>
          </a:p>
        </p:txBody>
      </p:sp>
      <p:sp>
        <p:nvSpPr>
          <p:cNvPr id="4" name="Content Placeholder 3"/>
          <p:cNvSpPr>
            <a:spLocks noGrp="1"/>
          </p:cNvSpPr>
          <p:nvPr>
            <p:ph idx="1"/>
          </p:nvPr>
        </p:nvSpPr>
        <p:spPr>
          <a:xfrm>
            <a:off x="0" y="980728"/>
            <a:ext cx="9144000" cy="5519736"/>
          </a:xfrm>
        </p:spPr>
        <p:txBody>
          <a:bodyPr/>
          <a:lstStyle/>
          <a:p>
            <a:pPr marL="0" indent="0">
              <a:buNone/>
            </a:pPr>
            <a:r>
              <a:rPr lang="en-GB" sz="2800" b="1" dirty="0" smtClean="0"/>
              <a:t>RELATIVE, ABSOLUTE AND MIXED CELL REFERENCES</a:t>
            </a:r>
          </a:p>
          <a:p>
            <a:r>
              <a:rPr lang="en-GB" b="1" dirty="0" smtClean="0"/>
              <a:t>Relative Reference:</a:t>
            </a:r>
            <a:r>
              <a:rPr lang="en-GB" dirty="0" smtClean="0"/>
              <a:t>  </a:t>
            </a:r>
            <a:r>
              <a:rPr lang="en-GB" dirty="0"/>
              <a:t>A relative reference is a cell address that changes when it is copied to other cells in a spreadsheet. This is because it is based on the relative position of the cell. </a:t>
            </a:r>
          </a:p>
          <a:p>
            <a:pPr lvl="1"/>
            <a:r>
              <a:rPr lang="en-GB" dirty="0"/>
              <a:t>Example: If in the cell C3 we have the formula =C1+C2, and we copy the formula to cell D3, then it would automatically adjust to = D1+D2.</a:t>
            </a:r>
          </a:p>
          <a:p>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2427867" y="4797152"/>
            <a:ext cx="5068233" cy="2207368"/>
          </a:xfrm>
          <a:prstGeom prst="rect">
            <a:avLst/>
          </a:prstGeom>
        </p:spPr>
      </p:pic>
    </p:spTree>
    <p:extLst>
      <p:ext uri="{BB962C8B-B14F-4D97-AF65-F5344CB8AC3E}">
        <p14:creationId xmlns:p14="http://schemas.microsoft.com/office/powerpoint/2010/main" val="3899891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7.3.2 </a:t>
            </a:r>
            <a:r>
              <a:rPr lang="en-GB" sz="3200" b="1" dirty="0"/>
              <a:t>Types of cell referencing </a:t>
            </a:r>
          </a:p>
        </p:txBody>
      </p:sp>
      <p:sp>
        <p:nvSpPr>
          <p:cNvPr id="4" name="Content Placeholder 3"/>
          <p:cNvSpPr>
            <a:spLocks noGrp="1"/>
          </p:cNvSpPr>
          <p:nvPr>
            <p:ph idx="1"/>
          </p:nvPr>
        </p:nvSpPr>
        <p:spPr>
          <a:xfrm>
            <a:off x="0" y="980728"/>
            <a:ext cx="9144000" cy="5519736"/>
          </a:xfrm>
        </p:spPr>
        <p:txBody>
          <a:bodyPr/>
          <a:lstStyle/>
          <a:p>
            <a:pPr marL="0" indent="0">
              <a:buNone/>
            </a:pPr>
            <a:r>
              <a:rPr lang="en-GB" sz="2800" b="1" dirty="0" smtClean="0"/>
              <a:t>RELATIVE, ABSOLUTE AND MIXED CELL REFERENCES</a:t>
            </a:r>
          </a:p>
          <a:p>
            <a:r>
              <a:rPr lang="en-GB" b="1" dirty="0" smtClean="0"/>
              <a:t>Absolute Reference:</a:t>
            </a:r>
            <a:r>
              <a:rPr lang="en-GB" dirty="0" smtClean="0"/>
              <a:t>  </a:t>
            </a:r>
            <a:r>
              <a:rPr lang="en-GB" dirty="0"/>
              <a:t>An absolute cell reference is a cell address that does not change when it is copied to other cells in the spreadsheet. Absolute references always refer to cells in a specific location. </a:t>
            </a:r>
            <a:endParaRPr lang="en-GB" dirty="0" smtClean="0"/>
          </a:p>
          <a:p>
            <a:r>
              <a:rPr lang="en-GB" dirty="0" smtClean="0"/>
              <a:t>To </a:t>
            </a:r>
            <a:r>
              <a:rPr lang="en-GB" dirty="0"/>
              <a:t>make a cell address absolute, we insert the dollar symbol $ before the letter that identifies the column and before the number that identifies the row, example B1 becomes $B$1. </a:t>
            </a:r>
            <a:endParaRPr lang="en-GB" dirty="0" smtClean="0"/>
          </a:p>
          <a:p>
            <a:r>
              <a:rPr lang="en-GB" dirty="0" smtClean="0"/>
              <a:t>If </a:t>
            </a:r>
            <a:r>
              <a:rPr lang="en-GB" dirty="0"/>
              <a:t>you copy the formula across rows or down columns, the absolute reference does not adjust. </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65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7.3.2 </a:t>
            </a:r>
            <a:r>
              <a:rPr lang="en-GB" sz="3200" b="1" dirty="0"/>
              <a:t>Types of cell referencing </a:t>
            </a:r>
          </a:p>
        </p:txBody>
      </p:sp>
      <p:sp>
        <p:nvSpPr>
          <p:cNvPr id="4" name="Content Placeholder 3"/>
          <p:cNvSpPr>
            <a:spLocks noGrp="1"/>
          </p:cNvSpPr>
          <p:nvPr>
            <p:ph idx="1"/>
          </p:nvPr>
        </p:nvSpPr>
        <p:spPr>
          <a:xfrm>
            <a:off x="0" y="980728"/>
            <a:ext cx="9144000" cy="5519736"/>
          </a:xfrm>
        </p:spPr>
        <p:txBody>
          <a:bodyPr/>
          <a:lstStyle/>
          <a:p>
            <a:pPr marL="0" indent="0">
              <a:buNone/>
            </a:pPr>
            <a:r>
              <a:rPr lang="en-GB" sz="2800" b="1" dirty="0" smtClean="0"/>
              <a:t>RELATIVE, ABSOLUTE AND MIXED CELL REFERENCES</a:t>
            </a:r>
          </a:p>
          <a:p>
            <a:r>
              <a:rPr lang="en-GB" b="1" dirty="0" smtClean="0"/>
              <a:t>Absolute Reference Example:</a:t>
            </a:r>
            <a:r>
              <a:rPr lang="en-GB" dirty="0" smtClean="0"/>
              <a:t> </a:t>
            </a:r>
            <a:r>
              <a:rPr lang="en-GB" dirty="0"/>
              <a:t>If in the cell C3 we have the formula </a:t>
            </a:r>
            <a:r>
              <a:rPr lang="en-GB" dirty="0" smtClean="0"/>
              <a:t>=$C$1+$C$2</a:t>
            </a:r>
            <a:r>
              <a:rPr lang="en-GB" dirty="0"/>
              <a:t>, and we copy the formula to cell </a:t>
            </a:r>
            <a:r>
              <a:rPr lang="en-GB" dirty="0" smtClean="0"/>
              <a:t>D3, </a:t>
            </a:r>
            <a:r>
              <a:rPr lang="en-GB" dirty="0"/>
              <a:t>then it would remain the same </a:t>
            </a:r>
            <a:r>
              <a:rPr lang="en-GB" dirty="0" smtClean="0"/>
              <a:t>=$C$1+$C$2</a:t>
            </a:r>
            <a:r>
              <a:rPr lang="en-GB" dirty="0"/>
              <a:t>.</a:t>
            </a:r>
            <a:r>
              <a:rPr lang="en-GB" dirty="0" smtClean="0"/>
              <a:t> </a:t>
            </a:r>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973670" y="3501009"/>
            <a:ext cx="7054202" cy="2972394"/>
          </a:xfrm>
          <a:prstGeom prst="rect">
            <a:avLst/>
          </a:prstGeom>
        </p:spPr>
      </p:pic>
    </p:spTree>
    <p:extLst>
      <p:ext uri="{BB962C8B-B14F-4D97-AF65-F5344CB8AC3E}">
        <p14:creationId xmlns:p14="http://schemas.microsoft.com/office/powerpoint/2010/main" val="91850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7.3.2 </a:t>
            </a:r>
            <a:r>
              <a:rPr lang="en-GB" sz="3200" b="1" dirty="0"/>
              <a:t>Types of cell referencing </a:t>
            </a:r>
          </a:p>
        </p:txBody>
      </p:sp>
      <p:sp>
        <p:nvSpPr>
          <p:cNvPr id="4" name="Content Placeholder 3"/>
          <p:cNvSpPr>
            <a:spLocks noGrp="1"/>
          </p:cNvSpPr>
          <p:nvPr>
            <p:ph idx="1"/>
          </p:nvPr>
        </p:nvSpPr>
        <p:spPr>
          <a:xfrm>
            <a:off x="0" y="980728"/>
            <a:ext cx="9144000" cy="5519736"/>
          </a:xfrm>
        </p:spPr>
        <p:txBody>
          <a:bodyPr/>
          <a:lstStyle/>
          <a:p>
            <a:pPr marL="0" indent="0">
              <a:buNone/>
            </a:pPr>
            <a:r>
              <a:rPr lang="en-GB" sz="2800" b="1" dirty="0" smtClean="0"/>
              <a:t>RELATIVE, ABSOLUTE AND MIXED CELL REFERENCES</a:t>
            </a:r>
          </a:p>
          <a:p>
            <a:r>
              <a:rPr lang="en-GB" b="1" dirty="0" smtClean="0"/>
              <a:t>Mixed Reference</a:t>
            </a:r>
            <a:r>
              <a:rPr lang="en-GB" dirty="0" smtClean="0"/>
              <a:t>: </a:t>
            </a:r>
            <a:r>
              <a:rPr lang="en-GB" dirty="0"/>
              <a:t>is when you have either: an absolute column and a relative row e.g. </a:t>
            </a:r>
            <a:r>
              <a:rPr lang="en-GB" dirty="0" smtClean="0"/>
              <a:t>$C1 </a:t>
            </a:r>
            <a:r>
              <a:rPr lang="en-GB" dirty="0"/>
              <a:t>or a relative column and an absolute row e.g. </a:t>
            </a:r>
            <a:r>
              <a:rPr lang="en-GB" dirty="0" smtClean="0"/>
              <a:t>C$1. </a:t>
            </a:r>
            <a:r>
              <a:rPr lang="en-GB" dirty="0"/>
              <a:t>And if the cell address is copied to other cells, the relative </a:t>
            </a:r>
            <a:r>
              <a:rPr lang="en-GB" dirty="0" smtClean="0"/>
              <a:t>part changes </a:t>
            </a:r>
            <a:r>
              <a:rPr lang="en-GB" dirty="0"/>
              <a:t>and the absolute part does not change. </a:t>
            </a:r>
            <a:endParaRPr lang="en-GB" dirty="0" smtClean="0"/>
          </a:p>
          <a:p>
            <a:r>
              <a:rPr lang="en-GB" dirty="0" smtClean="0"/>
              <a:t>Note</a:t>
            </a:r>
            <a:r>
              <a:rPr lang="en-GB" dirty="0"/>
              <a:t>: An easy way to add the dollar signs to a cell reference is to </a:t>
            </a:r>
            <a:r>
              <a:rPr lang="en-GB" dirty="0" smtClean="0"/>
              <a:t>press </a:t>
            </a:r>
            <a:r>
              <a:rPr lang="en-GB" dirty="0"/>
              <a:t>the F4 key on the </a:t>
            </a:r>
            <a:r>
              <a:rPr lang="en-GB" dirty="0" smtClean="0"/>
              <a:t>keyboard when editing a </a:t>
            </a:r>
            <a:r>
              <a:rPr lang="en-GB" dirty="0"/>
              <a:t>cell </a:t>
            </a:r>
            <a:r>
              <a:rPr lang="en-GB" dirty="0" smtClean="0"/>
              <a:t>reference.</a:t>
            </a:r>
            <a:endParaRPr lang="en-GB"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431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7.3.2 </a:t>
            </a:r>
            <a:r>
              <a:rPr lang="en-GB" sz="3200" b="1" dirty="0"/>
              <a:t>Types of cell referencing </a:t>
            </a:r>
          </a:p>
        </p:txBody>
      </p:sp>
      <p:sp>
        <p:nvSpPr>
          <p:cNvPr id="4" name="Content Placeholder 3"/>
          <p:cNvSpPr>
            <a:spLocks noGrp="1"/>
          </p:cNvSpPr>
          <p:nvPr>
            <p:ph idx="1"/>
          </p:nvPr>
        </p:nvSpPr>
        <p:spPr>
          <a:xfrm>
            <a:off x="0" y="980728"/>
            <a:ext cx="9144000" cy="5519736"/>
          </a:xfrm>
        </p:spPr>
        <p:txBody>
          <a:bodyPr/>
          <a:lstStyle/>
          <a:p>
            <a:pPr marL="0" indent="0">
              <a:buNone/>
            </a:pPr>
            <a:r>
              <a:rPr lang="en-GB" sz="2800" b="1" dirty="0" smtClean="0"/>
              <a:t>RELATIVE, ABSOLUTE AND MIXED CELL REFERENCES</a:t>
            </a:r>
          </a:p>
          <a:p>
            <a:pPr marL="0" indent="0">
              <a:buNone/>
            </a:pPr>
            <a:r>
              <a:rPr lang="en-GB" b="1" dirty="0" smtClean="0"/>
              <a:t>Mixed Reference Example</a:t>
            </a:r>
            <a:r>
              <a:rPr lang="en-GB" b="1" dirty="0"/>
              <a:t>: </a:t>
            </a:r>
            <a:r>
              <a:rPr lang="en-GB" dirty="0"/>
              <a:t>If in the cell C3 we have the formula </a:t>
            </a:r>
            <a:r>
              <a:rPr lang="en-GB" dirty="0" smtClean="0"/>
              <a:t>=</a:t>
            </a:r>
            <a:r>
              <a:rPr lang="en-GB" dirty="0" smtClean="0">
                <a:solidFill>
                  <a:srgbClr val="FF0000"/>
                </a:solidFill>
              </a:rPr>
              <a:t>$C</a:t>
            </a:r>
            <a:r>
              <a:rPr lang="en-GB" dirty="0" smtClean="0"/>
              <a:t>1+C</a:t>
            </a:r>
            <a:r>
              <a:rPr lang="en-GB" dirty="0" smtClean="0">
                <a:solidFill>
                  <a:srgbClr val="FF0000"/>
                </a:solidFill>
              </a:rPr>
              <a:t>$2</a:t>
            </a:r>
            <a:r>
              <a:rPr lang="en-GB" dirty="0"/>
              <a:t>, and we copy the formula to cell </a:t>
            </a:r>
            <a:r>
              <a:rPr lang="en-GB" dirty="0" smtClean="0"/>
              <a:t>D4, </a:t>
            </a:r>
            <a:r>
              <a:rPr lang="en-GB" dirty="0"/>
              <a:t>then it would automatically adjust to </a:t>
            </a:r>
            <a:r>
              <a:rPr lang="en-GB" dirty="0" smtClean="0"/>
              <a:t>=</a:t>
            </a:r>
            <a:r>
              <a:rPr lang="en-GB" dirty="0" smtClean="0">
                <a:solidFill>
                  <a:srgbClr val="FF0000"/>
                </a:solidFill>
              </a:rPr>
              <a:t>$</a:t>
            </a:r>
            <a:r>
              <a:rPr lang="en-GB" dirty="0">
                <a:solidFill>
                  <a:srgbClr val="FF0000"/>
                </a:solidFill>
              </a:rPr>
              <a:t>C</a:t>
            </a:r>
            <a:r>
              <a:rPr lang="en-GB" dirty="0"/>
              <a:t>2+D</a:t>
            </a:r>
            <a:r>
              <a:rPr lang="en-GB" dirty="0">
                <a:solidFill>
                  <a:srgbClr val="FF0000"/>
                </a:solidFill>
              </a:rPr>
              <a:t>$2</a:t>
            </a:r>
            <a:r>
              <a:rPr lang="en-GB" dirty="0"/>
              <a:t>.</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2039337" y="3156768"/>
            <a:ext cx="7213183" cy="3584600"/>
          </a:xfrm>
          <a:prstGeom prst="rect">
            <a:avLst/>
          </a:prstGeom>
        </p:spPr>
      </p:pic>
    </p:spTree>
    <p:extLst>
      <p:ext uri="{BB962C8B-B14F-4D97-AF65-F5344CB8AC3E}">
        <p14:creationId xmlns:p14="http://schemas.microsoft.com/office/powerpoint/2010/main" val="2764940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7.1.1  </a:t>
            </a:r>
            <a:r>
              <a:rPr lang="en-GB" sz="3200" dirty="0" smtClean="0"/>
              <a:t>Meaning </a:t>
            </a:r>
            <a:r>
              <a:rPr lang="en-GB" sz="3200" dirty="0"/>
              <a:t>of a spreadsheet  </a:t>
            </a:r>
          </a:p>
        </p:txBody>
      </p:sp>
      <p:sp>
        <p:nvSpPr>
          <p:cNvPr id="3" name="Content Placeholder 2"/>
          <p:cNvSpPr>
            <a:spLocks noGrp="1"/>
          </p:cNvSpPr>
          <p:nvPr>
            <p:ph idx="1"/>
          </p:nvPr>
        </p:nvSpPr>
        <p:spPr/>
        <p:txBody>
          <a:bodyPr/>
          <a:lstStyle/>
          <a:p>
            <a:r>
              <a:rPr lang="en-GB" b="1" dirty="0"/>
              <a:t>A Spreadsheet</a:t>
            </a:r>
            <a:r>
              <a:rPr lang="en-GB" dirty="0"/>
              <a:t> is a grid that organizes data in rows and columns.</a:t>
            </a:r>
          </a:p>
          <a:p>
            <a:r>
              <a:rPr lang="en-GB" dirty="0"/>
              <a:t>Spreadsheet software refers to Application software packages that are used for calculations, including the creation of graphs. </a:t>
            </a:r>
            <a:endParaRPr lang="en-GB" dirty="0" smtClean="0"/>
          </a:p>
          <a:p>
            <a:r>
              <a:rPr lang="en-GB" dirty="0" smtClean="0"/>
              <a:t>Examples </a:t>
            </a:r>
            <a:r>
              <a:rPr lang="en-GB" dirty="0"/>
              <a:t>of spreadsheet software applications include: Microsoft Excel, Lotus 1-2-3, K-Spread, Apple Numbers, OpenOffice.org </a:t>
            </a:r>
            <a:r>
              <a:rPr lang="en-GB" dirty="0" err="1"/>
              <a:t>Calc</a:t>
            </a:r>
            <a:r>
              <a:rPr lang="en-GB" dirty="0"/>
              <a:t>, </a:t>
            </a:r>
            <a:r>
              <a:rPr lang="en-GB" dirty="0" err="1"/>
              <a:t>Kingsoft</a:t>
            </a:r>
            <a:r>
              <a:rPr lang="en-GB" dirty="0"/>
              <a:t> Spreadsheets, Quattro Pro, Ability Spreadsheet, etc.</a:t>
            </a:r>
          </a:p>
          <a:p>
            <a:endParaRPr lang="en-GB" dirty="0"/>
          </a:p>
        </p:txBody>
      </p:sp>
    </p:spTree>
    <p:extLst>
      <p:ext uri="{BB962C8B-B14F-4D97-AF65-F5344CB8AC3E}">
        <p14:creationId xmlns:p14="http://schemas.microsoft.com/office/powerpoint/2010/main" val="3991428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7.3.2 </a:t>
            </a:r>
            <a:r>
              <a:rPr lang="en-GB" sz="3200" b="1" dirty="0"/>
              <a:t>Types of cell referencing </a:t>
            </a:r>
          </a:p>
        </p:txBody>
      </p:sp>
      <p:sp>
        <p:nvSpPr>
          <p:cNvPr id="4" name="Content Placeholder 3"/>
          <p:cNvSpPr>
            <a:spLocks noGrp="1"/>
          </p:cNvSpPr>
          <p:nvPr>
            <p:ph idx="1"/>
          </p:nvPr>
        </p:nvSpPr>
        <p:spPr>
          <a:xfrm>
            <a:off x="0" y="980728"/>
            <a:ext cx="3635896" cy="5519736"/>
          </a:xfrm>
        </p:spPr>
        <p:txBody>
          <a:bodyPr/>
          <a:lstStyle/>
          <a:p>
            <a:pPr marL="0" indent="0">
              <a:buNone/>
            </a:pPr>
            <a:r>
              <a:rPr lang="en-GB" sz="2800" b="1" dirty="0"/>
              <a:t>Mixed </a:t>
            </a:r>
            <a:r>
              <a:rPr lang="en-GB" sz="2800" b="1" dirty="0" smtClean="0"/>
              <a:t>Cell Reference Application Example:</a:t>
            </a:r>
          </a:p>
          <a:p>
            <a:pPr marL="0" indent="0">
              <a:buNone/>
            </a:pPr>
            <a:r>
              <a:rPr lang="en-US" sz="2400" dirty="0" smtClean="0"/>
              <a:t>You can enter one </a:t>
            </a:r>
            <a:r>
              <a:rPr lang="en-US" sz="2400" dirty="0" err="1" smtClean="0"/>
              <a:t>formular</a:t>
            </a:r>
            <a:r>
              <a:rPr lang="en-US" sz="2400" dirty="0" smtClean="0"/>
              <a:t> using mixed cell references: </a:t>
            </a:r>
            <a:r>
              <a:rPr lang="en-US" sz="2400" b="1" dirty="0" smtClean="0"/>
              <a:t>=</a:t>
            </a:r>
            <a:r>
              <a:rPr lang="en-US" sz="3600" b="1" dirty="0" smtClean="0">
                <a:solidFill>
                  <a:srgbClr val="0000CC"/>
                </a:solidFill>
              </a:rPr>
              <a:t>$A</a:t>
            </a:r>
            <a:r>
              <a:rPr lang="en-US" sz="3600" dirty="0" smtClean="0"/>
              <a:t>3*B</a:t>
            </a:r>
            <a:r>
              <a:rPr lang="en-US" sz="3600" b="1" dirty="0" smtClean="0">
                <a:solidFill>
                  <a:srgbClr val="C00000"/>
                </a:solidFill>
              </a:rPr>
              <a:t>$2</a:t>
            </a:r>
            <a:r>
              <a:rPr lang="en-US" sz="3600" dirty="0" smtClean="0"/>
              <a:t>  </a:t>
            </a:r>
            <a:r>
              <a:rPr lang="en-US" sz="2400" dirty="0"/>
              <a:t>in cell B3 </a:t>
            </a:r>
            <a:r>
              <a:rPr lang="en-US" sz="2400" dirty="0" smtClean="0"/>
              <a:t>and then copy it to the rest of the cells in the range B3:K12 to automatically generate the products in the multiplication table on the right.  </a:t>
            </a:r>
            <a:r>
              <a:rPr lang="en-US" sz="2000" b="1" dirty="0" smtClean="0">
                <a:solidFill>
                  <a:srgbClr val="000099"/>
                </a:solidFill>
              </a:rPr>
              <a:t>Column A</a:t>
            </a:r>
            <a:r>
              <a:rPr lang="en-US" sz="2000" b="1" dirty="0" smtClean="0"/>
              <a:t> </a:t>
            </a:r>
            <a:r>
              <a:rPr lang="en-US" sz="2000" dirty="0" smtClean="0"/>
              <a:t>and </a:t>
            </a:r>
            <a:r>
              <a:rPr lang="en-US" sz="2000" b="1" dirty="0" smtClean="0">
                <a:solidFill>
                  <a:srgbClr val="C00000"/>
                </a:solidFill>
              </a:rPr>
              <a:t>Row 2 </a:t>
            </a:r>
            <a:r>
              <a:rPr lang="en-US" sz="2000" dirty="0" smtClean="0"/>
              <a:t>are made absolute because for all the multiplications, a cell from </a:t>
            </a:r>
            <a:r>
              <a:rPr lang="en-US" sz="2000" b="1" dirty="0" smtClean="0">
                <a:solidFill>
                  <a:srgbClr val="000099"/>
                </a:solidFill>
              </a:rPr>
              <a:t>Col A </a:t>
            </a:r>
            <a:r>
              <a:rPr lang="en-US" sz="2000" dirty="0" smtClean="0"/>
              <a:t>and </a:t>
            </a:r>
            <a:r>
              <a:rPr lang="en-US" sz="2000" b="1" dirty="0" smtClean="0">
                <a:solidFill>
                  <a:srgbClr val="C00000"/>
                </a:solidFill>
              </a:rPr>
              <a:t>Row 2 </a:t>
            </a:r>
            <a:r>
              <a:rPr lang="en-US" sz="2000" dirty="0" smtClean="0"/>
              <a:t>are involved.</a:t>
            </a:r>
            <a:endParaRPr lang="en-GB" sz="2400"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3635896" y="1299386"/>
            <a:ext cx="5469012" cy="5201078"/>
          </a:xfrm>
          <a:prstGeom prst="rect">
            <a:avLst/>
          </a:prstGeom>
        </p:spPr>
      </p:pic>
    </p:spTree>
    <p:extLst>
      <p:ext uri="{BB962C8B-B14F-4D97-AF65-F5344CB8AC3E}">
        <p14:creationId xmlns:p14="http://schemas.microsoft.com/office/powerpoint/2010/main" val="112791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7.3.3 </a:t>
            </a:r>
            <a:r>
              <a:rPr lang="en-GB" sz="3200" b="1" dirty="0"/>
              <a:t>Formulae</a:t>
            </a:r>
          </a:p>
        </p:txBody>
      </p:sp>
      <p:sp>
        <p:nvSpPr>
          <p:cNvPr id="4" name="Content Placeholder 3"/>
          <p:cNvSpPr>
            <a:spLocks noGrp="1"/>
          </p:cNvSpPr>
          <p:nvPr>
            <p:ph idx="1"/>
          </p:nvPr>
        </p:nvSpPr>
        <p:spPr>
          <a:xfrm>
            <a:off x="0" y="908720"/>
            <a:ext cx="9144000" cy="5534744"/>
          </a:xfrm>
        </p:spPr>
        <p:txBody>
          <a:bodyPr/>
          <a:lstStyle/>
          <a:p>
            <a:r>
              <a:rPr lang="en-GB" sz="2400" dirty="0"/>
              <a:t>You enter formulae by typing them in the cell where you want the formula’s result to appear. When you confirm entry of a formula, Excel will display the result on the worksheet, but the underlying calculation appears on the Formula bar</a:t>
            </a:r>
            <a:r>
              <a:rPr lang="en-GB" sz="2400" dirty="0" smtClean="0"/>
              <a:t>.</a:t>
            </a:r>
          </a:p>
          <a:p>
            <a:endParaRPr lang="en-US" sz="2400" dirty="0"/>
          </a:p>
          <a:p>
            <a:endParaRPr lang="en-US" sz="2400" dirty="0" smtClean="0"/>
          </a:p>
          <a:p>
            <a:endParaRPr lang="en-US" sz="2400" dirty="0"/>
          </a:p>
          <a:p>
            <a:endParaRPr lang="en-US" sz="2400" dirty="0" smtClean="0"/>
          </a:p>
          <a:p>
            <a:endParaRPr lang="en-US" sz="2400" dirty="0"/>
          </a:p>
          <a:p>
            <a:r>
              <a:rPr lang="en-US" sz="2400" dirty="0"/>
              <a:t>To enter a </a:t>
            </a:r>
            <a:r>
              <a:rPr lang="en-US" sz="2400" dirty="0" err="1"/>
              <a:t>formular</a:t>
            </a:r>
            <a:endParaRPr lang="en-GB" sz="2400" dirty="0"/>
          </a:p>
          <a:p>
            <a:pPr marL="285750" lvl="1"/>
            <a:r>
              <a:rPr lang="en-US" sz="2000" dirty="0" err="1"/>
              <a:t>i</a:t>
            </a:r>
            <a:r>
              <a:rPr lang="en-US" sz="2000" dirty="0"/>
              <a:t>. Move to the cell where you want to enter the formula.</a:t>
            </a:r>
            <a:endParaRPr lang="en-GB" sz="2000" dirty="0"/>
          </a:p>
          <a:p>
            <a:pPr marL="285750" lvl="1"/>
            <a:r>
              <a:rPr lang="en-US" sz="2000" dirty="0"/>
              <a:t>ii. Type an equals sign (=).</a:t>
            </a:r>
            <a:endParaRPr lang="en-GB" sz="2000" dirty="0"/>
          </a:p>
          <a:p>
            <a:pPr marL="285750" lvl="1"/>
            <a:r>
              <a:rPr lang="en-US" sz="2000" dirty="0"/>
              <a:t>iii. Type the formula (e.g. </a:t>
            </a:r>
            <a:r>
              <a:rPr lang="en-US" sz="2000" dirty="0" smtClean="0"/>
              <a:t>D2*E2</a:t>
            </a:r>
            <a:r>
              <a:rPr lang="en-US" sz="2000" dirty="0"/>
              <a:t>).</a:t>
            </a:r>
            <a:endParaRPr lang="en-GB" sz="2000" dirty="0"/>
          </a:p>
          <a:p>
            <a:pPr marL="285750" lvl="1"/>
            <a:r>
              <a:rPr lang="en-US" sz="2000" dirty="0"/>
              <a:t>iv. Press [ENTER] to confirm the entry.</a:t>
            </a:r>
            <a:endParaRPr lang="en-GB" sz="2000" dirty="0"/>
          </a:p>
          <a:p>
            <a:pPr marL="285750" lvl="1"/>
            <a:endParaRPr lang="en-US" sz="2000" dirty="0" smtClean="0"/>
          </a:p>
          <a:p>
            <a:pPr lvl="1"/>
            <a:endParaRPr lang="en-GB" sz="2000" dirty="0"/>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bwMode="auto">
          <a:xfrm>
            <a:off x="323528" y="2492896"/>
            <a:ext cx="8469932" cy="2212070"/>
          </a:xfrm>
          <a:prstGeom prst="rect">
            <a:avLst/>
          </a:prstGeom>
          <a:noFill/>
          <a:ln>
            <a:noFill/>
          </a:ln>
        </p:spPr>
      </p:pic>
      <p:sp>
        <p:nvSpPr>
          <p:cNvPr id="3" name="Rectangle 2"/>
          <p:cNvSpPr/>
          <p:nvPr/>
        </p:nvSpPr>
        <p:spPr>
          <a:xfrm>
            <a:off x="4201380" y="5397023"/>
            <a:ext cx="4979132" cy="1200329"/>
          </a:xfrm>
          <a:prstGeom prst="rect">
            <a:avLst/>
          </a:prstGeom>
        </p:spPr>
        <p:txBody>
          <a:bodyPr wrap="square">
            <a:spAutoFit/>
          </a:bodyPr>
          <a:lstStyle/>
          <a:p>
            <a:pPr algn="r"/>
            <a:r>
              <a:rPr lang="en-GB" b="1" dirty="0" smtClean="0">
                <a:solidFill>
                  <a:srgbClr val="C00000"/>
                </a:solidFill>
                <a:latin typeface="Mangal" panose="02040503050203030202" pitchFamily="18" charset="0"/>
                <a:ea typeface="Calibri" panose="020F0502020204030204" pitchFamily="34" charset="0"/>
                <a:cs typeface="Times New Roman" panose="02020603050405020304" pitchFamily="18" charset="0"/>
              </a:rPr>
              <a:t>NB:</a:t>
            </a:r>
            <a:r>
              <a:rPr lang="en-GB" dirty="0" smtClean="0">
                <a:solidFill>
                  <a:srgbClr val="C00000"/>
                </a:solidFill>
                <a:latin typeface="Mangal" panose="02040503050203030202" pitchFamily="18" charset="0"/>
                <a:ea typeface="Calibri" panose="020F0502020204030204" pitchFamily="34" charset="0"/>
                <a:cs typeface="Times New Roman" panose="02020603050405020304" pitchFamily="18" charset="0"/>
              </a:rPr>
              <a:t> The result automatically </a:t>
            </a:r>
            <a:r>
              <a:rPr lang="en-GB" b="1" dirty="0" smtClean="0">
                <a:solidFill>
                  <a:srgbClr val="C00000"/>
                </a:solidFill>
                <a:latin typeface="Mangal" panose="02040503050203030202" pitchFamily="18" charset="0"/>
                <a:ea typeface="Calibri" panose="020F0502020204030204" pitchFamily="34" charset="0"/>
                <a:cs typeface="Times New Roman" panose="02020603050405020304" pitchFamily="18" charset="0"/>
              </a:rPr>
              <a:t>recalculates</a:t>
            </a:r>
            <a:r>
              <a:rPr lang="en-GB" dirty="0" smtClean="0">
                <a:solidFill>
                  <a:srgbClr val="C00000"/>
                </a:solidFill>
                <a:latin typeface="Mangal" panose="02040503050203030202" pitchFamily="18" charset="0"/>
                <a:ea typeface="Calibri" panose="020F0502020204030204" pitchFamily="34" charset="0"/>
                <a:cs typeface="Times New Roman" panose="02020603050405020304" pitchFamily="18" charset="0"/>
              </a:rPr>
              <a:t> </a:t>
            </a:r>
            <a:r>
              <a:rPr lang="en-GB" dirty="0">
                <a:solidFill>
                  <a:srgbClr val="C00000"/>
                </a:solidFill>
                <a:latin typeface="Mangal" panose="02040503050203030202" pitchFamily="18" charset="0"/>
                <a:ea typeface="Calibri" panose="020F0502020204030204" pitchFamily="34" charset="0"/>
                <a:cs typeface="Times New Roman" panose="02020603050405020304" pitchFamily="18" charset="0"/>
              </a:rPr>
              <a:t>if </a:t>
            </a:r>
            <a:r>
              <a:rPr lang="en-GB" dirty="0" smtClean="0">
                <a:solidFill>
                  <a:srgbClr val="C00000"/>
                </a:solidFill>
                <a:latin typeface="Mangal" panose="02040503050203030202" pitchFamily="18" charset="0"/>
                <a:ea typeface="Calibri" panose="020F0502020204030204" pitchFamily="34" charset="0"/>
                <a:cs typeface="Times New Roman" panose="02020603050405020304" pitchFamily="18" charset="0"/>
              </a:rPr>
              <a:t>any determinant values change</a:t>
            </a:r>
            <a:r>
              <a:rPr lang="en-GB" dirty="0">
                <a:solidFill>
                  <a:srgbClr val="C00000"/>
                </a:solidFill>
                <a:latin typeface="Mangal" panose="02040503050203030202" pitchFamily="18" charset="0"/>
                <a:ea typeface="Calibri" panose="020F0502020204030204" pitchFamily="34" charset="0"/>
                <a:cs typeface="Times New Roman" panose="02020603050405020304" pitchFamily="18" charset="0"/>
              </a:rPr>
              <a:t>. It is this automatic recalculation which makes spreadsheets </a:t>
            </a:r>
            <a:r>
              <a:rPr lang="en-GB" dirty="0" smtClean="0">
                <a:solidFill>
                  <a:srgbClr val="C00000"/>
                </a:solidFill>
                <a:latin typeface="Mangal" panose="02040503050203030202" pitchFamily="18" charset="0"/>
                <a:ea typeface="Calibri" panose="020F0502020204030204" pitchFamily="34" charset="0"/>
                <a:cs typeface="Times New Roman" panose="02020603050405020304" pitchFamily="18" charset="0"/>
              </a:rPr>
              <a:t>invaluable.</a:t>
            </a:r>
            <a:endParaRPr lang="en-GB" dirty="0">
              <a:solidFill>
                <a:srgbClr val="C00000"/>
              </a:solidFill>
            </a:endParaRPr>
          </a:p>
        </p:txBody>
      </p:sp>
    </p:spTree>
    <p:extLst>
      <p:ext uri="{BB962C8B-B14F-4D97-AF65-F5344CB8AC3E}">
        <p14:creationId xmlns:p14="http://schemas.microsoft.com/office/powerpoint/2010/main" val="16912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smtClean="0"/>
              <a:t>7.3.4 </a:t>
            </a:r>
            <a:r>
              <a:rPr lang="en-GB" sz="3600" b="1" dirty="0"/>
              <a:t>Functions</a:t>
            </a:r>
          </a:p>
        </p:txBody>
      </p:sp>
      <p:sp>
        <p:nvSpPr>
          <p:cNvPr id="4" name="Content Placeholder 3"/>
          <p:cNvSpPr>
            <a:spLocks noGrp="1"/>
          </p:cNvSpPr>
          <p:nvPr>
            <p:ph idx="1"/>
          </p:nvPr>
        </p:nvSpPr>
        <p:spPr>
          <a:xfrm>
            <a:off x="0" y="908720"/>
            <a:ext cx="9144000" cy="5534744"/>
          </a:xfrm>
        </p:spPr>
        <p:txBody>
          <a:bodyPr/>
          <a:lstStyle/>
          <a:p>
            <a:r>
              <a:rPr lang="en-GB" sz="2400" dirty="0" smtClean="0"/>
              <a:t>You </a:t>
            </a:r>
            <a:r>
              <a:rPr lang="en-GB" sz="2400" dirty="0"/>
              <a:t>could construct a formula to generate a total at the bottom of a column (or the end of a row), like this</a:t>
            </a:r>
            <a:r>
              <a:rPr lang="en-GB" sz="2400" dirty="0" smtClean="0"/>
              <a:t>: </a:t>
            </a:r>
            <a:r>
              <a:rPr lang="en-GB" sz="2400" b="1" dirty="0" smtClean="0"/>
              <a:t>=</a:t>
            </a:r>
            <a:r>
              <a:rPr lang="en-GB" sz="2400" b="1" dirty="0"/>
              <a:t>D2+D3+D4+D5</a:t>
            </a:r>
            <a:endParaRPr lang="en-GB" sz="2400" dirty="0"/>
          </a:p>
          <a:p>
            <a:r>
              <a:rPr lang="en-GB" sz="2400" dirty="0"/>
              <a:t>The above formula would work, but if there were 400 cells to total and not just 4, you would get bored with entering the individual cell references.</a:t>
            </a:r>
          </a:p>
          <a:p>
            <a:r>
              <a:rPr lang="en-GB" sz="2400" dirty="0"/>
              <a:t>When formulae become unwieldy or complex, Excel comes to the rescue with its own </a:t>
            </a:r>
            <a:r>
              <a:rPr lang="en-GB" sz="2800" b="1" i="1" dirty="0">
                <a:solidFill>
                  <a:srgbClr val="C00000"/>
                </a:solidFill>
              </a:rPr>
              <a:t>predefined, named, built-in formulae</a:t>
            </a:r>
            <a:r>
              <a:rPr lang="en-GB" sz="2800" b="1" dirty="0">
                <a:solidFill>
                  <a:srgbClr val="C00000"/>
                </a:solidFill>
              </a:rPr>
              <a:t> </a:t>
            </a:r>
            <a:r>
              <a:rPr lang="en-GB" sz="2400" dirty="0"/>
              <a:t>known as </a:t>
            </a:r>
            <a:r>
              <a:rPr lang="en-GB" sz="2800" b="1" i="1" dirty="0" smtClean="0">
                <a:solidFill>
                  <a:srgbClr val="C00000"/>
                </a:solidFill>
              </a:rPr>
              <a:t>functions. </a:t>
            </a:r>
            <a:r>
              <a:rPr lang="en-US" sz="2400" dirty="0"/>
              <a:t>Functions </a:t>
            </a:r>
            <a:r>
              <a:rPr lang="en-US" sz="2400" dirty="0" smtClean="0"/>
              <a:t>follow </a:t>
            </a:r>
            <a:r>
              <a:rPr lang="en-US" sz="2400" dirty="0"/>
              <a:t>the same </a:t>
            </a:r>
            <a:r>
              <a:rPr lang="en-US" sz="2800" b="1" dirty="0"/>
              <a:t>syntax</a:t>
            </a:r>
            <a:r>
              <a:rPr lang="en-US" sz="2400" dirty="0"/>
              <a:t>:</a:t>
            </a:r>
            <a:endParaRPr lang="en-GB" sz="2400" dirty="0"/>
          </a:p>
          <a:p>
            <a:pPr marL="0" indent="0">
              <a:buNone/>
            </a:pPr>
            <a:endParaRPr lang="en-GB" sz="2400" dirty="0">
              <a:solidFill>
                <a:srgbClr val="C00000"/>
              </a:solidFill>
            </a:endParaRP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35496" y="4149080"/>
            <a:ext cx="9108504" cy="2338029"/>
          </a:xfrm>
          <a:prstGeom prst="rect">
            <a:avLst/>
          </a:prstGeom>
        </p:spPr>
      </p:pic>
    </p:spTree>
    <p:extLst>
      <p:ext uri="{BB962C8B-B14F-4D97-AF65-F5344CB8AC3E}">
        <p14:creationId xmlns:p14="http://schemas.microsoft.com/office/powerpoint/2010/main" val="139126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smtClean="0"/>
              <a:t>7.3.4 </a:t>
            </a:r>
            <a:r>
              <a:rPr lang="en-GB" sz="3600" b="1" dirty="0"/>
              <a:t>Functions</a:t>
            </a:r>
          </a:p>
        </p:txBody>
      </p:sp>
      <p:sp>
        <p:nvSpPr>
          <p:cNvPr id="4" name="Content Placeholder 3"/>
          <p:cNvSpPr>
            <a:spLocks noGrp="1"/>
          </p:cNvSpPr>
          <p:nvPr>
            <p:ph idx="1"/>
          </p:nvPr>
        </p:nvSpPr>
        <p:spPr>
          <a:xfrm>
            <a:off x="0" y="990600"/>
            <a:ext cx="4499993" cy="5452864"/>
          </a:xfrm>
        </p:spPr>
        <p:txBody>
          <a:bodyPr/>
          <a:lstStyle/>
          <a:p>
            <a:r>
              <a:rPr lang="en-US" sz="2800" dirty="0" smtClean="0"/>
              <a:t>Excel </a:t>
            </a:r>
            <a:r>
              <a:rPr lang="en-US" sz="2800" dirty="0"/>
              <a:t>has a huge number of functions. The functions are categorized according to what they </a:t>
            </a:r>
            <a:r>
              <a:rPr lang="en-US" sz="2800" dirty="0" smtClean="0"/>
              <a:t>do. Function categories  include Financial, Logical, Lookup, Text, Date and Time.</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4499993" y="980728"/>
            <a:ext cx="4644008" cy="3532033"/>
          </a:xfrm>
          <a:prstGeom prst="rect">
            <a:avLst/>
          </a:prstGeom>
        </p:spPr>
      </p:pic>
      <p:sp>
        <p:nvSpPr>
          <p:cNvPr id="3" name="TextBox 2"/>
          <p:cNvSpPr txBox="1"/>
          <p:nvPr/>
        </p:nvSpPr>
        <p:spPr>
          <a:xfrm>
            <a:off x="0" y="4379620"/>
            <a:ext cx="9144000" cy="1569660"/>
          </a:xfrm>
          <a:prstGeom prst="rect">
            <a:avLst/>
          </a:prstGeom>
          <a:noFill/>
        </p:spPr>
        <p:txBody>
          <a:bodyPr wrap="square" rtlCol="0">
            <a:spAutoFit/>
          </a:bodyPr>
          <a:lstStyle/>
          <a:p>
            <a:r>
              <a:rPr lang="en-US" sz="2400" dirty="0"/>
              <a:t>Excel displays information about function arguments as you build a new formula. The tool tips also provide a quick path to HELP. </a:t>
            </a:r>
            <a:r>
              <a:rPr lang="en-US" sz="2400" dirty="0" smtClean="0"/>
              <a:t>Detailed documentation and examples on all functions can also be accessed through the HELP facility by pressing F1.</a:t>
            </a:r>
            <a:endParaRPr lang="en-GB" sz="2400" dirty="0"/>
          </a:p>
        </p:txBody>
      </p:sp>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1104550" y="5893443"/>
            <a:ext cx="5717447" cy="964557"/>
          </a:xfrm>
          <a:prstGeom prst="rect">
            <a:avLst/>
          </a:prstGeom>
        </p:spPr>
      </p:pic>
    </p:spTree>
    <p:extLst>
      <p:ext uri="{BB962C8B-B14F-4D97-AF65-F5344CB8AC3E}">
        <p14:creationId xmlns:p14="http://schemas.microsoft.com/office/powerpoint/2010/main" val="210288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smtClean="0"/>
              <a:t>7.3.4 </a:t>
            </a:r>
            <a:r>
              <a:rPr lang="en-GB" sz="3600" b="1" dirty="0"/>
              <a:t>Functions</a:t>
            </a:r>
          </a:p>
        </p:txBody>
      </p:sp>
      <p:sp>
        <p:nvSpPr>
          <p:cNvPr id="4" name="Content Placeholder 3"/>
          <p:cNvSpPr>
            <a:spLocks noGrp="1"/>
          </p:cNvSpPr>
          <p:nvPr>
            <p:ph idx="1"/>
          </p:nvPr>
        </p:nvSpPr>
        <p:spPr/>
        <p:txBody>
          <a:bodyPr/>
          <a:lstStyle/>
          <a:p>
            <a:r>
              <a:rPr lang="en-GB" sz="2800" b="1" dirty="0"/>
              <a:t>Common Functions</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259429063"/>
              </p:ext>
            </p:extLst>
          </p:nvPr>
        </p:nvGraphicFramePr>
        <p:xfrm>
          <a:off x="180183" y="1556793"/>
          <a:ext cx="8963817" cy="4304792"/>
        </p:xfrm>
        <a:graphic>
          <a:graphicData uri="http://schemas.openxmlformats.org/drawingml/2006/table">
            <a:tbl>
              <a:tblPr firstRow="1" firstCol="1" bandRow="1">
                <a:tableStyleId>{21E4AEA4-8DFA-4A89-87EB-49C32662AFE0}</a:tableStyleId>
              </a:tblPr>
              <a:tblGrid>
                <a:gridCol w="2879649"/>
                <a:gridCol w="6084168"/>
              </a:tblGrid>
              <a:tr h="138324">
                <a:tc>
                  <a:txBody>
                    <a:bodyPr/>
                    <a:lstStyle/>
                    <a:p>
                      <a:pPr algn="just">
                        <a:lnSpc>
                          <a:spcPct val="107000"/>
                        </a:lnSpc>
                        <a:spcAft>
                          <a:spcPts val="0"/>
                        </a:spcAft>
                      </a:pPr>
                      <a:r>
                        <a:rPr lang="en-GB" sz="2800" dirty="0" smtClean="0">
                          <a:effectLst/>
                        </a:rPr>
                        <a:t>SYNTAX</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pPr>
                      <a:r>
                        <a:rPr lang="en-GB" sz="2800">
                          <a:effectLst/>
                        </a:rPr>
                        <a:t>FUNCTION DESCRIPTION</a:t>
                      </a:r>
                      <a:endParaRPr lang="en-GB" sz="320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138324">
                <a:tc>
                  <a:txBody>
                    <a:bodyPr/>
                    <a:lstStyle/>
                    <a:p>
                      <a:pPr algn="just">
                        <a:lnSpc>
                          <a:spcPct val="107000"/>
                        </a:lnSpc>
                        <a:spcAft>
                          <a:spcPts val="0"/>
                        </a:spcAft>
                      </a:pPr>
                      <a:r>
                        <a:rPr lang="en-GB" sz="2800">
                          <a:effectLst/>
                        </a:rPr>
                        <a:t>=AVERAGE(C1:C4)</a:t>
                      </a:r>
                      <a:endParaRPr lang="en-GB" sz="320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pPr>
                      <a:r>
                        <a:rPr lang="en-GB" sz="2400" dirty="0">
                          <a:effectLst/>
                        </a:rPr>
                        <a:t>Find the average (mean) of a list of numbers.</a:t>
                      </a:r>
                      <a:endParaRPr lang="en-GB" sz="28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138324">
                <a:tc>
                  <a:txBody>
                    <a:bodyPr/>
                    <a:lstStyle/>
                    <a:p>
                      <a:pPr algn="just">
                        <a:lnSpc>
                          <a:spcPct val="107000"/>
                        </a:lnSpc>
                        <a:spcAft>
                          <a:spcPts val="0"/>
                        </a:spcAft>
                      </a:pPr>
                      <a:r>
                        <a:rPr lang="en-GB" sz="2800" dirty="0">
                          <a:effectLst/>
                        </a:rPr>
                        <a:t>=COUNT(B4:B12)</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pPr>
                      <a:r>
                        <a:rPr lang="en-GB" sz="2400" dirty="0">
                          <a:effectLst/>
                        </a:rPr>
                        <a:t>Counts the number of cells which have a number in them</a:t>
                      </a:r>
                      <a:endParaRPr lang="en-GB" sz="28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138324">
                <a:tc>
                  <a:txBody>
                    <a:bodyPr/>
                    <a:lstStyle/>
                    <a:p>
                      <a:pPr algn="just">
                        <a:lnSpc>
                          <a:spcPct val="107000"/>
                        </a:lnSpc>
                        <a:spcAft>
                          <a:spcPts val="0"/>
                        </a:spcAft>
                      </a:pPr>
                      <a:r>
                        <a:rPr lang="en-GB" sz="2800" dirty="0">
                          <a:effectLst/>
                        </a:rPr>
                        <a:t>=MAX(A2:A6)</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tabLst>
                          <a:tab pos="244475" algn="l"/>
                        </a:tabLst>
                      </a:pPr>
                      <a:r>
                        <a:rPr lang="en-GB" sz="2400" dirty="0">
                          <a:effectLst/>
                        </a:rPr>
                        <a:t>Largest of the numbers in the range A2:A6</a:t>
                      </a:r>
                      <a:endParaRPr lang="en-GB" sz="28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138324">
                <a:tc>
                  <a:txBody>
                    <a:bodyPr/>
                    <a:lstStyle/>
                    <a:p>
                      <a:pPr algn="just">
                        <a:lnSpc>
                          <a:spcPct val="107000"/>
                        </a:lnSpc>
                        <a:spcAft>
                          <a:spcPts val="0"/>
                        </a:spcAft>
                      </a:pPr>
                      <a:r>
                        <a:rPr lang="en-GB" sz="2800" dirty="0">
                          <a:effectLst/>
                        </a:rPr>
                        <a:t>=MEDIAN(A2:A6)</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tabLst>
                          <a:tab pos="244475" algn="l"/>
                        </a:tabLst>
                      </a:pPr>
                      <a:r>
                        <a:rPr lang="en-GB" sz="2400">
                          <a:effectLst/>
                        </a:rPr>
                        <a:t>Median of all the numbers in the range A2:A6</a:t>
                      </a:r>
                      <a:endParaRPr lang="en-GB" sz="280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138324">
                <a:tc>
                  <a:txBody>
                    <a:bodyPr/>
                    <a:lstStyle/>
                    <a:p>
                      <a:pPr algn="just">
                        <a:lnSpc>
                          <a:spcPct val="107000"/>
                        </a:lnSpc>
                        <a:spcAft>
                          <a:spcPts val="0"/>
                        </a:spcAft>
                      </a:pPr>
                      <a:r>
                        <a:rPr lang="en-GB" sz="2800">
                          <a:effectLst/>
                        </a:rPr>
                        <a:t>=MIN(A2:A6)</a:t>
                      </a:r>
                      <a:endParaRPr lang="en-GB" sz="320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tabLst>
                          <a:tab pos="244475" algn="l"/>
                        </a:tabLst>
                      </a:pPr>
                      <a:r>
                        <a:rPr lang="en-GB" sz="2400" dirty="0">
                          <a:effectLst/>
                        </a:rPr>
                        <a:t>Smallest of the numbers in the range A2:A6</a:t>
                      </a:r>
                      <a:endParaRPr lang="en-GB" sz="28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164813">
                <a:tc>
                  <a:txBody>
                    <a:bodyPr/>
                    <a:lstStyle/>
                    <a:p>
                      <a:pPr algn="just">
                        <a:lnSpc>
                          <a:spcPct val="107000"/>
                        </a:lnSpc>
                        <a:spcAft>
                          <a:spcPts val="0"/>
                        </a:spcAft>
                      </a:pPr>
                      <a:r>
                        <a:rPr lang="en-GB" sz="2800">
                          <a:effectLst/>
                        </a:rPr>
                        <a:t>=MODE(A2:A6)</a:t>
                      </a:r>
                      <a:endParaRPr lang="en-GB" sz="320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tabLst>
                          <a:tab pos="244475" algn="l"/>
                        </a:tabLst>
                      </a:pPr>
                      <a:r>
                        <a:rPr lang="en-GB" sz="2400" dirty="0">
                          <a:effectLst/>
                        </a:rPr>
                        <a:t>Returns the commonest or most frequently occurring number in the range A2:A6</a:t>
                      </a:r>
                      <a:endParaRPr lang="en-GB" sz="28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138324">
                <a:tc>
                  <a:txBody>
                    <a:bodyPr/>
                    <a:lstStyle/>
                    <a:p>
                      <a:pPr algn="just">
                        <a:lnSpc>
                          <a:spcPct val="107000"/>
                        </a:lnSpc>
                        <a:spcAft>
                          <a:spcPts val="0"/>
                        </a:spcAft>
                      </a:pPr>
                      <a:r>
                        <a:rPr lang="en-GB" sz="2800" dirty="0">
                          <a:effectLst/>
                        </a:rPr>
                        <a:t>=SUM(C1:C4)</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pPr>
                      <a:r>
                        <a:rPr lang="en-GB" sz="2400" dirty="0">
                          <a:effectLst/>
                        </a:rPr>
                        <a:t>Adds a </a:t>
                      </a:r>
                      <a:r>
                        <a:rPr lang="en-GB" sz="2400" dirty="0" smtClean="0">
                          <a:effectLst/>
                        </a:rPr>
                        <a:t>all of numbers in the range C1:C4</a:t>
                      </a:r>
                      <a:endParaRPr lang="en-GB" sz="28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bl>
          </a:graphicData>
        </a:graphic>
      </p:graphicFrame>
      <p:pic>
        <p:nvPicPr>
          <p:cNvPr id="6146" name="Picture 2" descr="Formul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832061138"/>
            <a:ext cx="72390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291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smtClean="0"/>
              <a:t>7.3.4 </a:t>
            </a:r>
            <a:r>
              <a:rPr lang="en-GB" sz="3600" b="1" dirty="0"/>
              <a:t>Functions</a:t>
            </a:r>
          </a:p>
        </p:txBody>
      </p:sp>
      <p:sp>
        <p:nvSpPr>
          <p:cNvPr id="4" name="Content Placeholder 3"/>
          <p:cNvSpPr>
            <a:spLocks noGrp="1"/>
          </p:cNvSpPr>
          <p:nvPr>
            <p:ph idx="1"/>
          </p:nvPr>
        </p:nvSpPr>
        <p:spPr/>
        <p:txBody>
          <a:bodyPr/>
          <a:lstStyle/>
          <a:p>
            <a:r>
              <a:rPr lang="en-GB" sz="2800" b="1" dirty="0"/>
              <a:t>Common Functions</a:t>
            </a:r>
          </a:p>
        </p:txBody>
      </p:sp>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ormul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832061138"/>
            <a:ext cx="723900" cy="4667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865414981"/>
              </p:ext>
            </p:extLst>
          </p:nvPr>
        </p:nvGraphicFramePr>
        <p:xfrm>
          <a:off x="72679" y="1556792"/>
          <a:ext cx="8963817" cy="4929491"/>
        </p:xfrm>
        <a:graphic>
          <a:graphicData uri="http://schemas.openxmlformats.org/drawingml/2006/table">
            <a:tbl>
              <a:tblPr firstRow="1" firstCol="1" bandRow="1">
                <a:tableStyleId>{21E4AEA4-8DFA-4A89-87EB-49C32662AFE0}</a:tableStyleId>
              </a:tblPr>
              <a:tblGrid>
                <a:gridCol w="2350384"/>
                <a:gridCol w="6613433"/>
              </a:tblGrid>
              <a:tr h="360040">
                <a:tc>
                  <a:txBody>
                    <a:bodyPr/>
                    <a:lstStyle/>
                    <a:p>
                      <a:pPr algn="just">
                        <a:lnSpc>
                          <a:spcPct val="107000"/>
                        </a:lnSpc>
                        <a:spcAft>
                          <a:spcPts val="0"/>
                        </a:spcAft>
                      </a:pPr>
                      <a:r>
                        <a:rPr lang="en-GB" sz="1800" dirty="0">
                          <a:effectLst/>
                        </a:rPr>
                        <a:t>FUNCTION SYNTAX</a:t>
                      </a: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just">
                        <a:lnSpc>
                          <a:spcPct val="107000"/>
                        </a:lnSpc>
                        <a:spcAft>
                          <a:spcPts val="0"/>
                        </a:spcAft>
                      </a:pPr>
                      <a:r>
                        <a:rPr lang="en-GB" sz="1800" dirty="0">
                          <a:effectLst/>
                        </a:rPr>
                        <a:t>FUNCTION DESCRIPTION</a:t>
                      </a: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981955">
                <a:tc>
                  <a:txBody>
                    <a:bodyPr/>
                    <a:lstStyle/>
                    <a:p>
                      <a:pPr algn="l">
                        <a:lnSpc>
                          <a:spcPct val="107000"/>
                        </a:lnSpc>
                        <a:spcAft>
                          <a:spcPts val="0"/>
                        </a:spcAft>
                      </a:pPr>
                      <a:r>
                        <a:rPr lang="en-GB" sz="1800" dirty="0" smtClean="0">
                          <a:effectLst/>
                        </a:rPr>
                        <a:t>=LOOKUP</a:t>
                      </a:r>
                      <a:br>
                        <a:rPr lang="en-GB" sz="1800" dirty="0" smtClean="0">
                          <a:effectLst/>
                        </a:rPr>
                      </a:br>
                      <a:r>
                        <a:rPr lang="en-GB" sz="1800" dirty="0" smtClean="0">
                          <a:effectLst/>
                        </a:rPr>
                        <a:t>(4.19, A2:A6, B2:B6)</a:t>
                      </a: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l">
                        <a:lnSpc>
                          <a:spcPct val="107000"/>
                        </a:lnSpc>
                        <a:spcAft>
                          <a:spcPts val="0"/>
                        </a:spcAft>
                      </a:pPr>
                      <a:r>
                        <a:rPr lang="en-GB" sz="1800" dirty="0" smtClean="0"/>
                        <a:t>Looks up 4.19 in column A, and returns the value from column B that is in the same row.</a:t>
                      </a: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489381">
                <a:tc>
                  <a:txBody>
                    <a:bodyPr/>
                    <a:lstStyle/>
                    <a:p>
                      <a:pPr algn="l">
                        <a:lnSpc>
                          <a:spcPct val="107000"/>
                        </a:lnSpc>
                        <a:spcAft>
                          <a:spcPts val="0"/>
                        </a:spcAft>
                      </a:pPr>
                      <a:r>
                        <a:rPr lang="en-GB" sz="2000" dirty="0" smtClean="0"/>
                        <a:t>=FREQUENCY</a:t>
                      </a:r>
                      <a:br>
                        <a:rPr lang="en-GB" sz="2000" dirty="0" smtClean="0"/>
                      </a:br>
                      <a:r>
                        <a:rPr lang="en-GB" sz="2000" dirty="0" smtClean="0"/>
                        <a:t>(A2:A10, B2:B4)</a:t>
                      </a: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algn="l">
                        <a:lnSpc>
                          <a:spcPct val="107000"/>
                        </a:lnSpc>
                        <a:spcAft>
                          <a:spcPts val="0"/>
                        </a:spcAft>
                      </a:pPr>
                      <a:r>
                        <a:rPr lang="en-GB" sz="2000" dirty="0" smtClean="0"/>
                        <a:t>Calculates how often values occur within a range of values, and then returns a vertical array of numbers. For example, use FREQUENCY to count the number of test scores that fall within ranges of scores.</a:t>
                      </a: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r h="325372">
                <a:tc>
                  <a:txBody>
                    <a:bodyPr/>
                    <a:lstStyle/>
                    <a:p>
                      <a:pPr algn="l">
                        <a:lnSpc>
                          <a:spcPct val="107000"/>
                        </a:lnSpc>
                        <a:spcAft>
                          <a:spcPts val="0"/>
                        </a:spcAft>
                      </a:pPr>
                      <a:r>
                        <a:rPr lang="en-GB" sz="2000" dirty="0" smtClean="0"/>
                        <a:t>=VAR(A2:A11)</a:t>
                      </a: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GB" sz="2000" dirty="0" smtClean="0"/>
                        <a:t>Estimates the</a:t>
                      </a:r>
                      <a:r>
                        <a:rPr lang="en-GB" sz="2000" baseline="0" dirty="0" smtClean="0"/>
                        <a:t> </a:t>
                      </a:r>
                      <a:r>
                        <a:rPr lang="en-GB" sz="2000" dirty="0" smtClean="0"/>
                        <a:t>variance of a sample of </a:t>
                      </a:r>
                      <a:r>
                        <a:rPr lang="en-GB" sz="2000" baseline="0" dirty="0" smtClean="0"/>
                        <a:t> </a:t>
                      </a:r>
                      <a:r>
                        <a:rPr lang="en-GB" sz="2000" dirty="0" smtClean="0"/>
                        <a:t>values  in the range A2:A11.</a:t>
                      </a:r>
                    </a:p>
                    <a:p>
                      <a:pPr algn="l">
                        <a:lnSpc>
                          <a:spcPct val="107000"/>
                        </a:lnSpc>
                        <a:spcAft>
                          <a:spcPts val="0"/>
                        </a:spcAft>
                      </a:pPr>
                      <a:r>
                        <a:rPr lang="en-GB" sz="2000" dirty="0" smtClean="0"/>
                        <a:t>VAR uses the following formula:</a:t>
                      </a:r>
                    </a:p>
                    <a:p>
                      <a:pPr algn="l">
                        <a:lnSpc>
                          <a:spcPct val="107000"/>
                        </a:lnSpc>
                        <a:spcAft>
                          <a:spcPts val="0"/>
                        </a:spcAft>
                      </a:pPr>
                      <a:endParaRPr lang="en-US" sz="2000" dirty="0" smtClean="0">
                        <a:effectLst/>
                        <a:latin typeface="Mangal" panose="02040503050203030202" pitchFamily="18"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7000"/>
                        </a:lnSpc>
                        <a:spcBef>
                          <a:spcPts val="0"/>
                        </a:spcBef>
                        <a:spcAft>
                          <a:spcPts val="0"/>
                        </a:spcAft>
                        <a:buClrTx/>
                        <a:buSzTx/>
                        <a:buFontTx/>
                        <a:buNone/>
                        <a:tabLst/>
                        <a:defRPr/>
                      </a:pPr>
                      <a:r>
                        <a:rPr lang="en-GB" sz="2000" dirty="0" smtClean="0"/>
                        <a:t>where x is the sample mean AVERAGE(A2:A11) and n is the sample size.</a:t>
                      </a:r>
                    </a:p>
                    <a:p>
                      <a:pPr algn="l">
                        <a:lnSpc>
                          <a:spcPct val="107000"/>
                        </a:lnSpc>
                        <a:spcAft>
                          <a:spcPts val="0"/>
                        </a:spcAft>
                      </a:pPr>
                      <a:endParaRPr lang="en-GB" sz="2000" dirty="0">
                        <a:effectLst/>
                        <a:latin typeface="Mangal" panose="02040503050203030202" pitchFamily="18" charset="0"/>
                        <a:ea typeface="Calibri" panose="020F0502020204030204" pitchFamily="34" charset="0"/>
                        <a:cs typeface="Times New Roman" panose="02020603050405020304" pitchFamily="18" charset="0"/>
                      </a:endParaRPr>
                    </a:p>
                  </a:txBody>
                  <a:tcPr marL="50769" marR="50769" marT="0" marB="0"/>
                </a:tc>
              </a:tr>
            </a:tbl>
          </a:graphicData>
        </a:graphic>
      </p:graphicFrame>
      <p:pic>
        <p:nvPicPr>
          <p:cNvPr id="6" name="Picture 5"/>
          <p:cNvPicPr>
            <a:picLocks noChangeAspect="1"/>
          </p:cNvPicPr>
          <p:nvPr/>
        </p:nvPicPr>
        <p:blipFill>
          <a:blip r:embed="rId6"/>
          <a:stretch>
            <a:fillRect/>
          </a:stretch>
        </p:blipFill>
        <p:spPr>
          <a:xfrm>
            <a:off x="6012160" y="4797152"/>
            <a:ext cx="1205032" cy="720080"/>
          </a:xfrm>
          <a:prstGeom prst="rect">
            <a:avLst/>
          </a:prstGeom>
        </p:spPr>
      </p:pic>
    </p:spTree>
    <p:extLst>
      <p:ext uri="{BB962C8B-B14F-4D97-AF65-F5344CB8AC3E}">
        <p14:creationId xmlns:p14="http://schemas.microsoft.com/office/powerpoint/2010/main" val="1674434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smtClean="0"/>
              <a:t>7.3.5 </a:t>
            </a:r>
            <a:r>
              <a:rPr lang="en-GB" sz="3600" b="1" dirty="0"/>
              <a:t>Error alerts </a:t>
            </a:r>
          </a:p>
        </p:txBody>
      </p:sp>
      <p:sp>
        <p:nvSpPr>
          <p:cNvPr id="4" name="Content Placeholder 3"/>
          <p:cNvSpPr>
            <a:spLocks noGrp="1"/>
          </p:cNvSpPr>
          <p:nvPr>
            <p:ph sz="half" idx="1"/>
          </p:nvPr>
        </p:nvSpPr>
        <p:spPr>
          <a:xfrm>
            <a:off x="0" y="1071546"/>
            <a:ext cx="9144000" cy="942992"/>
          </a:xfrm>
        </p:spPr>
        <p:txBody>
          <a:bodyPr/>
          <a:lstStyle/>
          <a:p>
            <a:r>
              <a:rPr lang="en-GB" sz="2800" dirty="0"/>
              <a:t>The table below provides a quick reference guide of what each of the different error messages means. </a:t>
            </a: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657734695"/>
              </p:ext>
            </p:extLst>
          </p:nvPr>
        </p:nvGraphicFramePr>
        <p:xfrm>
          <a:off x="123823" y="2085976"/>
          <a:ext cx="9020176" cy="4450382"/>
        </p:xfrm>
        <a:graphic>
          <a:graphicData uri="http://schemas.openxmlformats.org/drawingml/2006/table">
            <a:tbl>
              <a:tblPr firstRow="1" firstCol="1" bandRow="1">
                <a:tableStyleId>{21E4AEA4-8DFA-4A89-87EB-49C32662AFE0}</a:tableStyleId>
              </a:tblPr>
              <a:tblGrid>
                <a:gridCol w="1351833"/>
                <a:gridCol w="7668343"/>
              </a:tblGrid>
              <a:tr h="427022">
                <a:tc>
                  <a:txBody>
                    <a:bodyPr/>
                    <a:lstStyle/>
                    <a:p>
                      <a:pPr algn="just">
                        <a:spcAft>
                          <a:spcPts val="0"/>
                        </a:spcAft>
                      </a:pPr>
                      <a:r>
                        <a:rPr lang="en-US" sz="2400" dirty="0" smtClean="0">
                          <a:effectLst/>
                          <a:latin typeface="Mangal" panose="02040503050203030202" pitchFamily="18" charset="0"/>
                          <a:ea typeface="Calibri" panose="020F0502020204030204" pitchFamily="34" charset="0"/>
                          <a:cs typeface="Times New Roman" panose="02020603050405020304" pitchFamily="18" charset="0"/>
                        </a:rPr>
                        <a:t>ERROR</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US" sz="2400" dirty="0" smtClean="0">
                          <a:effectLst/>
                          <a:latin typeface="Mangal" panose="02040503050203030202" pitchFamily="18" charset="0"/>
                          <a:ea typeface="Calibri" panose="020F0502020204030204" pitchFamily="34" charset="0"/>
                          <a:cs typeface="Times New Roman" panose="02020603050405020304" pitchFamily="18" charset="0"/>
                        </a:rPr>
                        <a:t>Description</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r h="427022">
                <a:tc>
                  <a:txBody>
                    <a:bodyPr/>
                    <a:lstStyle/>
                    <a:p>
                      <a:pPr algn="just">
                        <a:spcAft>
                          <a:spcPts val="0"/>
                        </a:spcAft>
                      </a:pPr>
                      <a:r>
                        <a:rPr lang="en-GB" sz="2400" dirty="0">
                          <a:effectLst/>
                        </a:rPr>
                        <a:t>#NULL!</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GB" sz="2400" dirty="0">
                          <a:effectLst/>
                        </a:rPr>
                        <a:t>Arises when you refer to an intersection of two ranges that do not intersect, Or is a space was used instead of a comma in a formula.</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r h="213511">
                <a:tc>
                  <a:txBody>
                    <a:bodyPr/>
                    <a:lstStyle/>
                    <a:p>
                      <a:pPr algn="just">
                        <a:spcAft>
                          <a:spcPts val="0"/>
                        </a:spcAft>
                      </a:pPr>
                      <a:r>
                        <a:rPr lang="en-GB" sz="2400">
                          <a:effectLst/>
                        </a:rPr>
                        <a:t>#DIV/0!</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GB" sz="2400">
                          <a:effectLst/>
                        </a:rPr>
                        <a:t>Occurs when a formula attempts to divide by zero.</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r h="427022">
                <a:tc>
                  <a:txBody>
                    <a:bodyPr/>
                    <a:lstStyle/>
                    <a:p>
                      <a:pPr algn="just">
                        <a:spcAft>
                          <a:spcPts val="0"/>
                        </a:spcAft>
                      </a:pPr>
                      <a:r>
                        <a:rPr lang="en-GB" sz="2400">
                          <a:effectLst/>
                        </a:rPr>
                        <a:t>#VALUE!</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GB" sz="2400">
                          <a:effectLst/>
                        </a:rPr>
                        <a:t>Occurs if one of the variables in your formula is of the wrong type (e.g. text value when a numeric value is expected).</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r h="213511">
                <a:tc>
                  <a:txBody>
                    <a:bodyPr/>
                    <a:lstStyle/>
                    <a:p>
                      <a:pPr algn="just">
                        <a:spcAft>
                          <a:spcPts val="0"/>
                        </a:spcAft>
                      </a:pPr>
                      <a:r>
                        <a:rPr lang="en-GB" sz="2400">
                          <a:effectLst/>
                        </a:rPr>
                        <a:t>#REF!</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GB" sz="2400">
                          <a:effectLst/>
                        </a:rPr>
                        <a:t>Arises when a formula contains an invalid cell reference.</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r h="427022">
                <a:tc>
                  <a:txBody>
                    <a:bodyPr/>
                    <a:lstStyle/>
                    <a:p>
                      <a:pPr algn="just">
                        <a:spcAft>
                          <a:spcPts val="0"/>
                        </a:spcAft>
                      </a:pPr>
                      <a:r>
                        <a:rPr lang="en-GB" sz="2400">
                          <a:effectLst/>
                        </a:rPr>
                        <a:t>#NAME?</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GB" sz="2400">
                          <a:effectLst/>
                        </a:rPr>
                        <a:t>Occurs if Excel does not recognise a formula name or does not recognise text within a formula.</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r h="213511">
                <a:tc>
                  <a:txBody>
                    <a:bodyPr/>
                    <a:lstStyle/>
                    <a:p>
                      <a:pPr algn="just">
                        <a:spcAft>
                          <a:spcPts val="0"/>
                        </a:spcAft>
                      </a:pPr>
                      <a:r>
                        <a:rPr lang="en-GB" sz="2400">
                          <a:effectLst/>
                        </a:rPr>
                        <a:t>#NUM!</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GB" sz="2400">
                          <a:effectLst/>
                        </a:rPr>
                        <a:t>Occurs when Excel encounters an invalid number.</a:t>
                      </a:r>
                      <a:endParaRPr lang="en-GB" sz="240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r h="213511">
                <a:tc>
                  <a:txBody>
                    <a:bodyPr/>
                    <a:lstStyle/>
                    <a:p>
                      <a:pPr algn="just">
                        <a:spcAft>
                          <a:spcPts val="0"/>
                        </a:spcAft>
                      </a:pPr>
                      <a:r>
                        <a:rPr lang="en-GB" sz="2400" dirty="0">
                          <a:effectLst/>
                        </a:rPr>
                        <a:t>#N/A</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c>
                  <a:txBody>
                    <a:bodyPr/>
                    <a:lstStyle/>
                    <a:p>
                      <a:pPr algn="just">
                        <a:spcAft>
                          <a:spcPts val="0"/>
                        </a:spcAft>
                      </a:pPr>
                      <a:r>
                        <a:rPr lang="en-GB" sz="2400" dirty="0">
                          <a:effectLst/>
                        </a:rPr>
                        <a:t>Indicates that a value is not available to a formula.</a:t>
                      </a:r>
                      <a:endParaRPr lang="en-GB" sz="2400" dirty="0">
                        <a:effectLst/>
                        <a:latin typeface="Mangal" panose="02040503050203030202" pitchFamily="18" charset="0"/>
                        <a:ea typeface="Calibri" panose="020F0502020204030204" pitchFamily="34" charset="0"/>
                        <a:cs typeface="Times New Roman" panose="02020603050405020304" pitchFamily="18" charset="0"/>
                      </a:endParaRPr>
                    </a:p>
                  </a:txBody>
                  <a:tcPr marL="33754" marR="33754" marT="0" marB="0"/>
                </a:tc>
              </a:tr>
            </a:tbl>
          </a:graphicData>
        </a:graphic>
      </p:graphicFrame>
      <p:pic>
        <p:nvPicPr>
          <p:cNvPr id="1027" name="Picture 10" descr="Callou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1" descr="Callou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14538"/>
            <a:ext cx="123825" cy="13335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ormul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832061138"/>
            <a:ext cx="72390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70891"/>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43174" y="1066800"/>
            <a:ext cx="3729026" cy="1858144"/>
          </a:xfrm>
        </p:spPr>
        <p:txBody>
          <a:bodyPr/>
          <a:lstStyle/>
          <a:p>
            <a:r>
              <a:rPr lang="en-US" sz="4000" b="1" i="1" dirty="0" smtClean="0">
                <a:solidFill>
                  <a:schemeClr val="tx1">
                    <a:lumMod val="95000"/>
                    <a:lumOff val="5000"/>
                  </a:schemeClr>
                </a:solidFill>
              </a:rPr>
              <a:t>Subsidiary ICT for Uganda</a:t>
            </a:r>
            <a:endParaRPr lang="en-US" sz="4000" b="1" dirty="0" smtClean="0">
              <a:solidFill>
                <a:schemeClr val="tx1">
                  <a:lumMod val="95000"/>
                  <a:lumOff val="5000"/>
                </a:schemeClr>
              </a:solidFill>
            </a:endParaRPr>
          </a:p>
        </p:txBody>
      </p:sp>
      <p:sp>
        <p:nvSpPr>
          <p:cNvPr id="4" name="Subtitle 3"/>
          <p:cNvSpPr>
            <a:spLocks noGrp="1"/>
          </p:cNvSpPr>
          <p:nvPr>
            <p:ph type="subTitle" idx="1"/>
          </p:nvPr>
        </p:nvSpPr>
        <p:spPr/>
        <p:txBody>
          <a:bodyPr/>
          <a:lstStyle/>
          <a:p>
            <a:r>
              <a:rPr lang="en-US" b="1" dirty="0" smtClean="0">
                <a:solidFill>
                  <a:schemeClr val="tx1">
                    <a:lumMod val="95000"/>
                    <a:lumOff val="5000"/>
                  </a:schemeClr>
                </a:solidFill>
              </a:rPr>
              <a:t>End of Topic </a:t>
            </a:r>
            <a:r>
              <a:rPr lang="en-US" b="1" dirty="0">
                <a:solidFill>
                  <a:schemeClr val="tx1">
                    <a:lumMod val="95000"/>
                    <a:lumOff val="5000"/>
                  </a:schemeClr>
                </a:solidFill>
              </a:rPr>
              <a:t>7</a:t>
            </a:r>
            <a:r>
              <a:rPr lang="en-US" b="1" dirty="0" smtClean="0">
                <a:solidFill>
                  <a:schemeClr val="tx1">
                    <a:lumMod val="95000"/>
                    <a:lumOff val="5000"/>
                  </a:schemeClr>
                </a:solidFill>
              </a:rPr>
              <a:t>:</a:t>
            </a:r>
          </a:p>
          <a:p>
            <a:r>
              <a:rPr lang="en-US" b="1" dirty="0" smtClean="0">
                <a:solidFill>
                  <a:schemeClr val="tx1">
                    <a:lumMod val="95000"/>
                    <a:lumOff val="5000"/>
                  </a:schemeClr>
                </a:solidFill>
              </a:rPr>
              <a:t> Electronic Spreadsheets I</a:t>
            </a:r>
          </a:p>
          <a:p>
            <a:r>
              <a:rPr lang="en-US" b="1" dirty="0">
                <a:solidFill>
                  <a:schemeClr val="tx1">
                    <a:lumMod val="95000"/>
                    <a:lumOff val="5000"/>
                  </a:schemeClr>
                </a:solidFill>
              </a:rPr>
              <a:t>Next </a:t>
            </a:r>
            <a:r>
              <a:rPr lang="en-US" b="1" dirty="0" smtClean="0">
                <a:solidFill>
                  <a:schemeClr val="tx1">
                    <a:lumMod val="95000"/>
                    <a:lumOff val="5000"/>
                  </a:schemeClr>
                </a:solidFill>
              </a:rPr>
              <a:t>Topic </a:t>
            </a:r>
            <a:r>
              <a:rPr lang="en-US" b="1" dirty="0">
                <a:solidFill>
                  <a:schemeClr val="tx1">
                    <a:lumMod val="95000"/>
                    <a:lumOff val="5000"/>
                  </a:schemeClr>
                </a:solidFill>
              </a:rPr>
              <a:t>8</a:t>
            </a:r>
            <a:r>
              <a:rPr lang="en-US" b="1" dirty="0" smtClean="0">
                <a:solidFill>
                  <a:schemeClr val="tx1">
                    <a:lumMod val="95000"/>
                    <a:lumOff val="5000"/>
                  </a:schemeClr>
                </a:solidFill>
              </a:rPr>
              <a:t>: </a:t>
            </a:r>
            <a:r>
              <a:rPr lang="en-GB" b="1" dirty="0">
                <a:solidFill>
                  <a:schemeClr val="tx1">
                    <a:lumMod val="95000"/>
                    <a:lumOff val="5000"/>
                  </a:schemeClr>
                </a:solidFill>
              </a:rPr>
              <a:t>Internet and World Wide Web</a:t>
            </a:r>
            <a:endParaRPr lang="en-US" dirty="0">
              <a:solidFill>
                <a:schemeClr val="tx1">
                  <a:lumMod val="95000"/>
                  <a:lumOff val="5000"/>
                </a:schemeClr>
              </a:solidFill>
            </a:endParaRPr>
          </a:p>
        </p:txBody>
      </p:sp>
      <p:pic>
        <p:nvPicPr>
          <p:cNvPr id="5" name="Picture 2" descr="D:\Users\Admin\Desktop\Book Cover Sub ICT.jpg"/>
          <p:cNvPicPr>
            <a:picLocks noChangeAspect="1" noChangeArrowheads="1"/>
          </p:cNvPicPr>
          <p:nvPr/>
        </p:nvPicPr>
        <p:blipFill>
          <a:blip r:embed="rId3" cstate="print"/>
          <a:srcRect/>
          <a:stretch>
            <a:fillRect/>
          </a:stretch>
        </p:blipFill>
        <p:spPr bwMode="auto">
          <a:xfrm rot="20874557">
            <a:off x="326395" y="202067"/>
            <a:ext cx="2500298" cy="3287289"/>
          </a:xfrm>
          <a:prstGeom prst="rect">
            <a:avLst/>
          </a:prstGeom>
          <a:noFill/>
        </p:spPr>
      </p:pic>
    </p:spTree>
    <p:extLst>
      <p:ext uri="{BB962C8B-B14F-4D97-AF65-F5344CB8AC3E}">
        <p14:creationId xmlns:p14="http://schemas.microsoft.com/office/powerpoint/2010/main" val="1690621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7.1.2 </a:t>
            </a:r>
            <a:r>
              <a:rPr lang="en-GB" sz="3200" dirty="0"/>
              <a:t>Types of spreadsheets </a:t>
            </a:r>
          </a:p>
        </p:txBody>
      </p:sp>
      <p:sp>
        <p:nvSpPr>
          <p:cNvPr id="3" name="Content Placeholder 2"/>
          <p:cNvSpPr>
            <a:spLocks noGrp="1"/>
          </p:cNvSpPr>
          <p:nvPr>
            <p:ph idx="1"/>
          </p:nvPr>
        </p:nvSpPr>
        <p:spPr/>
        <p:txBody>
          <a:bodyPr/>
          <a:lstStyle/>
          <a:p>
            <a:r>
              <a:rPr lang="en-GB" dirty="0"/>
              <a:t>There are manual spreadsheets and electronic spreadsheets. </a:t>
            </a:r>
          </a:p>
          <a:p>
            <a:r>
              <a:rPr lang="en-GB" dirty="0"/>
              <a:t>Manual spreadsheets are not computer based and are drawn on paper.</a:t>
            </a:r>
          </a:p>
        </p:txBody>
      </p:sp>
      <p:pic>
        <p:nvPicPr>
          <p:cNvPr id="4" name="Content Placeholder 5"/>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35685" y="3140969"/>
            <a:ext cx="5908316" cy="3431322"/>
          </a:xfrm>
          <a:prstGeom prst="rect">
            <a:avLst/>
          </a:prstGeom>
        </p:spPr>
      </p:pic>
    </p:spTree>
    <p:extLst>
      <p:ext uri="{BB962C8B-B14F-4D97-AF65-F5344CB8AC3E}">
        <p14:creationId xmlns:p14="http://schemas.microsoft.com/office/powerpoint/2010/main" val="2252141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7.1.2 </a:t>
            </a:r>
            <a:r>
              <a:rPr lang="en-GB" sz="3200" dirty="0"/>
              <a:t>Types of spreadsheets </a:t>
            </a:r>
          </a:p>
        </p:txBody>
      </p:sp>
      <p:sp>
        <p:nvSpPr>
          <p:cNvPr id="3" name="Content Placeholder 2"/>
          <p:cNvSpPr>
            <a:spLocks noGrp="1"/>
          </p:cNvSpPr>
          <p:nvPr>
            <p:ph idx="1"/>
          </p:nvPr>
        </p:nvSpPr>
        <p:spPr/>
        <p:txBody>
          <a:bodyPr/>
          <a:lstStyle/>
          <a:p>
            <a:pPr marL="0" indent="0">
              <a:buNone/>
            </a:pPr>
            <a:r>
              <a:rPr lang="en-GB" sz="2400" b="1" dirty="0"/>
              <a:t>Advantages of using electronic spreadsheet over manual </a:t>
            </a:r>
            <a:r>
              <a:rPr lang="en-GB" sz="2400" b="1" dirty="0" smtClean="0"/>
              <a:t>spreadsheets </a:t>
            </a:r>
            <a:endParaRPr lang="en-GB" sz="2400" dirty="0"/>
          </a:p>
          <a:p>
            <a:pPr lvl="0"/>
            <a:r>
              <a:rPr lang="en-GB" sz="2800" dirty="0"/>
              <a:t>The electronic spreadsheet utilizes the powerful aspects of the computer like speed; accuracy and efficiency to enable the user quickly accomplish tasks.</a:t>
            </a:r>
          </a:p>
          <a:p>
            <a:pPr lvl="0"/>
            <a:r>
              <a:rPr lang="en-GB" sz="2800" dirty="0"/>
              <a:t>The electronic spreadsheet offers a larger visual sheet for data entry and manipulation for example the largest paper ledger you can get is on that does not exceed 30 columns and 51 rows. While with a electronic spreadsheet the least ledger has at least 255 columns and 255 rows.</a:t>
            </a:r>
          </a:p>
          <a:p>
            <a:pPr lvl="0"/>
            <a:r>
              <a:rPr lang="en-GB" sz="2800" dirty="0"/>
              <a:t>The electronic </a:t>
            </a:r>
            <a:r>
              <a:rPr lang="en-GB" sz="2800" dirty="0" smtClean="0"/>
              <a:t>spreadsheet </a:t>
            </a:r>
            <a:r>
              <a:rPr lang="en-GB" sz="2800" dirty="0"/>
              <a:t>utilizes the large storage space on computer storage devices to save and retrieve documents.</a:t>
            </a:r>
          </a:p>
        </p:txBody>
      </p:sp>
    </p:spTree>
    <p:extLst>
      <p:ext uri="{BB962C8B-B14F-4D97-AF65-F5344CB8AC3E}">
        <p14:creationId xmlns:p14="http://schemas.microsoft.com/office/powerpoint/2010/main" val="324727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7.1.2 </a:t>
            </a:r>
            <a:r>
              <a:rPr lang="en-GB" sz="3200" dirty="0"/>
              <a:t>Types of spreadsheets </a:t>
            </a:r>
          </a:p>
        </p:txBody>
      </p:sp>
      <p:sp>
        <p:nvSpPr>
          <p:cNvPr id="3" name="Content Placeholder 2"/>
          <p:cNvSpPr>
            <a:spLocks noGrp="1"/>
          </p:cNvSpPr>
          <p:nvPr>
            <p:ph idx="1"/>
          </p:nvPr>
        </p:nvSpPr>
        <p:spPr/>
        <p:txBody>
          <a:bodyPr/>
          <a:lstStyle/>
          <a:p>
            <a:pPr marL="0" indent="0">
              <a:buNone/>
            </a:pPr>
            <a:r>
              <a:rPr lang="en-GB" sz="2400" b="1" dirty="0"/>
              <a:t>Advantages of using electronic spreadsheet over manual </a:t>
            </a:r>
            <a:r>
              <a:rPr lang="en-GB" sz="2400" b="1" dirty="0" smtClean="0"/>
              <a:t>spreadsheets </a:t>
            </a:r>
            <a:endParaRPr lang="en-GB" sz="2400" dirty="0"/>
          </a:p>
          <a:p>
            <a:pPr lvl="0"/>
            <a:r>
              <a:rPr lang="en-GB" sz="2600" dirty="0"/>
              <a:t>The electronic spreadsheet enables the user to produce neat work because the traditional paper, pencil and rubber plus calculator are not put aside. All the work is edited on the screen and the final clear copy is printed and yet with a hand written spreadsheet, neatness depends on the writer’s hand writing.</a:t>
            </a:r>
          </a:p>
          <a:p>
            <a:pPr lvl="0"/>
            <a:r>
              <a:rPr lang="en-GB" sz="2600" dirty="0"/>
              <a:t>Electronic spreadsheet has inbuilt formulas called functions that enable the user to quickly manipulate mathematical data.</a:t>
            </a:r>
          </a:p>
          <a:p>
            <a:pPr lvl="0"/>
            <a:r>
              <a:rPr lang="en-GB" sz="2600" dirty="0"/>
              <a:t>Electronic spreadsheet automatically adjusts the result of the formula if the value in the worksheet is changed while for manual worksheet changing one vale means rubbing the result and writing the correct one </a:t>
            </a:r>
            <a:r>
              <a:rPr lang="en-GB" sz="2600" dirty="0" smtClean="0"/>
              <a:t>again.</a:t>
            </a:r>
            <a:endParaRPr lang="en-GB" sz="2600" dirty="0"/>
          </a:p>
        </p:txBody>
      </p:sp>
    </p:spTree>
    <p:extLst>
      <p:ext uri="{BB962C8B-B14F-4D97-AF65-F5344CB8AC3E}">
        <p14:creationId xmlns:p14="http://schemas.microsoft.com/office/powerpoint/2010/main" val="2893783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t>7.1.3 </a:t>
            </a:r>
            <a:r>
              <a:rPr lang="en-GB" sz="3200" dirty="0"/>
              <a:t>Application areas, uses of spreadsheets </a:t>
            </a:r>
          </a:p>
        </p:txBody>
      </p:sp>
      <p:sp>
        <p:nvSpPr>
          <p:cNvPr id="3" name="Content Placeholder 2"/>
          <p:cNvSpPr>
            <a:spLocks noGrp="1"/>
          </p:cNvSpPr>
          <p:nvPr>
            <p:ph idx="1"/>
          </p:nvPr>
        </p:nvSpPr>
        <p:spPr/>
        <p:txBody>
          <a:bodyPr/>
          <a:lstStyle/>
          <a:p>
            <a:pPr marL="0" indent="0">
              <a:buNone/>
            </a:pPr>
            <a:r>
              <a:rPr lang="en-GB" sz="2800" dirty="0"/>
              <a:t>Spreadsheets are used in many areas, including the following:</a:t>
            </a:r>
          </a:p>
          <a:p>
            <a:pPr lvl="0"/>
            <a:r>
              <a:rPr lang="en-GB" sz="2800" b="1" dirty="0"/>
              <a:t>Budgeting and Statements</a:t>
            </a:r>
            <a:r>
              <a:rPr lang="en-GB" sz="2800" dirty="0"/>
              <a:t>. Microsoft Office Excel ships with templates for creating budgets, cash-flow statements and profit-and-loss statements, which are some of the most basic documents used in accounting. </a:t>
            </a:r>
          </a:p>
          <a:p>
            <a:pPr lvl="0"/>
            <a:r>
              <a:rPr lang="en-GB" sz="2800" b="1" dirty="0"/>
              <a:t>Tabulation</a:t>
            </a:r>
            <a:r>
              <a:rPr lang="en-GB" sz="2800" dirty="0"/>
              <a:t>. Excel spreadsheets are designed to contain data in a tabular format that supports both in-line and summation calculations.</a:t>
            </a:r>
          </a:p>
          <a:p>
            <a:pPr lvl="0"/>
            <a:r>
              <a:rPr lang="en-GB" sz="2800" b="1" dirty="0"/>
              <a:t>Financial Analysis. </a:t>
            </a:r>
            <a:r>
              <a:rPr lang="en-GB" sz="2800" dirty="0"/>
              <a:t>Financial analysis using spreadsheets to list customer and sales targets can help you manage your sales force and plan future marketing plans based on past results.</a:t>
            </a:r>
          </a:p>
        </p:txBody>
      </p:sp>
    </p:spTree>
    <p:extLst>
      <p:ext uri="{BB962C8B-B14F-4D97-AF65-F5344CB8AC3E}">
        <p14:creationId xmlns:p14="http://schemas.microsoft.com/office/powerpoint/2010/main" val="222089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SubICTForUganda">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bICTForUganda" id="{6CE2E6CA-FC79-4C56-9866-484B5A2A06D1}" vid="{D6DA320D-04A1-47D3-A43E-D719D2AB46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1536</TotalTime>
  <Words>6501</Words>
  <Application>Microsoft Office PowerPoint</Application>
  <PresentationFormat>On-screen Show (4:3)</PresentationFormat>
  <Paragraphs>491</Paragraphs>
  <Slides>57</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MS PGothic</vt:lpstr>
      <vt:lpstr>MS PGothic</vt:lpstr>
      <vt:lpstr>Arial</vt:lpstr>
      <vt:lpstr>Book Antiqua</vt:lpstr>
      <vt:lpstr>Calibri</vt:lpstr>
      <vt:lpstr>Cambria</vt:lpstr>
      <vt:lpstr>Mangal</vt:lpstr>
      <vt:lpstr>Times New Roman</vt:lpstr>
      <vt:lpstr>Tw Cen MT Condensed</vt:lpstr>
      <vt:lpstr>Wingdings</vt:lpstr>
      <vt:lpstr>SubICTForUganda</vt:lpstr>
      <vt:lpstr>Subsidiary ICT for Uganda</vt:lpstr>
      <vt:lpstr>Background</vt:lpstr>
      <vt:lpstr>Presentation Outline</vt:lpstr>
      <vt:lpstr>Sub Topic 7.1: Introduction to Spreadsheets</vt:lpstr>
      <vt:lpstr>7.1.1  Meaning of a spreadsheet  </vt:lpstr>
      <vt:lpstr>7.1.2 Types of spreadsheets </vt:lpstr>
      <vt:lpstr>7.1.2 Types of spreadsheets </vt:lpstr>
      <vt:lpstr>7.1.2 Types of spreadsheets </vt:lpstr>
      <vt:lpstr>7.1.3 Application areas, uses of spreadsheets </vt:lpstr>
      <vt:lpstr>7.1.3 Application areas, uses of spreadsheets </vt:lpstr>
      <vt:lpstr>7.1.4 Features of a spreadsheet </vt:lpstr>
      <vt:lpstr>7.1.4 Features of a spreadsheet </vt:lpstr>
      <vt:lpstr>7.1.4 Features of a spreadsheet </vt:lpstr>
      <vt:lpstr>7.1.5 Working with spreadsheets</vt:lpstr>
      <vt:lpstr>7.1.5 Working with spreadsheets</vt:lpstr>
      <vt:lpstr>7.1.5 Working with spreadsheets</vt:lpstr>
      <vt:lpstr>7.1.5 Working with spreadsheets</vt:lpstr>
      <vt:lpstr>7.1.5 Working with spreadsheets</vt:lpstr>
      <vt:lpstr>Sub Topic 7.2: Managing Worksheets</vt:lpstr>
      <vt:lpstr>7.2.1 Inserting rows, columns and cells</vt:lpstr>
      <vt:lpstr>7.2.2 Editing contents of a cell</vt:lpstr>
      <vt:lpstr>7.2.3 Selecting cells </vt:lpstr>
      <vt:lpstr>7.2.3 Selecting cells </vt:lpstr>
      <vt:lpstr>7.2.3 Selecting cells </vt:lpstr>
      <vt:lpstr>7.2.4 Copying data between worksheets or workbooks</vt:lpstr>
      <vt:lpstr>7.2.5 Auto fill/ copy handle tool</vt:lpstr>
      <vt:lpstr>7.2.5 Auto fill/ copy handle tool</vt:lpstr>
      <vt:lpstr>7.2.6 Freezing panes </vt:lpstr>
      <vt:lpstr>7.2.6 Freezing panes </vt:lpstr>
      <vt:lpstr>7.2.7 Formatting a worksheet</vt:lpstr>
      <vt:lpstr>7.2.7 Formatting a worksheet</vt:lpstr>
      <vt:lpstr>7.2.7 Formatting a worksheet</vt:lpstr>
      <vt:lpstr>7.2.7 Formatting a worksheet</vt:lpstr>
      <vt:lpstr>7.2.7 Formatting a worksheet</vt:lpstr>
      <vt:lpstr>7.2.7 Formatting a worksheet</vt:lpstr>
      <vt:lpstr>7.2.7 Formatting a worksheet</vt:lpstr>
      <vt:lpstr>7.2.7 Formatting a worksheet</vt:lpstr>
      <vt:lpstr>Sub Topic 7.3: Formulae and Functions</vt:lpstr>
      <vt:lpstr>7.3.1 Types of operators  </vt:lpstr>
      <vt:lpstr>7.3.1 Types of operators  </vt:lpstr>
      <vt:lpstr>7.3.1 Types of operators  </vt:lpstr>
      <vt:lpstr>7.3.1 Types of operators  </vt:lpstr>
      <vt:lpstr>7.3.1 Types of operators  </vt:lpstr>
      <vt:lpstr>7.3.1 Types of operators  </vt:lpstr>
      <vt:lpstr>7.3.2 Types of cell referencing </vt:lpstr>
      <vt:lpstr>7.3.2 Types of cell referencing </vt:lpstr>
      <vt:lpstr>7.3.2 Types of cell referencing </vt:lpstr>
      <vt:lpstr>7.3.2 Types of cell referencing </vt:lpstr>
      <vt:lpstr>7.3.2 Types of cell referencing </vt:lpstr>
      <vt:lpstr>7.3.2 Types of cell referencing </vt:lpstr>
      <vt:lpstr>7.3.3 Formulae</vt:lpstr>
      <vt:lpstr>7.3.4 Functions</vt:lpstr>
      <vt:lpstr>7.3.4 Functions</vt:lpstr>
      <vt:lpstr>7.3.4 Functions</vt:lpstr>
      <vt:lpstr>7.3.4 Functions</vt:lpstr>
      <vt:lpstr>7.3.5 Error alerts </vt:lpstr>
      <vt:lpstr>Subsidiary ICT for Uganda</vt:lpstr>
    </vt:vector>
  </TitlesOfParts>
  <Company>Sharebility Uganda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Electronic Spreadsheets I - Subsidiary ICT for Uganda by Mukalele Rogers</dc:title>
  <dc:subject>UACE Subsidiary ICT 850</dc:subject>
  <dc:creator>Rogers Mukalele</dc:creator>
  <cp:keywords>UACE, UNEB,ICT,SHAREBILITY UGANDA</cp:keywords>
  <cp:lastModifiedBy>Admin</cp:lastModifiedBy>
  <cp:revision>110</cp:revision>
  <dcterms:created xsi:type="dcterms:W3CDTF">2012-08-28T13:36:21Z</dcterms:created>
  <dcterms:modified xsi:type="dcterms:W3CDTF">2018-08-11T01:50:21Z</dcterms:modified>
</cp:coreProperties>
</file>