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8"/>
  </p:notesMasterIdLst>
  <p:sldIdLst>
    <p:sldId id="256" r:id="rId2"/>
    <p:sldId id="257" r:id="rId3"/>
    <p:sldId id="261" r:id="rId4"/>
    <p:sldId id="284" r:id="rId5"/>
    <p:sldId id="285" r:id="rId6"/>
    <p:sldId id="268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493983-B1DE-43AB-9CC0-16D4FC1E17DC}">
  <a:tblStyle styleId="{63493983-B1DE-43AB-9CC0-16D4FC1E17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5"/>
  </p:normalViewPr>
  <p:slideViewPr>
    <p:cSldViewPr snapToGrid="0" snapToObjects="1">
      <p:cViewPr varScale="1">
        <p:scale>
          <a:sx n="162" d="100"/>
          <a:sy n="162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18977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86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064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2102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3522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835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76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Factor Timing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Impact of Timing on Factor Returns</a:t>
            </a:r>
            <a:endParaRPr sz="4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8" name="Google Shape;58;p12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Google Shape;59;p1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922000" y="875258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Background</a:t>
            </a:r>
            <a:endParaRPr sz="4000" dirty="0">
              <a:solidFill>
                <a:srgbClr val="FFB600"/>
              </a:solidFill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3" name="Google Shape;73;p1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65125" y="1838848"/>
            <a:ext cx="7076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C000"/>
              </a:buClr>
              <a:buSzPct val="140000"/>
              <a:buFont typeface="Arial" charset="0"/>
              <a:buChar char="•"/>
            </a:pPr>
            <a:r>
              <a:rPr lang="en-US" dirty="0" smtClean="0"/>
              <a:t>Two opposing schools of thought about factor timing discuss whether factor </a:t>
            </a:r>
            <a:r>
              <a:rPr lang="en-US" dirty="0"/>
              <a:t>t</a:t>
            </a:r>
            <a:r>
              <a:rPr lang="en-US" dirty="0" smtClean="0"/>
              <a:t>iming significantly improves portfolio returns </a:t>
            </a:r>
          </a:p>
        </p:txBody>
      </p:sp>
      <p:sp>
        <p:nvSpPr>
          <p:cNvPr id="15" name="Google Shape;67;p13"/>
          <p:cNvSpPr txBox="1">
            <a:spLocks/>
          </p:cNvSpPr>
          <p:nvPr/>
        </p:nvSpPr>
        <p:spPr>
          <a:xfrm>
            <a:off x="922000" y="2574449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-US" sz="4000" dirty="0" smtClean="0"/>
              <a:t>Project Goals</a:t>
            </a:r>
            <a:endParaRPr lang="en-US" sz="4000" dirty="0">
              <a:solidFill>
                <a:srgbClr val="FFB6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10583" y="3518459"/>
            <a:ext cx="70765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C000"/>
              </a:buClr>
              <a:buSzPct val="140000"/>
              <a:buFont typeface="Arial" charset="0"/>
              <a:buChar char="•"/>
            </a:pPr>
            <a:r>
              <a:rPr lang="en-US" dirty="0" smtClean="0"/>
              <a:t>Explore the relationship between timing variables and factor returns</a:t>
            </a:r>
          </a:p>
          <a:p>
            <a:pPr marL="285750" indent="-285750">
              <a:buClr>
                <a:srgbClr val="FFC000"/>
              </a:buClr>
              <a:buSzPct val="140000"/>
              <a:buFont typeface="Arial" charset="0"/>
              <a:buChar char="•"/>
            </a:pPr>
            <a:endParaRPr lang="en-US" dirty="0"/>
          </a:p>
          <a:p>
            <a:pPr marL="285750" indent="-285750">
              <a:buClr>
                <a:srgbClr val="FFC000"/>
              </a:buClr>
              <a:buSzPct val="140000"/>
              <a:buFont typeface="Arial" charset="0"/>
              <a:buChar char="•"/>
            </a:pPr>
            <a:r>
              <a:rPr lang="en-US" dirty="0" smtClean="0"/>
              <a:t>Define trading strategies using timing information</a:t>
            </a:r>
          </a:p>
          <a:p>
            <a:pPr marL="285750" indent="-285750">
              <a:buClr>
                <a:srgbClr val="FFC000"/>
              </a:buClr>
              <a:buSzPct val="140000"/>
              <a:buFont typeface="Arial" charset="0"/>
              <a:buChar char="•"/>
            </a:pPr>
            <a:endParaRPr lang="en-US" dirty="0"/>
          </a:p>
          <a:p>
            <a:pPr marL="285750" indent="-285750">
              <a:buClr>
                <a:srgbClr val="FFC000"/>
              </a:buClr>
              <a:buSzPct val="140000"/>
              <a:buFont typeface="Arial" charset="0"/>
              <a:buChar char="•"/>
            </a:pPr>
            <a:r>
              <a:rPr lang="en-US" dirty="0" smtClean="0"/>
              <a:t>Check if the strategies generate a positive alpha in comparison with the factor itself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Data Description</a:t>
            </a:r>
            <a:endParaRPr sz="4000" dirty="0"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Factor Data:</a:t>
            </a:r>
          </a:p>
          <a:p>
            <a:pPr marL="285750" indent="-285750">
              <a:buSzPct val="140000"/>
              <a:buFont typeface="Arial" charset="0"/>
              <a:buChar char="•"/>
            </a:pPr>
            <a:r>
              <a:rPr lang="en-US" sz="1400" dirty="0" err="1" smtClean="0">
                <a:solidFill>
                  <a:schemeClr val="tx1"/>
                </a:solidFill>
              </a:rPr>
              <a:t>Fama</a:t>
            </a:r>
            <a:r>
              <a:rPr lang="en-US" sz="1400" dirty="0" smtClean="0">
                <a:solidFill>
                  <a:schemeClr val="tx1"/>
                </a:solidFill>
              </a:rPr>
              <a:t> French (FF) value and momentum factors from 1973 to 2018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Timing Variables Data:</a:t>
            </a:r>
          </a:p>
          <a:p>
            <a:pPr marL="285750" indent="-285750">
              <a:buSzPct val="140000"/>
              <a:buFont typeface="Arial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Factor’s recent performance over N-period window (measured by factor momentum)</a:t>
            </a:r>
          </a:p>
          <a:p>
            <a:pPr marL="285750" indent="-285750">
              <a:buSzPct val="140000"/>
              <a:buFont typeface="Arial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Performance of equity market ( FF Market </a:t>
            </a:r>
            <a:r>
              <a:rPr lang="mr-IN" sz="1400" dirty="0" smtClean="0">
                <a:solidFill>
                  <a:schemeClr val="tx1"/>
                </a:solidFill>
              </a:rPr>
              <a:t>–</a:t>
            </a:r>
            <a:r>
              <a:rPr lang="en-US" sz="1400" dirty="0" smtClean="0">
                <a:solidFill>
                  <a:schemeClr val="tx1"/>
                </a:solidFill>
              </a:rPr>
              <a:t> Risk free)</a:t>
            </a:r>
          </a:p>
          <a:p>
            <a:pPr marL="285750" indent="-285750">
              <a:buSzPct val="140000"/>
              <a:buFont typeface="Arial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Growth rate of industrial production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Google Shape;10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Predicting factor returns</a:t>
            </a:r>
            <a:endParaRPr sz="4000"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Google Shape;10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22000" y="1749175"/>
            <a:ext cx="6866100" cy="2366100"/>
          </a:xfrm>
        </p:spPr>
        <p:txBody>
          <a:bodyPr/>
          <a:lstStyle/>
          <a:p>
            <a:pPr>
              <a:buSzPct val="140000"/>
              <a:buFont typeface="Arial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Univariate regression </a:t>
            </a:r>
            <a:r>
              <a:rPr lang="mr-IN" sz="1600" dirty="0" smtClean="0">
                <a:solidFill>
                  <a:schemeClr val="tx1"/>
                </a:solidFill>
              </a:rPr>
              <a:t>–</a:t>
            </a:r>
            <a:r>
              <a:rPr lang="en-US" sz="1600" dirty="0" smtClean="0">
                <a:solidFill>
                  <a:schemeClr val="tx1"/>
                </a:solidFill>
              </a:rPr>
              <a:t> one for each timing variable</a:t>
            </a:r>
          </a:p>
          <a:p>
            <a:pPr>
              <a:buSzPct val="140000"/>
              <a:buFont typeface="Arial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Multivariate regression </a:t>
            </a:r>
            <a:r>
              <a:rPr lang="mr-IN" sz="1600" dirty="0" smtClean="0">
                <a:solidFill>
                  <a:schemeClr val="tx1"/>
                </a:solidFill>
              </a:rPr>
              <a:t>–</a:t>
            </a:r>
            <a:r>
              <a:rPr lang="en-US" sz="1600" dirty="0" smtClean="0">
                <a:solidFill>
                  <a:schemeClr val="tx1"/>
                </a:solidFill>
              </a:rPr>
              <a:t> Using all timing variables</a:t>
            </a:r>
          </a:p>
          <a:p>
            <a:pPr>
              <a:buSzPct val="140000"/>
              <a:buFont typeface="Arial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Loop for different values of </a:t>
            </a:r>
            <a:r>
              <a:rPr lang="en-US" sz="1600" dirty="0" err="1" smtClean="0">
                <a:solidFill>
                  <a:schemeClr val="tx1"/>
                </a:solidFill>
              </a:rPr>
              <a:t>lookback</a:t>
            </a:r>
            <a:r>
              <a:rPr lang="en-US" sz="1600" dirty="0" smtClean="0">
                <a:solidFill>
                  <a:schemeClr val="tx1"/>
                </a:solidFill>
              </a:rPr>
              <a:t> period (N)</a:t>
            </a:r>
          </a:p>
          <a:p>
            <a:pPr marL="114300" indent="0">
              <a:buSzPct val="14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114300" indent="0">
              <a:buSzPct val="140000"/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From this analysis, we found that multivariate regression  yields the best results in terms of MSE and adjusted R</a:t>
            </a:r>
            <a:r>
              <a:rPr lang="en-US" sz="1400" baseline="30000" dirty="0" smtClean="0">
                <a:solidFill>
                  <a:schemeClr val="tx1"/>
                </a:solidFill>
              </a:rPr>
              <a:t>2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  <a:p>
            <a:pPr marL="114300" indent="0">
              <a:buSzPct val="140000"/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981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922000" y="564998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Testing Strategies</a:t>
            </a:r>
            <a:endParaRPr sz="4000"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Google Shape;10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22000" y="1422398"/>
                <a:ext cx="6866100" cy="2366100"/>
              </a:xfrm>
            </p:spPr>
            <p:txBody>
              <a:bodyPr/>
              <a:lstStyle/>
              <a:p>
                <a:pPr marL="114300" indent="0">
                  <a:buSzPct val="140000"/>
                  <a:buNone/>
                </a:pPr>
                <a:r>
                  <a:rPr lang="en-US" sz="1400" dirty="0" smtClean="0">
                    <a:solidFill>
                      <a:schemeClr val="tx1"/>
                    </a:solidFill>
                  </a:rPr>
                  <a:t>Given the results from the regression, we built trend-following and mean-reverting strategies, which were tested on the entire data set.</a:t>
                </a:r>
              </a:p>
              <a:p>
                <a:pPr marL="114300" indent="0">
                  <a:buSzPct val="140000"/>
                  <a:buNone/>
                </a:pPr>
                <a:endParaRPr lang="en-US" sz="1400" dirty="0" smtClean="0">
                  <a:solidFill>
                    <a:schemeClr val="tx1"/>
                  </a:solidFill>
                </a:endParaRPr>
              </a:p>
              <a:p>
                <a:pPr marL="114300" indent="0">
                  <a:buSzPct val="140000"/>
                  <a:buNone/>
                </a:pPr>
                <a:r>
                  <a:rPr lang="en-US" sz="1400" dirty="0" smtClean="0">
                    <a:solidFill>
                      <a:schemeClr val="tx1"/>
                    </a:solidFill>
                  </a:rPr>
                  <a:t>Mean Reverting trading Strategies: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>
                  <a:buSzPct val="110000"/>
                  <a:buFont typeface="+mj-lt"/>
                  <a:buAutoNum type="arabicPeriod"/>
                </a:pPr>
                <a:r>
                  <a:rPr lang="en-US" sz="1200" dirty="0">
                    <a:solidFill>
                      <a:schemeClr val="tx1"/>
                    </a:solidFill>
                  </a:rPr>
                  <a:t>Long-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</m:acc>
                    <m:r>
                      <a:rPr lang="en-US" sz="1200" i="1">
                        <a:solidFill>
                          <a:schemeClr val="tx1"/>
                        </a:solidFill>
                        <a:latin typeface="Cambria Math" charset="0"/>
                      </a:rPr>
                      <m:t>&lt;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 ; Short -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</m:acc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&gt;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sz="1200" dirty="0" smtClean="0">
                  <a:solidFill>
                    <a:schemeClr val="tx1"/>
                  </a:solidFill>
                </a:endParaRPr>
              </a:p>
              <a:p>
                <a:pPr>
                  <a:buSzPct val="110000"/>
                  <a:buFont typeface="+mj-lt"/>
                  <a:buAutoNum type="arabicPeriod"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Same as one, but now we use all the data available till each point in time</a:t>
                </a:r>
              </a:p>
              <a:p>
                <a:pPr>
                  <a:buSzPct val="110000"/>
                  <a:buFont typeface="+mj-lt"/>
                  <a:buAutoNum type="arabicPeriod"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Long -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</m:acc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&lt;</m:t>
                    </m:r>
                    <m:r>
                      <a:rPr lang="en-US" sz="1200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25</m:t>
                    </m:r>
                    <m:r>
                      <m:rPr>
                        <m:sty m:val="p"/>
                      </m:rPr>
                      <a:rPr lang="en-US" sz="1200" b="0" i="0" baseline="30000" smtClean="0">
                        <a:solidFill>
                          <a:schemeClr val="tx1"/>
                        </a:solidFill>
                        <a:latin typeface="Cambria Math" charset="0"/>
                      </a:rPr>
                      <m:t>th</m:t>
                    </m:r>
                    <m:r>
                      <a:rPr lang="en-US" sz="1200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perc</m:t>
                    </m:r>
                    <m:r>
                      <a:rPr lang="en-US" sz="1200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N</m:t>
                    </m:r>
                    <m:r>
                      <a:rPr lang="en-US" sz="1200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 ;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Short</m:t>
                    </m:r>
                    <m:r>
                      <a:rPr lang="en-US" sz="1200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 &gt; 75</a:t>
                </a:r>
                <a:r>
                  <a:rPr lang="en-US" sz="1200" baseline="30000" dirty="0" smtClean="0">
                    <a:solidFill>
                      <a:schemeClr val="tx1"/>
                    </a:solidFill>
                  </a:rPr>
                  <a:t>th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 smtClean="0">
                    <a:solidFill>
                      <a:schemeClr val="tx1"/>
                    </a:solidFill>
                  </a:rPr>
                  <a:t>perc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. N</a:t>
                </a:r>
              </a:p>
              <a:p>
                <a:pPr>
                  <a:buSzPct val="110000"/>
                  <a:buFont typeface="+mj-lt"/>
                  <a:buAutoNum type="arabicPeriod"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Same as 3 but with all data available till each point in time</a:t>
                </a:r>
              </a:p>
              <a:p>
                <a:pPr>
                  <a:buSzPct val="110000"/>
                  <a:buFont typeface="+mj-lt"/>
                  <a:buAutoNum type="arabicPeriod"/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Long - 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</m:acc>
                    <m:r>
                      <a:rPr lang="en-US" sz="1200" i="1">
                        <a:solidFill>
                          <a:schemeClr val="tx1"/>
                        </a:solidFill>
                        <a:latin typeface="Cambria Math" charset="0"/>
                      </a:rPr>
                      <m:t>&lt;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&lt; </m:t>
                    </m:r>
                    <m:r>
                      <a:rPr lang="en-US" sz="12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1200" baseline="-25000" dirty="0" smtClean="0">
                    <a:solidFill>
                      <a:schemeClr val="tx1"/>
                    </a:solidFill>
                  </a:rPr>
                  <a:t>All</a:t>
                </a:r>
              </a:p>
              <a:p>
                <a:pPr>
                  <a:buSzPct val="110000"/>
                  <a:buFont typeface="+mj-lt"/>
                  <a:buAutoNum type="arabicPeriod"/>
                </a:pPr>
                <a:endParaRPr lang="en-US" sz="1400" baseline="-25000" dirty="0" smtClean="0">
                  <a:solidFill>
                    <a:schemeClr val="tx1"/>
                  </a:solidFill>
                </a:endParaRPr>
              </a:p>
              <a:p>
                <a:pPr marL="114300" indent="0">
                  <a:buSzPct val="140000"/>
                  <a:buNone/>
                </a:pPr>
                <a:r>
                  <a:rPr lang="en-US" sz="1400" dirty="0" smtClean="0">
                    <a:solidFill>
                      <a:schemeClr val="tx1"/>
                    </a:solidFill>
                  </a:rPr>
                  <a:t>Trend Following strategies are equivalent to Mean reverting, but we invert when to go long and when to go short</a:t>
                </a:r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22000" y="1422398"/>
                <a:ext cx="6866100" cy="2366100"/>
              </a:xfrm>
              <a:blipFill rotWithShape="0">
                <a:blip r:embed="rId3"/>
                <a:stretch>
                  <a:fillRect b="-39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759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And tables to </a:t>
            </a:r>
            <a:r>
              <a:rPr lang="en" sz="3600">
                <a:solidFill>
                  <a:srgbClr val="FFB600"/>
                </a:solidFill>
              </a:rPr>
              <a:t>compare</a:t>
            </a:r>
            <a:r>
              <a:rPr lang="en" sz="3600"/>
              <a:t> data</a:t>
            </a:r>
            <a:endParaRPr sz="3600"/>
          </a:p>
        </p:txBody>
      </p:sp>
      <p:graphicFrame>
        <p:nvGraphicFramePr>
          <p:cNvPr id="205" name="Google Shape;205;p24"/>
          <p:cNvGraphicFramePr/>
          <p:nvPr/>
        </p:nvGraphicFramePr>
        <p:xfrm>
          <a:off x="922000" y="1901581"/>
          <a:ext cx="7276100" cy="2379410"/>
        </p:xfrm>
        <a:graphic>
          <a:graphicData uri="http://schemas.openxmlformats.org/drawingml/2006/table">
            <a:tbl>
              <a:tblPr>
                <a:noFill/>
                <a:tableStyleId>{63493983-B1DE-43AB-9CC0-16D4FC1E17DC}</a:tableStyleId>
              </a:tblPr>
              <a:tblGrid>
                <a:gridCol w="1819025"/>
                <a:gridCol w="1819025"/>
                <a:gridCol w="1819025"/>
                <a:gridCol w="1819025"/>
              </a:tblGrid>
              <a:tr h="325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A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B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C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</a:tr>
              <a:tr h="676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Yellow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10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20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7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76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Blue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30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15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10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76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Orange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5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24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16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06" name="Google Shape;206;p2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07" name="Google Shape;207;p24"/>
          <p:cNvGrpSpPr/>
          <p:nvPr/>
        </p:nvGrpSpPr>
        <p:grpSpPr>
          <a:xfrm>
            <a:off x="8089119" y="319162"/>
            <a:ext cx="728350" cy="743348"/>
            <a:chOff x="3955900" y="2984500"/>
            <a:chExt cx="414000" cy="422525"/>
          </a:xfrm>
        </p:grpSpPr>
        <p:sp>
          <p:nvSpPr>
            <p:cNvPr id="208" name="Google Shape;208;p24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212</Words>
  <Application>Microsoft Macintosh PowerPoint</Application>
  <PresentationFormat>On-screen Show (16:9)</PresentationFormat>
  <Paragraphs>56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Raleway ExtraBold</vt:lpstr>
      <vt:lpstr>Cambria Math</vt:lpstr>
      <vt:lpstr>Arial</vt:lpstr>
      <vt:lpstr>Raleway Light</vt:lpstr>
      <vt:lpstr>Olivia template</vt:lpstr>
      <vt:lpstr>Factor Timing – Impact of Timing on Factor Returns</vt:lpstr>
      <vt:lpstr>Background</vt:lpstr>
      <vt:lpstr>Data Description</vt:lpstr>
      <vt:lpstr>Predicting factor returns</vt:lpstr>
      <vt:lpstr>Testing Strategies</vt:lpstr>
      <vt:lpstr>And tables to compare data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 Timing – Impact of Timing on Factor Returns</dc:title>
  <cp:lastModifiedBy>Microsoft Office User</cp:lastModifiedBy>
  <cp:revision>21</cp:revision>
  <dcterms:modified xsi:type="dcterms:W3CDTF">2018-12-08T21:52:09Z</dcterms:modified>
</cp:coreProperties>
</file>