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9"/>
  </p:notesMasterIdLst>
  <p:sldIdLst>
    <p:sldId id="257" r:id="rId2"/>
    <p:sldId id="508" r:id="rId3"/>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6870" autoAdjust="0"/>
  </p:normalViewPr>
  <p:slideViewPr>
    <p:cSldViewPr snapToGrid="0">
      <p:cViewPr varScale="1">
        <p:scale>
          <a:sx n="158" d="100"/>
          <a:sy n="158" d="100"/>
        </p:scale>
        <p:origin x="178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4755"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4759"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eaLnBrk="1" hangingPunct="1">
              <a:defRPr sz="1200">
                <a:latin typeface="Times New Roman" pitchFamily="18" charset="0"/>
              </a:defRPr>
            </a:lvl1pPr>
          </a:lstStyle>
          <a:p>
            <a:pPr>
              <a:defRPr/>
            </a:pPr>
            <a:fld id="{C3966094-34ED-42CC-B0A0-81B4FC9F48A1}" type="slidenum">
              <a:rPr lang="en-US"/>
              <a:pPr>
                <a:defRPr/>
              </a:pPr>
              <a:t>‹#›</a:t>
            </a:fld>
            <a:endParaRPr lang="en-US"/>
          </a:p>
        </p:txBody>
      </p:sp>
    </p:spTree>
    <p:extLst>
      <p:ext uri="{BB962C8B-B14F-4D97-AF65-F5344CB8AC3E}">
        <p14:creationId xmlns:p14="http://schemas.microsoft.com/office/powerpoint/2010/main" val="107290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0C77F19E-6305-42C9-846D-8F6E264C89DD}" type="slidenum">
              <a:rPr lang="en-US" altLang="en-US" smtClean="0">
                <a:latin typeface="Times New Roman" pitchFamily="18" charset="0"/>
              </a:rPr>
              <a:pPr/>
              <a:t>1</a:t>
            </a:fld>
            <a:endParaRPr lang="en-US" altLang="en-US">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10</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298250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11</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820450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12</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150479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13</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294943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14</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90472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15</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45740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16</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467106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17</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3018727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18</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4067037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19</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401458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634957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20</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1330905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21</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419053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22</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302818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23</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4203044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24</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625673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25</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58070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26</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110755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27</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320949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3</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6661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4</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308792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5</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357242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6</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3375483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7</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24183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8</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So we might say</a:t>
            </a:r>
          </a:p>
          <a:p>
            <a:pPr eaLnBrk="1" hangingPunct="1"/>
            <a:endParaRPr lang="en-US" altLang="en-US" dirty="0"/>
          </a:p>
          <a:p>
            <a:pPr eaLnBrk="1" hangingPunct="1"/>
            <a:r>
              <a:rPr lang="en-US" altLang="en-US" dirty="0"/>
              <a:t>Complex a, b, c;</a:t>
            </a:r>
          </a:p>
          <a:p>
            <a:pPr eaLnBrk="1" hangingPunct="1"/>
            <a:r>
              <a:rPr lang="en-US" altLang="en-US" dirty="0" err="1"/>
              <a:t>a.real</a:t>
            </a:r>
            <a:r>
              <a:rPr lang="en-US" altLang="en-US" dirty="0"/>
              <a:t> = 1.0; </a:t>
            </a:r>
            <a:r>
              <a:rPr lang="en-US" altLang="en-US" dirty="0" err="1"/>
              <a:t>a.imag</a:t>
            </a:r>
            <a:r>
              <a:rPr lang="en-US" altLang="en-US" dirty="0"/>
              <a:t> = 2.0;</a:t>
            </a:r>
          </a:p>
          <a:p>
            <a:pPr eaLnBrk="1" hangingPunct="1"/>
            <a:r>
              <a:rPr lang="en-US" altLang="en-US" dirty="0" err="1"/>
              <a:t>b.real</a:t>
            </a:r>
            <a:r>
              <a:rPr lang="en-US" altLang="en-US" dirty="0"/>
              <a:t> = 3.0; </a:t>
            </a:r>
            <a:r>
              <a:rPr lang="en-US" altLang="en-US" dirty="0" err="1"/>
              <a:t>b.imag</a:t>
            </a:r>
            <a:r>
              <a:rPr lang="en-US" altLang="en-US" dirty="0"/>
              <a:t> = 4.0;</a:t>
            </a:r>
          </a:p>
          <a:p>
            <a:pPr eaLnBrk="1" hangingPunct="1"/>
            <a:r>
              <a:rPr lang="en-US" altLang="en-US" dirty="0"/>
              <a:t>c = </a:t>
            </a:r>
            <a:r>
              <a:rPr lang="en-US" altLang="en-US" dirty="0" err="1"/>
              <a:t>mult</a:t>
            </a:r>
            <a:r>
              <a:rPr lang="en-US" altLang="en-US" dirty="0"/>
              <a:t>(a, b);</a:t>
            </a:r>
          </a:p>
          <a:p>
            <a:pPr eaLnBrk="1" hangingPunct="1"/>
            <a:endParaRPr lang="en-US" altLang="en-US" dirty="0"/>
          </a:p>
          <a:p>
            <a:pPr eaLnBrk="1" hangingPunct="1"/>
            <a:r>
              <a:rPr lang="en-US" altLang="en-US" dirty="0"/>
              <a:t>The big problem here is that the function name </a:t>
            </a:r>
            <a:r>
              <a:rPr lang="en-US" altLang="en-US" dirty="0" err="1"/>
              <a:t>mult</a:t>
            </a:r>
            <a:r>
              <a:rPr lang="en-US" altLang="en-US" dirty="0"/>
              <a:t>() can’t be used for any other purpose in the same program. It’s global function, tied to the Complex </a:t>
            </a:r>
            <a:r>
              <a:rPr lang="en-US" altLang="en-US" dirty="0" err="1"/>
              <a:t>struct</a:t>
            </a:r>
            <a:r>
              <a:rPr lang="en-US" altLang="en-US" dirty="0"/>
              <a:t>. We can do better.</a:t>
            </a:r>
          </a:p>
        </p:txBody>
      </p:sp>
    </p:spTree>
    <p:extLst>
      <p:ext uri="{BB962C8B-B14F-4D97-AF65-F5344CB8AC3E}">
        <p14:creationId xmlns:p14="http://schemas.microsoft.com/office/powerpoint/2010/main" val="94178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9</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45446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13825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38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BB783C10-A3FC-4821-8331-A3007FFE2233}" type="datetime1">
              <a:rPr lang="en-US" smtClean="0"/>
              <a:t>10/21/2017</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000">
                <a:solidFill>
                  <a:schemeClr val="bg2"/>
                </a:solidFill>
              </a:defRPr>
            </a:lvl1pPr>
          </a:lstStyle>
          <a:p>
            <a:pPr>
              <a:defRPr/>
            </a:pPr>
            <a:r>
              <a:rPr lang="en-US" dirty="0"/>
              <a:t>Copyright (c) John K. </a:t>
            </a:r>
            <a:r>
              <a:rPr lang="en-US" dirty="0" err="1"/>
              <a:t>Ostlund</a:t>
            </a:r>
            <a:endParaRPr lang="en-US" dirty="0"/>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239B93A-74DE-4B25-B352-2D94A7B0ECE9}" type="slidenum">
              <a:rPr lang="en-US"/>
              <a:pPr>
                <a:defRPr/>
              </a:pPr>
              <a:t>‹#›</a:t>
            </a:fld>
            <a:endParaRPr lang="en-US"/>
          </a:p>
        </p:txBody>
      </p:sp>
    </p:spTree>
    <p:extLst>
      <p:ext uri="{BB962C8B-B14F-4D97-AF65-F5344CB8AC3E}">
        <p14:creationId xmlns:p14="http://schemas.microsoft.com/office/powerpoint/2010/main" val="3050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7681BD70-0D15-4C5A-B55E-F0560CCD3A75}" type="datetime1">
              <a:rPr lang="en-US" smtClean="0"/>
              <a:t>10/21/2017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D9F3A7A-80FC-4CCB-802A-CD06628E1451}" type="slidenum">
              <a:rPr lang="en-US"/>
              <a:pPr>
                <a:defRPr/>
              </a:pPr>
              <a:t>‹#›</a:t>
            </a:fld>
            <a:endParaRPr lang="en-US"/>
          </a:p>
        </p:txBody>
      </p:sp>
    </p:spTree>
    <p:extLst>
      <p:ext uri="{BB962C8B-B14F-4D97-AF65-F5344CB8AC3E}">
        <p14:creationId xmlns:p14="http://schemas.microsoft.com/office/powerpoint/2010/main" val="111606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1EA4EF2-8F6F-49BD-866E-E1A75A83D5A9}" type="datetime1">
              <a:rPr lang="en-US" smtClean="0"/>
              <a:t>10/21/2017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C15F157A-85D2-470A-87E4-A935A04F8C7B}" type="slidenum">
              <a:rPr lang="en-US"/>
              <a:pPr>
                <a:defRPr/>
              </a:pPr>
              <a:t>‹#›</a:t>
            </a:fld>
            <a:endParaRPr lang="en-US"/>
          </a:p>
        </p:txBody>
      </p:sp>
    </p:spTree>
    <p:extLst>
      <p:ext uri="{BB962C8B-B14F-4D97-AF65-F5344CB8AC3E}">
        <p14:creationId xmlns:p14="http://schemas.microsoft.com/office/powerpoint/2010/main" val="34555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D98AA86-FB1D-4E88-AC26-1A7FB623BE32}" type="datetime1">
              <a:rPr lang="en-US" smtClean="0"/>
              <a:t>10/21/2017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9E9676BE-5AF2-4172-BD19-31A2F83EF2EB}" type="slidenum">
              <a:rPr lang="en-US"/>
              <a:pPr>
                <a:defRPr/>
              </a:pPr>
              <a:t>‹#›</a:t>
            </a:fld>
            <a:endParaRPr lang="en-US"/>
          </a:p>
        </p:txBody>
      </p:sp>
    </p:spTree>
    <p:extLst>
      <p:ext uri="{BB962C8B-B14F-4D97-AF65-F5344CB8AC3E}">
        <p14:creationId xmlns:p14="http://schemas.microsoft.com/office/powerpoint/2010/main" val="245923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D41FBEBE-8610-478E-A5DE-C4F9B091BC9C}" type="datetime1">
              <a:rPr lang="en-US" smtClean="0"/>
              <a:t>10/21/2017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4441145-DF2F-4F5F-87FB-6F34B812BFA0}" type="slidenum">
              <a:rPr lang="en-US"/>
              <a:pPr>
                <a:defRPr/>
              </a:pPr>
              <a:t>‹#›</a:t>
            </a:fld>
            <a:endParaRPr lang="en-US"/>
          </a:p>
        </p:txBody>
      </p:sp>
    </p:spTree>
    <p:extLst>
      <p:ext uri="{BB962C8B-B14F-4D97-AF65-F5344CB8AC3E}">
        <p14:creationId xmlns:p14="http://schemas.microsoft.com/office/powerpoint/2010/main" val="334957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6C473339-E2CC-41A5-8C0B-85BA3BB81B02}" type="datetime1">
              <a:rPr lang="en-US" smtClean="0"/>
              <a:t>10/21/2017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EF3359A0-D876-470E-A03B-B54B4EF9A55C}" type="slidenum">
              <a:rPr lang="en-US"/>
              <a:pPr>
                <a:defRPr/>
              </a:pPr>
              <a:t>‹#›</a:t>
            </a:fld>
            <a:endParaRPr lang="en-US"/>
          </a:p>
        </p:txBody>
      </p:sp>
    </p:spTree>
    <p:extLst>
      <p:ext uri="{BB962C8B-B14F-4D97-AF65-F5344CB8AC3E}">
        <p14:creationId xmlns:p14="http://schemas.microsoft.com/office/powerpoint/2010/main" val="266373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C5469B26-0AA9-4515-9A43-22918842580C}" type="datetime1">
              <a:rPr lang="en-US" smtClean="0"/>
              <a:t>10/21/2017</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9" name="Rectangle 13"/>
          <p:cNvSpPr>
            <a:spLocks noGrp="1" noChangeArrowheads="1"/>
          </p:cNvSpPr>
          <p:nvPr>
            <p:ph type="sldNum" sz="quarter" idx="12"/>
          </p:nvPr>
        </p:nvSpPr>
        <p:spPr>
          <a:ln/>
        </p:spPr>
        <p:txBody>
          <a:bodyPr/>
          <a:lstStyle>
            <a:lvl1pPr>
              <a:defRPr/>
            </a:lvl1pPr>
          </a:lstStyle>
          <a:p>
            <a:pPr>
              <a:defRPr/>
            </a:pPr>
            <a:fld id="{9D55BDD2-431D-4473-B6F1-AD9C47ED042A}" type="slidenum">
              <a:rPr lang="en-US"/>
              <a:pPr>
                <a:defRPr/>
              </a:pPr>
              <a:t>‹#›</a:t>
            </a:fld>
            <a:endParaRPr lang="en-US"/>
          </a:p>
        </p:txBody>
      </p:sp>
    </p:spTree>
    <p:extLst>
      <p:ext uri="{BB962C8B-B14F-4D97-AF65-F5344CB8AC3E}">
        <p14:creationId xmlns:p14="http://schemas.microsoft.com/office/powerpoint/2010/main" val="69549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57FEC657-851A-4352-900F-CC1A3FF06E12}" type="datetime1">
              <a:rPr lang="en-US" smtClean="0"/>
              <a:t>10/21/2017</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5" name="Rectangle 13"/>
          <p:cNvSpPr>
            <a:spLocks noGrp="1" noChangeArrowheads="1"/>
          </p:cNvSpPr>
          <p:nvPr>
            <p:ph type="sldNum" sz="quarter" idx="12"/>
          </p:nvPr>
        </p:nvSpPr>
        <p:spPr>
          <a:ln/>
        </p:spPr>
        <p:txBody>
          <a:bodyPr/>
          <a:lstStyle>
            <a:lvl1pPr>
              <a:defRPr/>
            </a:lvl1pPr>
          </a:lstStyle>
          <a:p>
            <a:pPr>
              <a:defRPr/>
            </a:pPr>
            <a:fld id="{F6BC0419-96C4-40C9-AA2D-27D42EB4E327}" type="slidenum">
              <a:rPr lang="en-US"/>
              <a:pPr>
                <a:defRPr/>
              </a:pPr>
              <a:t>‹#›</a:t>
            </a:fld>
            <a:endParaRPr lang="en-US"/>
          </a:p>
        </p:txBody>
      </p:sp>
    </p:spTree>
    <p:extLst>
      <p:ext uri="{BB962C8B-B14F-4D97-AF65-F5344CB8AC3E}">
        <p14:creationId xmlns:p14="http://schemas.microsoft.com/office/powerpoint/2010/main" val="29119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DE9A3F1-C577-4DD4-96FD-04A8AA5A473A}" type="datetime1">
              <a:rPr lang="en-US" smtClean="0"/>
              <a:t>10/21/2017</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4" name="Rectangle 13"/>
          <p:cNvSpPr>
            <a:spLocks noGrp="1" noChangeArrowheads="1"/>
          </p:cNvSpPr>
          <p:nvPr>
            <p:ph type="sldNum" sz="quarter" idx="12"/>
          </p:nvPr>
        </p:nvSpPr>
        <p:spPr>
          <a:ln/>
        </p:spPr>
        <p:txBody>
          <a:bodyPr/>
          <a:lstStyle>
            <a:lvl1pPr>
              <a:defRPr/>
            </a:lvl1pPr>
          </a:lstStyle>
          <a:p>
            <a:pPr>
              <a:defRPr/>
            </a:pPr>
            <a:fld id="{60862B98-9A01-4C44-BDC6-515C05E58F72}" type="slidenum">
              <a:rPr lang="en-US"/>
              <a:pPr>
                <a:defRPr/>
              </a:pPr>
              <a:t>‹#›</a:t>
            </a:fld>
            <a:endParaRPr lang="en-US"/>
          </a:p>
        </p:txBody>
      </p:sp>
    </p:spTree>
    <p:extLst>
      <p:ext uri="{BB962C8B-B14F-4D97-AF65-F5344CB8AC3E}">
        <p14:creationId xmlns:p14="http://schemas.microsoft.com/office/powerpoint/2010/main" val="230964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BB2CD373-F8E8-4ADC-9BBF-8B19E6A8A709}" type="datetime1">
              <a:rPr lang="en-US" smtClean="0"/>
              <a:t>10/21/2017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D82D8208-D527-49A2-9034-D654B1EF281B}" type="slidenum">
              <a:rPr lang="en-US"/>
              <a:pPr>
                <a:defRPr/>
              </a:pPr>
              <a:t>‹#›</a:t>
            </a:fld>
            <a:endParaRPr lang="en-US"/>
          </a:p>
        </p:txBody>
      </p:sp>
    </p:spTree>
    <p:extLst>
      <p:ext uri="{BB962C8B-B14F-4D97-AF65-F5344CB8AC3E}">
        <p14:creationId xmlns:p14="http://schemas.microsoft.com/office/powerpoint/2010/main" val="47837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552C3A4-77D7-44B2-B7C1-2EF34BC0D32A}" type="datetime1">
              <a:rPr lang="en-US" smtClean="0"/>
              <a:t>10/21/2017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AF169637-7F5D-47B5-84F3-031C50CD82B5}" type="slidenum">
              <a:rPr lang="en-US"/>
              <a:pPr>
                <a:defRPr/>
              </a:pPr>
              <a:t>‹#›</a:t>
            </a:fld>
            <a:endParaRPr lang="en-US"/>
          </a:p>
        </p:txBody>
      </p:sp>
    </p:spTree>
    <p:extLst>
      <p:ext uri="{BB962C8B-B14F-4D97-AF65-F5344CB8AC3E}">
        <p14:creationId xmlns:p14="http://schemas.microsoft.com/office/powerpoint/2010/main" val="144420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722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CCBBCD78-C008-4080-AD4C-AB19C2FBD106}" type="datetime1">
              <a:rPr lang="en-US" smtClean="0"/>
              <a:t>10/21/2017</a:t>
            </a:fld>
            <a:endParaRPr lang="en-US"/>
          </a:p>
        </p:txBody>
      </p:sp>
      <p:sp>
        <p:nvSpPr>
          <p:cNvPr id="13722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Copyright (c) John K. Ostlund</a:t>
            </a:r>
          </a:p>
        </p:txBody>
      </p:sp>
      <p:sp>
        <p:nvSpPr>
          <p:cNvPr id="1372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B6BFBACB-D4B5-4FCB-958C-A311D48A19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a:t>Financial Computing I -- </a:t>
            </a:r>
            <a:r>
              <a:rPr lang="en-US" altLang="en-US"/>
              <a:t>Lecture 4, </a:t>
            </a:r>
            <a:r>
              <a:rPr lang="en-US" altLang="en-US" dirty="0"/>
              <a:t>2017</a:t>
            </a:r>
          </a:p>
        </p:txBody>
      </p:sp>
      <p:sp>
        <p:nvSpPr>
          <p:cNvPr id="3075" name="Rectangle 3"/>
          <p:cNvSpPr>
            <a:spLocks noGrp="1" noChangeArrowheads="1"/>
          </p:cNvSpPr>
          <p:nvPr>
            <p:ph type="subTitle" idx="1"/>
          </p:nvPr>
        </p:nvSpPr>
        <p:spPr>
          <a:xfrm>
            <a:off x="1371600" y="3657600"/>
            <a:ext cx="6400800" cy="2209800"/>
          </a:xfrm>
        </p:spPr>
        <p:txBody>
          <a:bodyPr/>
          <a:lstStyle/>
          <a:p>
            <a:pPr eaLnBrk="1" hangingPunct="1"/>
            <a:r>
              <a:rPr lang="en-US" altLang="en-US" sz="2800" dirty="0"/>
              <a:t>MSCF -- Carnegie Mellon University</a:t>
            </a:r>
          </a:p>
          <a:p>
            <a:pPr eaLnBrk="1" hangingPunct="1"/>
            <a:r>
              <a:rPr lang="en-US" altLang="en-US" sz="2800" dirty="0"/>
              <a:t>Linked Data Structures,</a:t>
            </a:r>
          </a:p>
          <a:p>
            <a:pPr eaLnBrk="1" hangingPunct="1"/>
            <a:r>
              <a:rPr lang="en-US" altLang="en-US" sz="2800" dirty="0"/>
              <a:t>Linked Lists,</a:t>
            </a:r>
          </a:p>
          <a:p>
            <a:pPr eaLnBrk="1" hangingPunct="1"/>
            <a:r>
              <a:rPr lang="en-US" altLang="en-US" sz="2800" dirty="0"/>
              <a:t> </a:t>
            </a:r>
            <a:r>
              <a:rPr lang="en-US" altLang="en-US" sz="2800" b="1" dirty="0" err="1">
                <a:latin typeface="Courier New" panose="02070309020205020404" pitchFamily="49" charset="0"/>
                <a:cs typeface="Courier New" panose="02070309020205020404" pitchFamily="49" charset="0"/>
              </a:rPr>
              <a:t>const</a:t>
            </a:r>
            <a:r>
              <a:rPr lang="en-US" altLang="en-US" sz="2800" dirty="0">
                <a:cs typeface="Courier New" panose="02070309020205020404" pitchFamily="49" charset="0"/>
              </a:rPr>
              <a:t>, and </a:t>
            </a:r>
            <a:r>
              <a:rPr lang="en-US" altLang="en-US" sz="2800" b="1" dirty="0">
                <a:latin typeface="Courier New" panose="02070309020205020404" pitchFamily="49" charset="0"/>
                <a:cs typeface="Courier New" panose="02070309020205020404" pitchFamily="49" charset="0"/>
              </a:rPr>
              <a:t>string::</a:t>
            </a:r>
            <a:r>
              <a:rPr lang="en-US" altLang="en-US" sz="2800" b="1" dirty="0" err="1">
                <a:latin typeface="Courier New" panose="02070309020205020404" pitchFamily="49" charset="0"/>
                <a:cs typeface="Courier New" panose="02070309020205020404" pitchFamily="49" charset="0"/>
              </a:rPr>
              <a:t>npos</a:t>
            </a:r>
            <a:endParaRPr lang="en-US" altLang="en-US" sz="28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F8F1FCB0-CC6C-4905-A0B0-7C0FDA0C5E9F}" type="datetime1">
              <a:rPr lang="en-US" smtClean="0"/>
              <a:t>10/21/2017</a:t>
            </a:fld>
            <a:endParaRPr lang="en-US"/>
          </a:p>
        </p:txBody>
      </p:sp>
      <p:sp>
        <p:nvSpPr>
          <p:cNvPr id="3" name="Footer Placeholder 2"/>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
        <p:nvSpPr>
          <p:cNvPr id="4" name="Slide Number Placeholder 3"/>
          <p:cNvSpPr>
            <a:spLocks noGrp="1"/>
          </p:cNvSpPr>
          <p:nvPr>
            <p:ph type="sldNum" sz="quarter" idx="12"/>
          </p:nvPr>
        </p:nvSpPr>
        <p:spPr/>
        <p:txBody>
          <a:bodyPr/>
          <a:lstStyle/>
          <a:p>
            <a:pPr>
              <a:defRPr/>
            </a:pPr>
            <a:fld id="{5239B93A-74DE-4B25-B352-2D94A7B0ECE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A Two-Node Linked List of </a:t>
            </a:r>
            <a:r>
              <a:rPr lang="en-US" altLang="en-US" b="1" dirty="0">
                <a:latin typeface="Courier New" pitchFamily="49" charset="0"/>
                <a:cs typeface="Courier New" pitchFamily="49" charset="0"/>
              </a:rPr>
              <a:t>char</a:t>
            </a:r>
          </a:p>
        </p:txBody>
      </p:sp>
      <p:sp>
        <p:nvSpPr>
          <p:cNvPr id="43011" name="Rectangle 3"/>
          <p:cNvSpPr>
            <a:spLocks noGrp="1" noChangeArrowheads="1"/>
          </p:cNvSpPr>
          <p:nvPr>
            <p:ph type="body" idx="1"/>
          </p:nvPr>
        </p:nvSpPr>
        <p:spPr/>
        <p:txBody>
          <a:bodyPr/>
          <a:lstStyle/>
          <a:p>
            <a:pPr eaLnBrk="1" hangingPunct="1">
              <a:lnSpc>
                <a:spcPts val="2200"/>
              </a:lnSpc>
              <a:spcBef>
                <a:spcPts val="0"/>
              </a:spcBef>
              <a:buNone/>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main()</a:t>
            </a:r>
          </a:p>
          <a:p>
            <a:pPr eaLnBrk="1" hangingPunct="1">
              <a:lnSpc>
                <a:spcPts val="2200"/>
              </a:lnSpc>
              <a:spcBef>
                <a:spcPts val="0"/>
              </a:spcBef>
              <a:buNone/>
            </a:pPr>
            <a:r>
              <a:rPr lang="en-US" altLang="en-US" sz="2000" b="1" dirty="0">
                <a:latin typeface="Courier New" pitchFamily="49" charset="0"/>
                <a:cs typeface="Courier New" pitchFamily="49" charset="0"/>
              </a:rPr>
              <a:t>{</a:t>
            </a:r>
          </a:p>
          <a:p>
            <a:pPr eaLnBrk="1" hangingPunct="1">
              <a:lnSpc>
                <a:spcPts val="2200"/>
              </a:lnSpc>
              <a:spcBef>
                <a:spcPts val="0"/>
              </a:spcBef>
              <a:buNone/>
            </a:pPr>
            <a:r>
              <a:rPr lang="en-US" altLang="en-US" sz="2000" b="1" dirty="0">
                <a:solidFill>
                  <a:srgbClr val="0070C0"/>
                </a:solidFill>
                <a:latin typeface="Courier New" pitchFamily="49" charset="0"/>
                <a:cs typeface="Courier New" pitchFamily="49" charset="0"/>
              </a:rPr>
              <a:t>   </a:t>
            </a:r>
            <a:r>
              <a:rPr lang="en-US" altLang="en-US" sz="2000" b="1" dirty="0" err="1">
                <a:solidFill>
                  <a:srgbClr val="0070C0"/>
                </a:solidFill>
                <a:latin typeface="Courier New" pitchFamily="49" charset="0"/>
                <a:cs typeface="Courier New" pitchFamily="49" charset="0"/>
              </a:rPr>
              <a:t>cl_node</a:t>
            </a:r>
            <a:r>
              <a:rPr lang="en-US" altLang="en-US" sz="2000" b="1" dirty="0">
                <a:solidFill>
                  <a:srgbClr val="0070C0"/>
                </a:solidFill>
                <a:latin typeface="Courier New" pitchFamily="49" charset="0"/>
                <a:cs typeface="Courier New" pitchFamily="49" charset="0"/>
              </a:rPr>
              <a:t> *</a:t>
            </a:r>
            <a:r>
              <a:rPr lang="en-US" altLang="en-US" sz="2000" b="1" dirty="0" err="1">
                <a:solidFill>
                  <a:srgbClr val="0070C0"/>
                </a:solidFill>
                <a:latin typeface="Courier New" pitchFamily="49" charset="0"/>
                <a:cs typeface="Courier New" pitchFamily="49" charset="0"/>
              </a:rPr>
              <a:t>clist</a:t>
            </a:r>
            <a:r>
              <a:rPr lang="en-US" altLang="en-US" sz="2000" b="1" dirty="0">
                <a:solidFill>
                  <a:srgbClr val="0070C0"/>
                </a:solidFill>
                <a:latin typeface="Courier New" pitchFamily="49" charset="0"/>
                <a:cs typeface="Courier New" pitchFamily="49" charset="0"/>
              </a:rPr>
              <a:t> = </a:t>
            </a:r>
            <a:r>
              <a:rPr lang="en-US" altLang="en-US" sz="2000" b="1" dirty="0" err="1">
                <a:solidFill>
                  <a:srgbClr val="0070C0"/>
                </a:solidFill>
                <a:latin typeface="Courier New" pitchFamily="49" charset="0"/>
                <a:cs typeface="Courier New" pitchFamily="49" charset="0"/>
              </a:rPr>
              <a:t>nullptr</a:t>
            </a:r>
            <a:r>
              <a:rPr lang="en-US" altLang="en-US" sz="2000" b="1" dirty="0">
                <a:solidFill>
                  <a:srgbClr val="0070C0"/>
                </a:solidFill>
                <a:latin typeface="Courier New" pitchFamily="49" charset="0"/>
                <a:cs typeface="Courier New" pitchFamily="49" charset="0"/>
              </a:rPr>
              <a:t>;    // create</a:t>
            </a:r>
          </a:p>
          <a:p>
            <a:pPr eaLnBrk="1" hangingPunct="1">
              <a:lnSpc>
                <a:spcPts val="2200"/>
              </a:lnSpc>
              <a:spcBef>
                <a:spcPts val="0"/>
              </a:spcBef>
              <a:buNone/>
            </a:pPr>
            <a:r>
              <a:rPr lang="en-US" altLang="en-US" sz="2000" b="1" dirty="0">
                <a:solidFill>
                  <a:srgbClr val="0070C0"/>
                </a:solidFill>
                <a:latin typeface="Courier New" pitchFamily="49" charset="0"/>
                <a:cs typeface="Courier New" pitchFamily="49" charset="0"/>
              </a:rPr>
              <a:t>   </a:t>
            </a:r>
            <a:r>
              <a:rPr lang="en-US" altLang="en-US" sz="2000" b="1" dirty="0" err="1">
                <a:solidFill>
                  <a:srgbClr val="0070C0"/>
                </a:solidFill>
                <a:latin typeface="Courier New" pitchFamily="49" charset="0"/>
                <a:cs typeface="Courier New" pitchFamily="49" charset="0"/>
              </a:rPr>
              <a:t>clist</a:t>
            </a:r>
            <a:r>
              <a:rPr lang="en-US" altLang="en-US" sz="2000" b="1" dirty="0">
                <a:solidFill>
                  <a:srgbClr val="0070C0"/>
                </a:solidFill>
                <a:latin typeface="Courier New" pitchFamily="49" charset="0"/>
                <a:cs typeface="Courier New" pitchFamily="49" charset="0"/>
              </a:rPr>
              <a:t> = new </a:t>
            </a:r>
            <a:r>
              <a:rPr lang="en-US" altLang="en-US" sz="2000" b="1" dirty="0" err="1">
                <a:solidFill>
                  <a:srgbClr val="0070C0"/>
                </a:solidFill>
                <a:latin typeface="Courier New" pitchFamily="49" charset="0"/>
                <a:cs typeface="Courier New" pitchFamily="49" charset="0"/>
              </a:rPr>
              <a:t>cl_node</a:t>
            </a:r>
            <a:r>
              <a:rPr lang="en-US" altLang="en-US" sz="2000" b="1" dirty="0">
                <a:solidFill>
                  <a:srgbClr val="0070C0"/>
                </a:solidFill>
                <a:latin typeface="Courier New" pitchFamily="49" charset="0"/>
                <a:cs typeface="Courier New" pitchFamily="49" charset="0"/>
              </a:rPr>
              <a:t>{'E', </a:t>
            </a:r>
            <a:r>
              <a:rPr lang="en-US" altLang="en-US" sz="2000" b="1" dirty="0" err="1">
                <a:solidFill>
                  <a:srgbClr val="0070C0"/>
                </a:solidFill>
                <a:latin typeface="Courier New" pitchFamily="49" charset="0"/>
                <a:cs typeface="Courier New" pitchFamily="49" charset="0"/>
              </a:rPr>
              <a:t>nullptr</a:t>
            </a:r>
            <a:r>
              <a:rPr lang="en-US" altLang="en-US" sz="2000" b="1" dirty="0">
                <a:solidFill>
                  <a:srgbClr val="0070C0"/>
                </a:solidFill>
                <a:latin typeface="Courier New" pitchFamily="49" charset="0"/>
                <a:cs typeface="Courier New" pitchFamily="49" charset="0"/>
              </a:rPr>
              <a:t>};</a:t>
            </a:r>
          </a:p>
          <a:p>
            <a:pPr eaLnBrk="1" hangingPunct="1">
              <a:lnSpc>
                <a:spcPts val="2200"/>
              </a:lnSpc>
              <a:spcBef>
                <a:spcPts val="0"/>
              </a:spcBef>
              <a:buNone/>
            </a:pPr>
            <a:r>
              <a:rPr lang="en-US" altLang="en-US" sz="2000" b="1" dirty="0">
                <a:solidFill>
                  <a:srgbClr val="0070C0"/>
                </a:solidFill>
                <a:latin typeface="Courier New" pitchFamily="49" charset="0"/>
                <a:cs typeface="Courier New" pitchFamily="49" charset="0"/>
              </a:rPr>
              <a:t>   </a:t>
            </a:r>
            <a:r>
              <a:rPr lang="en-US" altLang="en-US" sz="2000" b="1" dirty="0" err="1">
                <a:solidFill>
                  <a:srgbClr val="0070C0"/>
                </a:solidFill>
                <a:latin typeface="Courier New" pitchFamily="49" charset="0"/>
                <a:cs typeface="Courier New" pitchFamily="49" charset="0"/>
              </a:rPr>
              <a:t>clist</a:t>
            </a:r>
            <a:r>
              <a:rPr lang="en-US" altLang="en-US" sz="2000" b="1" dirty="0">
                <a:solidFill>
                  <a:srgbClr val="0070C0"/>
                </a:solidFill>
                <a:latin typeface="Courier New" pitchFamily="49" charset="0"/>
                <a:cs typeface="Courier New" pitchFamily="49" charset="0"/>
              </a:rPr>
              <a:t>-&gt;next = new </a:t>
            </a:r>
            <a:r>
              <a:rPr lang="en-US" altLang="en-US" sz="2000" b="1" dirty="0" err="1">
                <a:solidFill>
                  <a:srgbClr val="0070C0"/>
                </a:solidFill>
                <a:latin typeface="Courier New" pitchFamily="49" charset="0"/>
                <a:cs typeface="Courier New" pitchFamily="49" charset="0"/>
              </a:rPr>
              <a:t>cl_node</a:t>
            </a:r>
            <a:r>
              <a:rPr lang="en-US" altLang="en-US" sz="2000" b="1" dirty="0">
                <a:solidFill>
                  <a:srgbClr val="0070C0"/>
                </a:solidFill>
                <a:latin typeface="Courier New" pitchFamily="49" charset="0"/>
                <a:cs typeface="Courier New" pitchFamily="49" charset="0"/>
              </a:rPr>
              <a:t>{'d', 0};</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200"/>
              </a:lnSpc>
              <a:spcBef>
                <a:spcPts val="0"/>
              </a:spcBef>
              <a:buNone/>
            </a:pPr>
            <a:r>
              <a:rPr lang="en-US" altLang="en-US" sz="2000" b="1" dirty="0">
                <a:solidFill>
                  <a:srgbClr val="FF0000"/>
                </a:solidFill>
                <a:latin typeface="Courier New" pitchFamily="49" charset="0"/>
                <a:cs typeface="Courier New" pitchFamily="49" charset="0"/>
              </a:rPr>
              <a:t>   for (</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*p = </a:t>
            </a:r>
            <a:r>
              <a:rPr lang="en-US" altLang="en-US" sz="2000" b="1" dirty="0" err="1">
                <a:solidFill>
                  <a:srgbClr val="FF0000"/>
                </a:solidFill>
                <a:latin typeface="Courier New" pitchFamily="49" charset="0"/>
                <a:cs typeface="Courier New" pitchFamily="49" charset="0"/>
              </a:rPr>
              <a:t>clist</a:t>
            </a:r>
            <a:r>
              <a:rPr lang="en-US" altLang="en-US" sz="2000" b="1" dirty="0">
                <a:solidFill>
                  <a:srgbClr val="FF0000"/>
                </a:solidFill>
                <a:latin typeface="Courier New" pitchFamily="49" charset="0"/>
                <a:cs typeface="Courier New" pitchFamily="49" charset="0"/>
              </a:rPr>
              <a:t>; p != 0; p</a:t>
            </a:r>
            <a:r>
              <a:rPr lang="en-US" altLang="en-US" sz="800" b="1" dirty="0">
                <a:solidFill>
                  <a:srgbClr val="FF0000"/>
                </a:solidFill>
                <a:latin typeface="Courier New" pitchFamily="49" charset="0"/>
                <a:cs typeface="Courier New" pitchFamily="49" charset="0"/>
              </a:rPr>
              <a:t> </a:t>
            </a:r>
            <a:r>
              <a:rPr lang="en-US" altLang="en-US" sz="2000" b="1" dirty="0">
                <a:solidFill>
                  <a:srgbClr val="FF0000"/>
                </a:solidFill>
                <a:latin typeface="Courier New" pitchFamily="49" charset="0"/>
                <a:cs typeface="Courier New" pitchFamily="49" charset="0"/>
              </a:rPr>
              <a:t>=</a:t>
            </a:r>
            <a:r>
              <a:rPr lang="en-US" altLang="en-US" sz="800" b="1" dirty="0">
                <a:solidFill>
                  <a:srgbClr val="FF0000"/>
                </a:solidFill>
                <a:latin typeface="Courier New" pitchFamily="49" charset="0"/>
                <a:cs typeface="Courier New" pitchFamily="49" charset="0"/>
              </a:rPr>
              <a:t> </a:t>
            </a:r>
            <a:r>
              <a:rPr lang="en-US" altLang="en-US" sz="2000" b="1" dirty="0">
                <a:solidFill>
                  <a:srgbClr val="FF0000"/>
                </a:solidFill>
                <a:latin typeface="Courier New" pitchFamily="49" charset="0"/>
                <a:cs typeface="Courier New" pitchFamily="49" charset="0"/>
              </a:rPr>
              <a:t>p-&gt;next) {</a:t>
            </a:r>
          </a:p>
          <a:p>
            <a:pPr eaLnBrk="1" hangingPunct="1">
              <a:lnSpc>
                <a:spcPts val="2200"/>
              </a:lnSpc>
              <a:spcBef>
                <a:spcPts val="0"/>
              </a:spcBef>
              <a:buNone/>
            </a:pP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cout</a:t>
            </a:r>
            <a:r>
              <a:rPr lang="en-US" altLang="en-US" sz="2000" b="1" dirty="0">
                <a:solidFill>
                  <a:srgbClr val="FF0000"/>
                </a:solidFill>
                <a:latin typeface="Courier New" pitchFamily="49" charset="0"/>
                <a:cs typeface="Courier New" pitchFamily="49" charset="0"/>
              </a:rPr>
              <a:t> &lt;&lt; p-&gt;data &lt;&lt; ' ';   // display</a:t>
            </a:r>
          </a:p>
          <a:p>
            <a:pPr eaLnBrk="1" hangingPunct="1">
              <a:lnSpc>
                <a:spcPts val="2200"/>
              </a:lnSpc>
              <a:spcBef>
                <a:spcPts val="0"/>
              </a:spcBef>
              <a:buNone/>
            </a:pPr>
            <a:r>
              <a:rPr lang="en-US" altLang="en-US" sz="2000" b="1" dirty="0">
                <a:solidFill>
                  <a:srgbClr val="FF0000"/>
                </a:solidFill>
                <a:latin typeface="Courier New" pitchFamily="49" charset="0"/>
                <a:cs typeface="Courier New" pitchFamily="49" charset="0"/>
              </a:rPr>
              <a:t>   }</a:t>
            </a:r>
          </a:p>
          <a:p>
            <a:pPr eaLnBrk="1" hangingPunct="1">
              <a:lnSpc>
                <a:spcPts val="2200"/>
              </a:lnSpc>
              <a:spcBef>
                <a:spcPts val="0"/>
              </a:spcBef>
              <a:buNone/>
            </a:pP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cout</a:t>
            </a:r>
            <a:r>
              <a:rPr lang="en-US" altLang="en-US" sz="2000" b="1" dirty="0">
                <a:solidFill>
                  <a:srgbClr val="FF0000"/>
                </a:solidFill>
                <a:latin typeface="Courier New" pitchFamily="49" charset="0"/>
                <a:cs typeface="Courier New" pitchFamily="49" charset="0"/>
              </a:rPr>
              <a:t> &lt;&lt; '\n';</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200"/>
              </a:lnSpc>
              <a:spcBef>
                <a:spcPts val="0"/>
              </a:spcBef>
              <a:buNone/>
            </a:pPr>
            <a:r>
              <a:rPr lang="en-US" altLang="en-US" sz="2000" b="1" dirty="0">
                <a:solidFill>
                  <a:srgbClr val="00B050"/>
                </a:solidFill>
                <a:latin typeface="Courier New" pitchFamily="49" charset="0"/>
                <a:cs typeface="Courier New" pitchFamily="49" charset="0"/>
              </a:rPr>
              <a:t>   delete </a:t>
            </a:r>
            <a:r>
              <a:rPr lang="en-US" altLang="en-US" sz="2000" b="1" dirty="0" err="1">
                <a:solidFill>
                  <a:srgbClr val="00B050"/>
                </a:solidFill>
                <a:latin typeface="Courier New" pitchFamily="49" charset="0"/>
                <a:cs typeface="Courier New" pitchFamily="49" charset="0"/>
              </a:rPr>
              <a:t>clist</a:t>
            </a:r>
            <a:r>
              <a:rPr lang="en-US" altLang="en-US" sz="2000" b="1" dirty="0">
                <a:solidFill>
                  <a:srgbClr val="00B050"/>
                </a:solidFill>
                <a:latin typeface="Courier New" pitchFamily="49" charset="0"/>
                <a:cs typeface="Courier New" pitchFamily="49" charset="0"/>
              </a:rPr>
              <a:t>-&gt;next;          // no leak!</a:t>
            </a:r>
          </a:p>
          <a:p>
            <a:pPr eaLnBrk="1" hangingPunct="1">
              <a:lnSpc>
                <a:spcPts val="2200"/>
              </a:lnSpc>
              <a:spcBef>
                <a:spcPts val="0"/>
              </a:spcBef>
              <a:buNone/>
            </a:pPr>
            <a:r>
              <a:rPr lang="en-US" altLang="en-US" sz="2000" b="1" dirty="0">
                <a:solidFill>
                  <a:srgbClr val="00B050"/>
                </a:solidFill>
                <a:latin typeface="Courier New" pitchFamily="49" charset="0"/>
                <a:cs typeface="Courier New" pitchFamily="49" charset="0"/>
              </a:rPr>
              <a:t>   delete </a:t>
            </a:r>
            <a:r>
              <a:rPr lang="en-US" altLang="en-US" sz="2000" b="1" dirty="0" err="1">
                <a:solidFill>
                  <a:srgbClr val="00B050"/>
                </a:solidFill>
                <a:latin typeface="Courier New" pitchFamily="49" charset="0"/>
                <a:cs typeface="Courier New" pitchFamily="49" charset="0"/>
              </a:rPr>
              <a:t>clist</a:t>
            </a:r>
            <a:r>
              <a:rPr lang="en-US" altLang="en-US" sz="2000" b="1" dirty="0">
                <a:solidFill>
                  <a:srgbClr val="00B050"/>
                </a:solidFill>
                <a:latin typeface="Courier New" pitchFamily="49" charset="0"/>
                <a:cs typeface="Courier New" pitchFamily="49" charset="0"/>
              </a:rPr>
              <a:t>;</a:t>
            </a:r>
          </a:p>
          <a:p>
            <a:pPr eaLnBrk="1" hangingPunct="1">
              <a:lnSpc>
                <a:spcPts val="2200"/>
              </a:lnSpc>
              <a:spcBef>
                <a:spcPts val="0"/>
              </a:spcBef>
              <a:buNone/>
            </a:pPr>
            <a:r>
              <a:rPr lang="en-US" altLang="en-US" sz="2000" b="1" dirty="0">
                <a:solidFill>
                  <a:srgbClr val="00B050"/>
                </a:solidFill>
                <a:latin typeface="Courier New" pitchFamily="49" charset="0"/>
                <a:cs typeface="Courier New" pitchFamily="49" charset="0"/>
              </a:rPr>
              <a:t>   </a:t>
            </a:r>
            <a:r>
              <a:rPr lang="en-US" altLang="en-US" sz="2000" b="1" dirty="0" err="1">
                <a:solidFill>
                  <a:srgbClr val="00B050"/>
                </a:solidFill>
                <a:latin typeface="Courier New" pitchFamily="49" charset="0"/>
                <a:cs typeface="Courier New" pitchFamily="49" charset="0"/>
              </a:rPr>
              <a:t>clist</a:t>
            </a:r>
            <a:r>
              <a:rPr lang="en-US" altLang="en-US" sz="2000" b="1" dirty="0">
                <a:solidFill>
                  <a:srgbClr val="00B050"/>
                </a:solidFill>
                <a:latin typeface="Courier New" pitchFamily="49" charset="0"/>
                <a:cs typeface="Courier New" pitchFamily="49" charset="0"/>
              </a:rPr>
              <a:t> = </a:t>
            </a:r>
            <a:r>
              <a:rPr lang="en-US" altLang="en-US" sz="2000" b="1" dirty="0" err="1">
                <a:solidFill>
                  <a:srgbClr val="00B050"/>
                </a:solidFill>
                <a:latin typeface="Courier New" pitchFamily="49" charset="0"/>
                <a:cs typeface="Courier New" pitchFamily="49" charset="0"/>
              </a:rPr>
              <a:t>nullptr</a:t>
            </a:r>
            <a:r>
              <a:rPr lang="en-US" altLang="en-US" sz="2000" b="1" dirty="0">
                <a:solidFill>
                  <a:srgbClr val="00B050"/>
                </a:solidFill>
                <a:latin typeface="Courier New" pitchFamily="49" charset="0"/>
                <a:cs typeface="Courier New" pitchFamily="49" charset="0"/>
              </a:rPr>
              <a:t>;</a:t>
            </a:r>
          </a:p>
          <a:p>
            <a:pPr eaLnBrk="1" hangingPunct="1">
              <a:lnSpc>
                <a:spcPts val="2200"/>
              </a:lnSpc>
              <a:spcBef>
                <a:spcPts val="0"/>
              </a:spcBef>
              <a:buNone/>
            </a:pPr>
            <a:r>
              <a:rPr lang="en-US" altLang="en-US" sz="2000" b="1" dirty="0">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9DDA34DA-538C-46F4-9837-DE4EE03D94D9}"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63353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A Two-Node Linked List of </a:t>
            </a:r>
            <a:r>
              <a:rPr lang="en-US" altLang="en-US" b="1" dirty="0">
                <a:latin typeface="Courier New" pitchFamily="49" charset="0"/>
                <a:cs typeface="Courier New" pitchFamily="49" charset="0"/>
              </a:rPr>
              <a:t>char</a:t>
            </a:r>
            <a:r>
              <a:rPr lang="en-US" altLang="en-US" dirty="0"/>
              <a:t> (cont.)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68C832CC-0F6D-4CD5-AD6F-EC325AEB1CEC}"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92393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Linked List Interface Functions</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eaLnBrk="1" hangingPunct="1"/>
            <a:r>
              <a:rPr lang="en-US" altLang="en-US" sz="2800" dirty="0"/>
              <a:t>But </a:t>
            </a:r>
            <a:r>
              <a:rPr lang="en-US" altLang="en-US" sz="2800" i="1" dirty="0" err="1"/>
              <a:t>yuch</a:t>
            </a:r>
            <a:r>
              <a:rPr lang="en-US" altLang="en-US" sz="2800" dirty="0"/>
              <a:t>!  Who would ever use a linked list?</a:t>
            </a:r>
            <a:endParaRPr lang="en-US" altLang="en-US" sz="2800" i="1" dirty="0"/>
          </a:p>
          <a:p>
            <a:pPr lvl="1" eaLnBrk="1" hangingPunct="1"/>
            <a:r>
              <a:rPr lang="en-US" altLang="en-US" sz="2400" dirty="0"/>
              <a:t>We need a collection of </a:t>
            </a:r>
            <a:r>
              <a:rPr lang="en-US" altLang="en-US" sz="2400" i="1" dirty="0"/>
              <a:t>interface functions</a:t>
            </a:r>
            <a:endParaRPr lang="en-US" altLang="en-US" sz="2400" dirty="0"/>
          </a:p>
          <a:p>
            <a:pPr lvl="1" eaLnBrk="1" hangingPunct="1"/>
            <a:r>
              <a:rPr lang="en-US" altLang="en-US" sz="2400" dirty="0"/>
              <a:t>(No, this is not object-oriented yet!)</a:t>
            </a:r>
          </a:p>
          <a:p>
            <a:pPr eaLnBrk="1" hangingPunct="1"/>
            <a:r>
              <a:rPr lang="en-US" altLang="en-US" sz="2800" dirty="0"/>
              <a:t>Interface functions fall into four categories</a:t>
            </a:r>
          </a:p>
          <a:p>
            <a:pPr lvl="1" eaLnBrk="1" hangingPunct="1"/>
            <a:r>
              <a:rPr lang="en-US" altLang="en-US" sz="2400" dirty="0"/>
              <a:t>Make new lists</a:t>
            </a:r>
          </a:p>
          <a:p>
            <a:pPr lvl="1" eaLnBrk="1" hangingPunct="1"/>
            <a:r>
              <a:rPr lang="en-US" altLang="en-US" sz="2400" dirty="0"/>
              <a:t>Access—but don’t modify—list data</a:t>
            </a:r>
          </a:p>
          <a:p>
            <a:pPr lvl="1" eaLnBrk="1" hangingPunct="1"/>
            <a:r>
              <a:rPr lang="en-US" altLang="en-US" sz="2400" dirty="0"/>
              <a:t>Modify list data, but </a:t>
            </a:r>
            <a:r>
              <a:rPr lang="en-US" altLang="en-US" sz="2400" i="1" dirty="0"/>
              <a:t>not</a:t>
            </a:r>
            <a:r>
              <a:rPr lang="en-US" altLang="en-US" sz="2400" dirty="0"/>
              <a:t> the shape of the list</a:t>
            </a:r>
          </a:p>
          <a:p>
            <a:pPr lvl="1" eaLnBrk="1" hangingPunct="1"/>
            <a:r>
              <a:rPr lang="en-US" altLang="en-US" sz="2400" dirty="0"/>
              <a:t>Modify the shape of the list</a:t>
            </a:r>
          </a:p>
          <a:p>
            <a:pPr lvl="2" eaLnBrk="1" hangingPunct="1"/>
            <a:r>
              <a:rPr lang="en-US" altLang="en-US" sz="2000" dirty="0"/>
              <a:t>Delete it, insert or delete nodes in it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A6553568-10E8-41C2-8404-566804C0072D}"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30821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b="1" dirty="0">
                <a:latin typeface="Courier New" pitchFamily="49" charset="0"/>
                <a:cs typeface="Courier New" pitchFamily="49" charset="0"/>
              </a:rPr>
              <a:t>const</a:t>
            </a:r>
            <a:r>
              <a:rPr lang="en-US" altLang="en-US" dirty="0"/>
              <a:t> Objects</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eaLnBrk="1" hangingPunct="1"/>
            <a:r>
              <a:rPr lang="en-US" altLang="en-US" sz="2800" dirty="0"/>
              <a:t>An object declared </a:t>
            </a:r>
            <a:r>
              <a:rPr lang="en-US" altLang="en-US" sz="2800" b="1" dirty="0">
                <a:latin typeface="Courier New" pitchFamily="49" charset="0"/>
                <a:cs typeface="Courier New" pitchFamily="49" charset="0"/>
              </a:rPr>
              <a:t>const</a:t>
            </a:r>
            <a:r>
              <a:rPr lang="en-US" altLang="en-US" sz="2800" dirty="0"/>
              <a:t> cannot be modified through action of “normal” code</a:t>
            </a:r>
          </a:p>
          <a:p>
            <a:pPr lvl="1" eaLnBrk="1" hangingPunct="1"/>
            <a:r>
              <a:rPr lang="en-US" altLang="en-US" sz="2400" i="1" dirty="0"/>
              <a:t>A </a:t>
            </a:r>
            <a:r>
              <a:rPr lang="en-US" altLang="en-US" sz="2400" b="1" dirty="0">
                <a:latin typeface="Courier New" pitchFamily="49" charset="0"/>
                <a:cs typeface="Courier New" pitchFamily="49" charset="0"/>
              </a:rPr>
              <a:t>const</a:t>
            </a:r>
            <a:r>
              <a:rPr lang="en-US" altLang="en-US" sz="2400" i="1" dirty="0"/>
              <a:t> must be initialized in its declaration</a:t>
            </a:r>
          </a:p>
          <a:p>
            <a:pPr lvl="2" eaLnBrk="1" hangingPunct="1"/>
            <a:r>
              <a:rPr lang="en-US" altLang="en-US" sz="2000" dirty="0"/>
              <a:t>Strange and wonderful things can happen if you use </a:t>
            </a:r>
            <a:r>
              <a:rPr lang="en-US" altLang="en-US" sz="2000" i="1" dirty="0"/>
              <a:t>type casts</a:t>
            </a:r>
          </a:p>
          <a:p>
            <a:pPr eaLnBrk="1" hangingPunct="1"/>
            <a:r>
              <a:rPr lang="en-US" altLang="en-US" sz="2800" dirty="0"/>
              <a:t>We need </a:t>
            </a:r>
            <a:r>
              <a:rPr lang="en-US" altLang="en-US" sz="2800" b="1" dirty="0">
                <a:latin typeface="Courier New" pitchFamily="49" charset="0"/>
                <a:cs typeface="Courier New" pitchFamily="49" charset="0"/>
              </a:rPr>
              <a:t>const</a:t>
            </a:r>
            <a:r>
              <a:rPr lang="en-US" altLang="en-US" sz="2800" dirty="0"/>
              <a:t> in order to correctly declare functions that access but do not modify data </a:t>
            </a:r>
          </a:p>
          <a:p>
            <a:pPr eaLnBrk="1" hangingPunct="1"/>
            <a:endParaRPr lang="en-US" altLang="en-US" sz="20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fld id="{A6A11216-DA90-4EE8-BB1F-7492252EA46B}"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353717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Using </a:t>
            </a:r>
            <a:r>
              <a:rPr lang="en-US" altLang="en-US" b="1" dirty="0">
                <a:latin typeface="Courier New" pitchFamily="49" charset="0"/>
                <a:cs typeface="Courier New" pitchFamily="49" charset="0"/>
              </a:rPr>
              <a:t>const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solidFill>
                  <a:srgbClr val="0070C0"/>
                </a:solidFill>
                <a:latin typeface="Courier New" pitchFamily="49" charset="0"/>
                <a:cs typeface="Courier New" pitchFamily="49" charset="0"/>
              </a:rPr>
              <a:t>const</a:t>
            </a:r>
            <a:r>
              <a:rPr lang="en-US" altLang="en-US" sz="2000" b="1" dirty="0">
                <a:solidFill>
                  <a:srgbClr val="0070C0"/>
                </a:solidFill>
                <a:latin typeface="Courier New" pitchFamily="49" charset="0"/>
                <a:cs typeface="Courier New" pitchFamily="49" charset="0"/>
              </a:rPr>
              <a:t> double pi = </a:t>
            </a:r>
            <a:r>
              <a:rPr lang="en-US" sz="2000" b="1" dirty="0">
                <a:solidFill>
                  <a:srgbClr val="0070C0"/>
                </a:solidFill>
                <a:latin typeface="Courier New" pitchFamily="49" charset="0"/>
                <a:cs typeface="Courier New" pitchFamily="49" charset="0"/>
              </a:rPr>
              <a:t>3.141592653589793;</a:t>
            </a:r>
          </a:p>
          <a:p>
            <a:pPr eaLnBrk="1" hangingPunct="1">
              <a:lnSpc>
                <a:spcPts val="2000"/>
              </a:lnSpc>
              <a:spcBef>
                <a:spcPts val="0"/>
              </a:spcBef>
              <a:buNone/>
            </a:pPr>
            <a:r>
              <a:rPr lang="en-US" sz="2000" b="1" dirty="0" err="1">
                <a:solidFill>
                  <a:srgbClr val="0070C0"/>
                </a:solidFill>
                <a:latin typeface="Courier New" pitchFamily="49" charset="0"/>
                <a:cs typeface="Courier New" pitchFamily="49" charset="0"/>
              </a:rPr>
              <a:t>const</a:t>
            </a:r>
            <a:r>
              <a:rPr lang="en-US" sz="2000" b="1" dirty="0">
                <a:solidFill>
                  <a:srgbClr val="0070C0"/>
                </a:solidFill>
                <a:latin typeface="Courier New" pitchFamily="49" charset="0"/>
                <a:cs typeface="Courier New" pitchFamily="49" charset="0"/>
              </a:rPr>
              <a:t> double e;      // error! uninitialized</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main()</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solidFill>
                  <a:srgbClr val="0070C0"/>
                </a:solidFill>
                <a:latin typeface="Courier New" pitchFamily="49" charset="0"/>
                <a:cs typeface="Courier New" pitchFamily="49" charset="0"/>
              </a:rPr>
              <a:t>   // pi = 3.1416;   // error! pi is </a:t>
            </a:r>
            <a:r>
              <a:rPr lang="en-US" altLang="en-US" sz="2000" b="1" dirty="0" err="1">
                <a:solidFill>
                  <a:srgbClr val="0070C0"/>
                </a:solidFill>
                <a:latin typeface="Courier New" pitchFamily="49" charset="0"/>
                <a:cs typeface="Courier New" pitchFamily="49" charset="0"/>
              </a:rPr>
              <a:t>const</a:t>
            </a:r>
            <a:endParaRPr lang="en-US" altLang="en-US" sz="2000" b="1" dirty="0">
              <a:solidFill>
                <a:srgbClr val="0070C0"/>
              </a:solidFill>
              <a:latin typeface="Courier New" pitchFamily="49" charset="0"/>
              <a:cs typeface="Courier New" pitchFamily="49" charset="0"/>
            </a:endParaRP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n1{'A', 0};</a:t>
            </a:r>
          </a:p>
          <a:p>
            <a:pPr eaLnBrk="1" hangingPunct="1">
              <a:lnSpc>
                <a:spcPts val="2000"/>
              </a:lnSpc>
              <a:spcBef>
                <a:spcPts val="0"/>
              </a:spcBef>
              <a:buNone/>
            </a:pPr>
            <a:r>
              <a:rPr lang="en-US" altLang="en-US" sz="2000" b="1" dirty="0">
                <a:latin typeface="Courier New" pitchFamily="49" charset="0"/>
                <a:cs typeface="Courier New" pitchFamily="49" charset="0"/>
              </a:rPr>
              <a:t>   n1.data = 'Z';    // works fine</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const</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n2{'B', 0};</a:t>
            </a: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 n2.data = 'Y'; // error! n2 is </a:t>
            </a:r>
            <a:r>
              <a:rPr lang="en-US" altLang="en-US" sz="2000" b="1" dirty="0" err="1">
                <a:solidFill>
                  <a:srgbClr val="FF0000"/>
                </a:solidFill>
                <a:latin typeface="Courier New" pitchFamily="49" charset="0"/>
                <a:cs typeface="Courier New" pitchFamily="49" charset="0"/>
              </a:rPr>
              <a:t>const</a:t>
            </a:r>
            <a:endParaRPr lang="en-US" altLang="en-US" sz="2000" b="1" dirty="0">
              <a:solidFill>
                <a:srgbClr val="FF0000"/>
              </a:solidFill>
              <a:latin typeface="Courier New" pitchFamily="49" charset="0"/>
              <a:cs typeface="Courier New" pitchFamily="49" charset="0"/>
            </a:endParaRP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*p1(</a:t>
            </a:r>
            <a:r>
              <a:rPr lang="en-US" altLang="en-US" sz="2000" b="1" dirty="0" err="1">
                <a:latin typeface="Courier New" pitchFamily="49" charset="0"/>
                <a:cs typeface="Courier New" pitchFamily="49" charset="0"/>
              </a:rPr>
              <a:t>nullptr</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p1 = &amp;n1;         // works fine</a:t>
            </a:r>
          </a:p>
          <a:p>
            <a:pPr eaLnBrk="1" hangingPunct="1">
              <a:lnSpc>
                <a:spcPts val="2000"/>
              </a:lnSpc>
              <a:spcBef>
                <a:spcPts val="0"/>
              </a:spcBef>
              <a:buNone/>
            </a:pPr>
            <a:r>
              <a:rPr lang="en-US" altLang="en-US" sz="2000" b="1" dirty="0">
                <a:latin typeface="Courier New" pitchFamily="49" charset="0"/>
                <a:cs typeface="Courier New" pitchFamily="49" charset="0"/>
              </a:rPr>
              <a:t>   p1-&gt;data = 'S';   // works fine</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solidFill>
                  <a:srgbClr val="00B050"/>
                </a:solidFill>
                <a:latin typeface="Courier New" pitchFamily="49" charset="0"/>
                <a:cs typeface="Courier New" pitchFamily="49" charset="0"/>
              </a:rPr>
              <a:t>   // p1 = &amp;n2;  // error! pointer-to-non-</a:t>
            </a:r>
            <a:r>
              <a:rPr lang="en-US" altLang="en-US" sz="2000" b="1" dirty="0" err="1">
                <a:solidFill>
                  <a:srgbClr val="00B050"/>
                </a:solidFill>
                <a:latin typeface="Courier New" pitchFamily="49" charset="0"/>
                <a:cs typeface="Courier New" pitchFamily="49" charset="0"/>
              </a:rPr>
              <a:t>const</a:t>
            </a:r>
            <a:endParaRPr lang="en-US" altLang="en-US" sz="2000" b="1" dirty="0">
              <a:solidFill>
                <a:srgbClr val="00B050"/>
              </a:solidFill>
              <a:latin typeface="Courier New" pitchFamily="49" charset="0"/>
              <a:cs typeface="Courier New" pitchFamily="49" charset="0"/>
            </a:endParaRPr>
          </a:p>
          <a:p>
            <a:pPr eaLnBrk="1" hangingPunct="1">
              <a:lnSpc>
                <a:spcPts val="2000"/>
              </a:lnSpc>
              <a:spcBef>
                <a:spcPts val="0"/>
              </a:spcBef>
              <a:buNone/>
            </a:pPr>
            <a:r>
              <a:rPr lang="en-US" altLang="en-US" sz="2000" b="1" dirty="0">
                <a:solidFill>
                  <a:srgbClr val="00B050"/>
                </a:solidFill>
                <a:latin typeface="Courier New" pitchFamily="49" charset="0"/>
                <a:cs typeface="Courier New" pitchFamily="49" charset="0"/>
              </a:rPr>
              <a:t>                 // cannot point to </a:t>
            </a:r>
            <a:r>
              <a:rPr lang="en-US" altLang="en-US" sz="2000" b="1" dirty="0" err="1">
                <a:solidFill>
                  <a:srgbClr val="00B050"/>
                </a:solidFill>
                <a:latin typeface="Courier New" pitchFamily="49" charset="0"/>
                <a:cs typeface="Courier New" pitchFamily="49" charset="0"/>
              </a:rPr>
              <a:t>const</a:t>
            </a:r>
            <a:r>
              <a:rPr lang="en-US" altLang="en-US" sz="2000" b="1" dirty="0">
                <a:solidFill>
                  <a:srgbClr val="00B050"/>
                </a:solidFill>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fld id="{595ED6BD-72F7-4A0B-825E-6DA4EE2E8887}"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2146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Using </a:t>
            </a:r>
            <a:r>
              <a:rPr lang="en-US" altLang="en-US" b="1" dirty="0">
                <a:latin typeface="Courier New" pitchFamily="49" charset="0"/>
                <a:cs typeface="Courier New" pitchFamily="49" charset="0"/>
              </a:rPr>
              <a:t>const</a:t>
            </a:r>
            <a:r>
              <a:rPr lang="en-US" altLang="en-US" dirty="0">
                <a:cs typeface="Courier New" pitchFamily="49" charset="0"/>
              </a:rPr>
              <a:t> (cont.)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a:latin typeface="Courier New" pitchFamily="49" charset="0"/>
                <a:cs typeface="Courier New" pitchFamily="49" charset="0"/>
              </a:rPr>
              <a:t>// main function continued</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const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*p2(&amp;n2);    // fine</a:t>
            </a:r>
          </a:p>
          <a:p>
            <a:pPr eaLnBrk="1" hangingPunct="1">
              <a:lnSpc>
                <a:spcPts val="2000"/>
              </a:lnSpc>
              <a:spcBef>
                <a:spcPts val="0"/>
              </a:spcBef>
              <a:buNone/>
            </a:pPr>
            <a:r>
              <a:rPr lang="en-US" altLang="en-US" sz="2000" b="1" dirty="0">
                <a:latin typeface="Courier New" pitchFamily="49" charset="0"/>
                <a:cs typeface="Courier New" pitchFamily="49" charset="0"/>
              </a:rPr>
              <a:t>  // p2-&gt;data = 'W'; // error! p2 points to const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p2-&gt;data &lt;&lt; '\n';  // fine</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p2 = &amp;n1;</a:t>
            </a: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 p2-&gt;data = 'C'; // error! p2 points to const</a:t>
            </a: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 even though n1 non-const</a:t>
            </a: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n1.data = 'C';     // fine</a:t>
            </a: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a:t>
            </a:r>
            <a:endParaRPr lang="en-US" altLang="en-US" sz="2000" b="1" dirty="0">
              <a:solidFill>
                <a:srgbClr val="00B05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1CAFFD46-D2C5-410C-AC33-6084D6E88E92}"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10907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Kinds of Linked List Interface Functions</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eaLnBrk="1" hangingPunct="1"/>
            <a:r>
              <a:rPr lang="en-US" altLang="en-US" sz="2800" dirty="0"/>
              <a:t>Make new lists</a:t>
            </a:r>
          </a:p>
          <a:p>
            <a:pPr lvl="1" eaLnBrk="1" hangingPunct="1">
              <a:buNone/>
            </a:pPr>
            <a:r>
              <a:rPr lang="en-US" altLang="en-US" sz="2400" i="1" dirty="0">
                <a:solidFill>
                  <a:srgbClr val="FF0000"/>
                </a:solidFill>
                <a:latin typeface="Courier New" pitchFamily="49" charset="0"/>
                <a:cs typeface="Courier New" pitchFamily="49" charset="0"/>
              </a:rPr>
              <a:t>node</a:t>
            </a:r>
            <a:r>
              <a:rPr lang="en-US" altLang="en-US" sz="2400" b="1" dirty="0">
                <a:solidFill>
                  <a:srgbClr val="FF0000"/>
                </a:solidFill>
                <a:latin typeface="Courier New" pitchFamily="49" charset="0"/>
                <a:cs typeface="Courier New" pitchFamily="49" charset="0"/>
              </a:rPr>
              <a:t> *</a:t>
            </a:r>
            <a:r>
              <a:rPr lang="en-US" altLang="en-US" sz="2400" b="1" dirty="0" err="1">
                <a:solidFill>
                  <a:srgbClr val="FF0000"/>
                </a:solidFill>
                <a:latin typeface="Courier New" pitchFamily="49" charset="0"/>
                <a:cs typeface="Courier New" pitchFamily="49" charset="0"/>
              </a:rPr>
              <a:t>mk_</a:t>
            </a:r>
            <a:r>
              <a:rPr lang="en-US" altLang="en-US" sz="2400" b="1" dirty="0" err="1">
                <a:latin typeface="Courier New" pitchFamily="49" charset="0"/>
                <a:cs typeface="Courier New" pitchFamily="49" charset="0"/>
              </a:rPr>
              <a:t>list</a:t>
            </a:r>
            <a:r>
              <a:rPr lang="en-US" altLang="en-US" sz="2400" b="1" dirty="0">
                <a:latin typeface="Courier New" pitchFamily="49" charset="0"/>
                <a:cs typeface="Courier New" pitchFamily="49" charset="0"/>
              </a:rPr>
              <a:t>_...(...);</a:t>
            </a:r>
          </a:p>
          <a:p>
            <a:pPr eaLnBrk="1" hangingPunct="1"/>
            <a:r>
              <a:rPr lang="en-US" altLang="en-US" sz="2800" dirty="0"/>
              <a:t>Access—but don’t modify—list data</a:t>
            </a:r>
          </a:p>
          <a:p>
            <a:pPr lvl="1" eaLnBrk="1" hangingPunct="1">
              <a:buNone/>
            </a:pPr>
            <a:r>
              <a:rPr lang="en-US" altLang="en-US" sz="2400" i="1" dirty="0">
                <a:latin typeface="Courier New" pitchFamily="49" charset="0"/>
                <a:cs typeface="Courier New" pitchFamily="49" charset="0"/>
              </a:rPr>
              <a:t>type</a:t>
            </a:r>
            <a:r>
              <a:rPr lang="en-US" altLang="en-US" sz="2400" b="1" dirty="0">
                <a:latin typeface="Courier New" pitchFamily="49" charset="0"/>
                <a:cs typeface="Courier New" pitchFamily="49" charset="0"/>
              </a:rPr>
              <a:t> </a:t>
            </a:r>
            <a:r>
              <a:rPr lang="en-US" altLang="en-US" sz="2400" i="1" dirty="0" err="1">
                <a:latin typeface="Courier New" pitchFamily="49" charset="0"/>
                <a:cs typeface="Courier New" pitchFamily="49" charset="0"/>
              </a:rPr>
              <a:t>val_from</a:t>
            </a:r>
            <a:r>
              <a:rPr lang="en-US" altLang="en-US" sz="2400" b="1" dirty="0" err="1">
                <a:latin typeface="Courier New" pitchFamily="49" charset="0"/>
                <a:cs typeface="Courier New" pitchFamily="49" charset="0"/>
              </a:rPr>
              <a:t>_list</a:t>
            </a:r>
            <a:r>
              <a:rPr lang="en-US" altLang="en-US" sz="2400" b="1" dirty="0">
                <a:latin typeface="Courier New" pitchFamily="49" charset="0"/>
                <a:cs typeface="Courier New" pitchFamily="49" charset="0"/>
              </a:rPr>
              <a:t>(</a:t>
            </a:r>
            <a:r>
              <a:rPr lang="en-US" altLang="en-US" sz="2400" b="1" dirty="0">
                <a:solidFill>
                  <a:srgbClr val="FF0000"/>
                </a:solidFill>
                <a:latin typeface="Courier New" pitchFamily="49" charset="0"/>
                <a:cs typeface="Courier New" pitchFamily="49" charset="0"/>
              </a:rPr>
              <a:t>const </a:t>
            </a:r>
            <a:r>
              <a:rPr lang="en-US" altLang="en-US" sz="2400" i="1" dirty="0">
                <a:solidFill>
                  <a:srgbClr val="FF0000"/>
                </a:solidFill>
                <a:latin typeface="Courier New" pitchFamily="49" charset="0"/>
                <a:cs typeface="Courier New" pitchFamily="49" charset="0"/>
              </a:rPr>
              <a:t>node</a:t>
            </a:r>
            <a:r>
              <a:rPr lang="en-US" altLang="en-US" sz="2400" b="1" dirty="0">
                <a:solidFill>
                  <a:srgbClr val="FF0000"/>
                </a:solidFill>
                <a:latin typeface="Courier New" pitchFamily="49" charset="0"/>
                <a:cs typeface="Courier New" pitchFamily="49" charset="0"/>
              </a:rPr>
              <a:t> *p</a:t>
            </a:r>
            <a:r>
              <a:rPr lang="en-US" altLang="en-US" sz="2400" b="1" dirty="0">
                <a:latin typeface="Courier New" pitchFamily="49" charset="0"/>
                <a:cs typeface="Courier New" pitchFamily="49" charset="0"/>
              </a:rPr>
              <a:t>, ...);</a:t>
            </a:r>
          </a:p>
          <a:p>
            <a:pPr eaLnBrk="1" hangingPunct="1"/>
            <a:r>
              <a:rPr lang="en-US" altLang="en-US" sz="2800" dirty="0"/>
              <a:t>Modify list data, but </a:t>
            </a:r>
            <a:r>
              <a:rPr lang="en-US" altLang="en-US" sz="2800" i="1" dirty="0"/>
              <a:t>not</a:t>
            </a:r>
            <a:r>
              <a:rPr lang="en-US" altLang="en-US" sz="2800" dirty="0"/>
              <a:t> the shape of the list</a:t>
            </a:r>
          </a:p>
          <a:p>
            <a:pPr lvl="1" eaLnBrk="1" hangingPunct="1">
              <a:buNone/>
            </a:pPr>
            <a:r>
              <a:rPr lang="en-US" altLang="en-US" sz="2400" i="1" dirty="0">
                <a:latin typeface="Courier New" pitchFamily="49" charset="0"/>
                <a:cs typeface="Courier New" pitchFamily="49" charset="0"/>
              </a:rPr>
              <a:t>type</a:t>
            </a:r>
            <a:r>
              <a:rPr lang="en-US" altLang="en-US" sz="2400" b="1" dirty="0">
                <a:latin typeface="Courier New" pitchFamily="49" charset="0"/>
                <a:cs typeface="Courier New" pitchFamily="49" charset="0"/>
              </a:rPr>
              <a:t> </a:t>
            </a:r>
            <a:r>
              <a:rPr lang="en-US" altLang="en-US" sz="2400" i="1" dirty="0" err="1">
                <a:latin typeface="Courier New" pitchFamily="49" charset="0"/>
                <a:cs typeface="Courier New" pitchFamily="49" charset="0"/>
              </a:rPr>
              <a:t>mod_vals</a:t>
            </a:r>
            <a:r>
              <a:rPr lang="en-US" altLang="en-US" sz="2400" dirty="0" err="1">
                <a:latin typeface="Courier New" pitchFamily="49" charset="0"/>
                <a:cs typeface="Courier New" pitchFamily="49" charset="0"/>
              </a:rPr>
              <a:t>_</a:t>
            </a:r>
            <a:r>
              <a:rPr lang="en-US" altLang="en-US" sz="2400" i="1" dirty="0" err="1">
                <a:latin typeface="Courier New" pitchFamily="49" charset="0"/>
                <a:cs typeface="Courier New" pitchFamily="49" charset="0"/>
              </a:rPr>
              <a:t>in</a:t>
            </a:r>
            <a:r>
              <a:rPr lang="en-US" altLang="en-US" sz="2400" b="1" dirty="0" err="1">
                <a:latin typeface="Courier New" pitchFamily="49" charset="0"/>
                <a:cs typeface="Courier New" pitchFamily="49" charset="0"/>
              </a:rPr>
              <a:t>_list</a:t>
            </a:r>
            <a:r>
              <a:rPr lang="en-US" altLang="en-US" sz="2400" b="1" dirty="0">
                <a:latin typeface="Courier New" pitchFamily="49" charset="0"/>
                <a:cs typeface="Courier New" pitchFamily="49" charset="0"/>
              </a:rPr>
              <a:t>(</a:t>
            </a:r>
            <a:r>
              <a:rPr lang="en-US" altLang="en-US" sz="2400" i="1" dirty="0">
                <a:solidFill>
                  <a:srgbClr val="FF0000"/>
                </a:solidFill>
                <a:latin typeface="Courier New" pitchFamily="49" charset="0"/>
                <a:cs typeface="Courier New" pitchFamily="49" charset="0"/>
              </a:rPr>
              <a:t>node</a:t>
            </a:r>
            <a:r>
              <a:rPr lang="en-US" altLang="en-US" sz="2400" b="1" dirty="0">
                <a:solidFill>
                  <a:srgbClr val="FF0000"/>
                </a:solidFill>
                <a:latin typeface="Courier New" pitchFamily="49" charset="0"/>
                <a:cs typeface="Courier New" pitchFamily="49" charset="0"/>
              </a:rPr>
              <a:t> *p</a:t>
            </a:r>
            <a:r>
              <a:rPr lang="en-US" altLang="en-US" sz="2400" b="1" dirty="0">
                <a:latin typeface="Courier New" pitchFamily="49" charset="0"/>
                <a:cs typeface="Courier New" pitchFamily="49" charset="0"/>
              </a:rPr>
              <a:t>, ...);</a:t>
            </a:r>
            <a:endParaRPr lang="en-US" altLang="en-US" sz="2400" dirty="0"/>
          </a:p>
          <a:p>
            <a:pPr eaLnBrk="1" hangingPunct="1"/>
            <a:r>
              <a:rPr lang="en-US" altLang="en-US" sz="2800" dirty="0"/>
              <a:t>Modify the shape of the list</a:t>
            </a:r>
          </a:p>
          <a:p>
            <a:pPr lvl="1" eaLnBrk="1" hangingPunct="1">
              <a:buNone/>
            </a:pPr>
            <a:r>
              <a:rPr lang="en-US" altLang="en-US" sz="2400" i="1" dirty="0">
                <a:latin typeface="Courier New" pitchFamily="49" charset="0"/>
                <a:cs typeface="Courier New" pitchFamily="49" charset="0"/>
              </a:rPr>
              <a:t>type</a:t>
            </a:r>
            <a:r>
              <a:rPr lang="en-US" altLang="en-US" sz="2400" b="1" dirty="0">
                <a:latin typeface="Courier New" pitchFamily="49" charset="0"/>
                <a:cs typeface="Courier New" pitchFamily="49" charset="0"/>
              </a:rPr>
              <a:t> </a:t>
            </a:r>
            <a:r>
              <a:rPr lang="en-US" altLang="en-US" sz="2400" i="1" dirty="0" err="1">
                <a:latin typeface="Courier New" pitchFamily="49" charset="0"/>
                <a:cs typeface="Courier New" pitchFamily="49" charset="0"/>
              </a:rPr>
              <a:t>mod_shape_of</a:t>
            </a:r>
            <a:r>
              <a:rPr lang="en-US" altLang="en-US" sz="2400" b="1" dirty="0" err="1">
                <a:latin typeface="Courier New" pitchFamily="49" charset="0"/>
                <a:cs typeface="Courier New" pitchFamily="49" charset="0"/>
              </a:rPr>
              <a:t>_list</a:t>
            </a:r>
            <a:r>
              <a:rPr lang="en-US" altLang="en-US" sz="2400" b="1" dirty="0">
                <a:latin typeface="Courier New" pitchFamily="49" charset="0"/>
                <a:cs typeface="Courier New" pitchFamily="49" charset="0"/>
              </a:rPr>
              <a:t>(</a:t>
            </a:r>
            <a:r>
              <a:rPr lang="en-US" altLang="en-US" sz="2400" i="1" dirty="0">
                <a:solidFill>
                  <a:srgbClr val="FF0000"/>
                </a:solidFill>
                <a:latin typeface="Courier New" pitchFamily="49" charset="0"/>
                <a:cs typeface="Courier New" pitchFamily="49" charset="0"/>
              </a:rPr>
              <a:t>node</a:t>
            </a:r>
            <a:r>
              <a:rPr lang="en-US" altLang="en-US" sz="2400" b="1" dirty="0">
                <a:solidFill>
                  <a:srgbClr val="FF0000"/>
                </a:solidFill>
                <a:latin typeface="Courier New" pitchFamily="49" charset="0"/>
                <a:cs typeface="Courier New" pitchFamily="49" charset="0"/>
              </a:rPr>
              <a:t> **pp</a:t>
            </a:r>
            <a:r>
              <a:rPr lang="en-US" altLang="en-US" sz="2400" b="1" dirty="0">
                <a:latin typeface="Courier New" pitchFamily="49" charset="0"/>
                <a:cs typeface="Courier New" pitchFamily="49" charset="0"/>
              </a:rPr>
              <a:t>, ...);</a:t>
            </a:r>
            <a:endParaRPr lang="en-US" altLang="en-US" sz="24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69C0AC7B-0ACC-4735-8EFD-5A1EC0E4776B}"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83474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Making a New List of </a:t>
            </a:r>
            <a:r>
              <a:rPr lang="en-US" altLang="en-US" b="1" dirty="0">
                <a:latin typeface="Courier New" pitchFamily="49" charset="0"/>
                <a:cs typeface="Courier New" pitchFamily="49" charset="0"/>
              </a:rPr>
              <a:t>char</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mk_</a:t>
            </a:r>
            <a:r>
              <a:rPr lang="en-US" altLang="en-US" sz="2000" b="1" dirty="0" err="1">
                <a:latin typeface="Courier New" pitchFamily="49" charset="0"/>
                <a:cs typeface="Courier New" pitchFamily="49" charset="0"/>
              </a:rPr>
              <a:t>clist_from_Cstring</a:t>
            </a:r>
            <a:r>
              <a:rPr lang="en-US" altLang="en-US" sz="2000" b="1" dirty="0">
                <a:latin typeface="Courier New" pitchFamily="49" charset="0"/>
                <a:cs typeface="Courier New" pitchFamily="49" charset="0"/>
              </a:rPr>
              <a:t>(</a:t>
            </a:r>
            <a:r>
              <a:rPr lang="en-US" altLang="en-US" sz="2000" b="1" dirty="0">
                <a:solidFill>
                  <a:srgbClr val="FF0000"/>
                </a:solidFill>
                <a:latin typeface="Courier New" pitchFamily="49" charset="0"/>
                <a:cs typeface="Courier New" pitchFamily="49" charset="0"/>
              </a:rPr>
              <a:t>const char *s</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*first(</a:t>
            </a:r>
            <a:r>
              <a:rPr lang="en-US" altLang="en-US" sz="2000" b="1" dirty="0" err="1">
                <a:latin typeface="Courier New" pitchFamily="49" charset="0"/>
                <a:cs typeface="Courier New" pitchFamily="49" charset="0"/>
              </a:rPr>
              <a:t>nullptr</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*last(</a:t>
            </a:r>
            <a:r>
              <a:rPr lang="en-US" altLang="en-US" sz="2000" b="1" dirty="0" err="1">
                <a:latin typeface="Courier New" pitchFamily="49" charset="0"/>
                <a:cs typeface="Courier New" pitchFamily="49" charset="0"/>
              </a:rPr>
              <a:t>nullptr</a:t>
            </a:r>
            <a:r>
              <a:rPr lang="en-US" altLang="en-US" sz="2000" b="1" dirty="0">
                <a:latin typeface="Courier New" pitchFamily="49" charset="0"/>
                <a:cs typeface="Courier New" pitchFamily="49" charset="0"/>
              </a:rPr>
              <a:t>);</a:t>
            </a:r>
          </a:p>
          <a:p>
            <a:pPr eaLnBrk="1" hangingPunct="1">
              <a:spcBef>
                <a:spcPts val="0"/>
              </a:spcBef>
              <a:buNone/>
            </a:pPr>
            <a:endParaRPr lang="en-US" altLang="en-US" sz="8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for ( ; *s; ++s)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pnew</a:t>
            </a:r>
            <a:r>
              <a:rPr lang="en-US" altLang="en-US" sz="2000" b="1" dirty="0">
                <a:latin typeface="Courier New" pitchFamily="49" charset="0"/>
                <a:cs typeface="Courier New" pitchFamily="49" charset="0"/>
              </a:rPr>
              <a:t> = new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{*s, </a:t>
            </a:r>
            <a:r>
              <a:rPr lang="en-US" altLang="en-US" sz="2000" b="1" dirty="0" err="1">
                <a:latin typeface="Courier New" pitchFamily="49" charset="0"/>
                <a:cs typeface="Courier New" pitchFamily="49" charset="0"/>
              </a:rPr>
              <a:t>nullptr</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if (!last) {</a:t>
            </a:r>
          </a:p>
          <a:p>
            <a:pPr eaLnBrk="1" hangingPunct="1">
              <a:lnSpc>
                <a:spcPts val="2000"/>
              </a:lnSpc>
              <a:spcBef>
                <a:spcPts val="0"/>
              </a:spcBef>
              <a:buNone/>
            </a:pPr>
            <a:r>
              <a:rPr lang="en-US" altLang="en-US" sz="2000" b="1" dirty="0">
                <a:latin typeface="Courier New" pitchFamily="49" charset="0"/>
                <a:cs typeface="Courier New" pitchFamily="49" charset="0"/>
              </a:rPr>
              <a:t>         last = first = </a:t>
            </a:r>
            <a:r>
              <a:rPr lang="en-US" altLang="en-US" sz="2000" b="1" dirty="0" err="1">
                <a:latin typeface="Courier New" pitchFamily="49" charset="0"/>
                <a:cs typeface="Courier New" pitchFamily="49" charset="0"/>
              </a:rPr>
              <a:t>pnew</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else {</a:t>
            </a:r>
          </a:p>
          <a:p>
            <a:pPr eaLnBrk="1" hangingPunct="1">
              <a:lnSpc>
                <a:spcPts val="2000"/>
              </a:lnSpc>
              <a:spcBef>
                <a:spcPts val="0"/>
              </a:spcBef>
              <a:buNone/>
            </a:pPr>
            <a:r>
              <a:rPr lang="en-US" altLang="en-US" sz="2000" b="1" dirty="0">
                <a:latin typeface="Courier New" pitchFamily="49" charset="0"/>
                <a:cs typeface="Courier New" pitchFamily="49" charset="0"/>
              </a:rPr>
              <a:t>         last = last-&gt;next = </a:t>
            </a:r>
            <a:r>
              <a:rPr lang="en-US" altLang="en-US" sz="2000" b="1" dirty="0" err="1">
                <a:latin typeface="Courier New" pitchFamily="49" charset="0"/>
                <a:cs typeface="Courier New" pitchFamily="49" charset="0"/>
              </a:rPr>
              <a:t>pnew</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spcBef>
                <a:spcPts val="0"/>
              </a:spcBef>
              <a:buNone/>
            </a:pPr>
            <a:endParaRPr lang="en-US" altLang="en-US" sz="8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return first;</a:t>
            </a:r>
          </a:p>
          <a:p>
            <a:pPr eaLnBrk="1" hangingPunct="1">
              <a:lnSpc>
                <a:spcPts val="2000"/>
              </a:lnSpc>
              <a:spcBef>
                <a:spcPts val="0"/>
              </a:spcBef>
              <a:buNone/>
            </a:pPr>
            <a:r>
              <a:rPr lang="en-US" altLang="en-US" sz="2000" b="1" dirty="0">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fld id="{B0E48237-E7EE-4899-89F0-A0E3E5CD9027}"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677021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Making a New List of </a:t>
            </a:r>
            <a:r>
              <a:rPr lang="en-US" altLang="en-US" b="1" dirty="0">
                <a:latin typeface="Courier New" pitchFamily="49" charset="0"/>
                <a:cs typeface="Courier New" pitchFamily="49" charset="0"/>
              </a:rPr>
              <a:t>char</a:t>
            </a:r>
            <a:r>
              <a:rPr lang="en-US" altLang="en-US" dirty="0">
                <a:latin typeface="+mn-lt"/>
                <a:cs typeface="Courier New" pitchFamily="49" charset="0"/>
              </a:rPr>
              <a:t> (cont.)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main()</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*bob = </a:t>
            </a:r>
            <a:r>
              <a:rPr lang="en-US" altLang="en-US" sz="2000" b="1" dirty="0" err="1">
                <a:latin typeface="Courier New" pitchFamily="49" charset="0"/>
                <a:cs typeface="Courier New" pitchFamily="49" charset="0"/>
              </a:rPr>
              <a:t>mk_clist_from_Cstring</a:t>
            </a:r>
            <a:r>
              <a:rPr lang="en-US" altLang="en-US" sz="2000" b="1" dirty="0">
                <a:latin typeface="Courier New" pitchFamily="49" charset="0"/>
                <a:cs typeface="Courier New" pitchFamily="49" charset="0"/>
              </a:rPr>
              <a:t>("Bob");</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fld id="{A3112055-071E-45E8-B684-2F454F9BE0FB}"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200018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Accessing—Not Modifying—a List of </a:t>
            </a:r>
            <a:r>
              <a:rPr lang="en-US" altLang="en-US" b="1" dirty="0">
                <a:latin typeface="Courier New" pitchFamily="49" charset="0"/>
                <a:cs typeface="Courier New" pitchFamily="49" charset="0"/>
              </a:rPr>
              <a:t>char</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solidFill>
                  <a:srgbClr val="FF0000"/>
                </a:solidFill>
                <a:latin typeface="Courier New" pitchFamily="49" charset="0"/>
                <a:cs typeface="Courier New" pitchFamily="49" charset="0"/>
              </a:rPr>
              <a:t>size_t</a:t>
            </a:r>
            <a:r>
              <a:rPr lang="en-US" altLang="en-US" sz="2000" b="1" dirty="0">
                <a:solidFill>
                  <a:srgbClr val="FF0000"/>
                </a:solidFill>
                <a:latin typeface="Courier New" pitchFamily="49" charset="0"/>
                <a:cs typeface="Courier New" pitchFamily="49" charset="0"/>
              </a:rPr>
              <a:t> </a:t>
            </a:r>
            <a:r>
              <a:rPr lang="en-US" altLang="en-US" sz="2000" b="1" dirty="0" err="1">
                <a:latin typeface="Courier New" pitchFamily="49" charset="0"/>
                <a:cs typeface="Courier New" pitchFamily="49" charset="0"/>
              </a:rPr>
              <a:t>clist_size</a:t>
            </a:r>
            <a:r>
              <a:rPr lang="en-US" altLang="en-US" sz="2000" b="1" dirty="0">
                <a:latin typeface="Courier New" pitchFamily="49" charset="0"/>
                <a:cs typeface="Courier New" pitchFamily="49" charset="0"/>
              </a:rPr>
              <a:t>(</a:t>
            </a:r>
            <a:r>
              <a:rPr lang="en-US" altLang="en-US" sz="2000" b="1" dirty="0">
                <a:solidFill>
                  <a:srgbClr val="FF0000"/>
                </a:solidFill>
                <a:latin typeface="Courier New" pitchFamily="49" charset="0"/>
                <a:cs typeface="Courier New" pitchFamily="49" charset="0"/>
              </a:rPr>
              <a:t>const </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cl</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size_t</a:t>
            </a:r>
            <a:r>
              <a:rPr lang="en-US" altLang="en-US" sz="2000" b="1" dirty="0">
                <a:latin typeface="Courier New" pitchFamily="49" charset="0"/>
                <a:cs typeface="Courier New" pitchFamily="49" charset="0"/>
              </a:rPr>
              <a:t> size(0);</a:t>
            </a:r>
          </a:p>
          <a:p>
            <a:pPr eaLnBrk="1" hangingPunct="1">
              <a:spcBef>
                <a:spcPts val="0"/>
              </a:spcBef>
              <a:buNone/>
            </a:pPr>
            <a:endParaRPr lang="en-US" altLang="en-US" sz="8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for (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-&gt;next)</a:t>
            </a:r>
          </a:p>
          <a:p>
            <a:pPr eaLnBrk="1" hangingPunct="1">
              <a:lnSpc>
                <a:spcPts val="2000"/>
              </a:lnSpc>
              <a:spcBef>
                <a:spcPts val="0"/>
              </a:spcBef>
              <a:buNone/>
            </a:pPr>
            <a:r>
              <a:rPr lang="en-US" altLang="en-US" sz="2000" b="1" dirty="0">
                <a:latin typeface="Courier New" pitchFamily="49" charset="0"/>
                <a:cs typeface="Courier New" pitchFamily="49" charset="0"/>
              </a:rPr>
              <a:t>		size += 1;</a:t>
            </a:r>
          </a:p>
          <a:p>
            <a:pPr eaLnBrk="1" hangingPunct="1">
              <a:spcBef>
                <a:spcPts val="0"/>
              </a:spcBef>
              <a:buNone/>
            </a:pPr>
            <a:endParaRPr lang="en-US" altLang="en-US" sz="8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return size;</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void</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a:t>
            </a:r>
            <a:r>
              <a:rPr lang="en-US" altLang="en-US" sz="2000" b="1" dirty="0">
                <a:solidFill>
                  <a:srgbClr val="FF0000"/>
                </a:solidFill>
                <a:latin typeface="Courier New" pitchFamily="49" charset="0"/>
                <a:cs typeface="Courier New" pitchFamily="49" charset="0"/>
              </a:rPr>
              <a:t>const </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cl</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for (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-&gt;next)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-&gt;data;</a:t>
            </a:r>
          </a:p>
          <a:p>
            <a:pPr eaLnBrk="1" hangingPunct="1">
              <a:lnSpc>
                <a:spcPts val="2000"/>
              </a:lnSpc>
              <a:spcBef>
                <a:spcPts val="0"/>
              </a:spcBef>
              <a:buNone/>
            </a:pPr>
            <a:r>
              <a:rPr lang="en-US" altLang="en-US" sz="2000" b="1" dirty="0">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fld id="{FFF537E9-F92A-4A48-AAB7-CC430F08B918}"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4738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Linked Data Structures</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eaLnBrk="1" hangingPunct="1"/>
            <a:r>
              <a:rPr lang="en-US" altLang="en-US" sz="2800" dirty="0"/>
              <a:t>Dynamically allocated </a:t>
            </a:r>
            <a:r>
              <a:rPr lang="en-US" altLang="en-US" sz="2800" b="1" dirty="0" err="1">
                <a:latin typeface="Courier New" pitchFamily="49" charset="0"/>
                <a:cs typeface="Courier New" pitchFamily="49" charset="0"/>
              </a:rPr>
              <a:t>struct</a:t>
            </a:r>
            <a:r>
              <a:rPr lang="en-US" altLang="en-US" sz="2800" dirty="0" err="1"/>
              <a:t>s</a:t>
            </a:r>
            <a:r>
              <a:rPr lang="en-US" altLang="en-US" sz="2800" dirty="0"/>
              <a:t> allow us to create </a:t>
            </a:r>
            <a:r>
              <a:rPr lang="en-US" altLang="en-US" sz="2800" i="1" dirty="0"/>
              <a:t>linked data structures</a:t>
            </a:r>
            <a:r>
              <a:rPr lang="en-US" altLang="en-US" sz="2800" dirty="0"/>
              <a:t>, such as</a:t>
            </a:r>
          </a:p>
          <a:p>
            <a:pPr lvl="1" eaLnBrk="1" hangingPunct="1"/>
            <a:r>
              <a:rPr lang="en-US" altLang="en-US" sz="2400" dirty="0"/>
              <a:t>Singly and doubly linked lists</a:t>
            </a:r>
          </a:p>
          <a:p>
            <a:pPr lvl="1" eaLnBrk="1" hangingPunct="1"/>
            <a:r>
              <a:rPr lang="en-US" altLang="en-US" sz="2400" dirty="0"/>
              <a:t>Binary search trees</a:t>
            </a:r>
          </a:p>
          <a:p>
            <a:pPr lvl="1" eaLnBrk="1" hangingPunct="1"/>
            <a:r>
              <a:rPr lang="en-US" altLang="en-US" sz="2400" dirty="0"/>
              <a:t>Stacks and queues</a:t>
            </a:r>
          </a:p>
          <a:p>
            <a:pPr lvl="1" eaLnBrk="1" hangingPunct="1"/>
            <a:r>
              <a:rPr lang="en-US" altLang="en-US" sz="2400" dirty="0"/>
              <a:t>Sets and maps (ordered by key)</a:t>
            </a:r>
          </a:p>
          <a:p>
            <a:pPr lvl="1" eaLnBrk="1" hangingPunct="1"/>
            <a:r>
              <a:rPr lang="en-US" altLang="en-US" sz="2400" dirty="0"/>
              <a:t>Hash tables (unordered fast lookup by key)</a:t>
            </a:r>
          </a:p>
          <a:p>
            <a:pPr lvl="1" eaLnBrk="1" hangingPunct="1"/>
            <a:r>
              <a:rPr lang="en-US" altLang="en-US" sz="2400" dirty="0"/>
              <a:t>And so forth</a:t>
            </a:r>
          </a:p>
          <a:p>
            <a:pPr eaLnBrk="1" hangingPunct="1"/>
            <a:r>
              <a:rPr lang="en-US" altLang="en-US" sz="2800" b="1" i="1" dirty="0">
                <a:solidFill>
                  <a:srgbClr val="FF0000"/>
                </a:solidFill>
                <a:latin typeface="Times New Roman" panose="02020603050405020304" pitchFamily="18" charset="0"/>
                <a:cs typeface="Times New Roman" panose="02020603050405020304" pitchFamily="18" charset="0"/>
              </a:rPr>
              <a:t>A main topic of this course</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55CB3E68-4145-424F-ABC2-6F92B2C1719D}"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49143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Accessing—Not Modifying—a List of </a:t>
            </a:r>
            <a:r>
              <a:rPr lang="en-US" altLang="en-US" b="1" dirty="0">
                <a:latin typeface="Courier New" pitchFamily="49" charset="0"/>
                <a:cs typeface="Courier New" pitchFamily="49" charset="0"/>
              </a:rPr>
              <a:t>char</a:t>
            </a:r>
            <a:r>
              <a:rPr lang="en-US" altLang="en-US" dirty="0">
                <a:latin typeface="+mn-lt"/>
                <a:cs typeface="Courier New" pitchFamily="49" charset="0"/>
              </a:rPr>
              <a:t> (cont.)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main()</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*bob = </a:t>
            </a:r>
            <a:r>
              <a:rPr lang="en-US" altLang="en-US" sz="2000" b="1" dirty="0" err="1">
                <a:latin typeface="Courier New" pitchFamily="49" charset="0"/>
                <a:cs typeface="Courier New" pitchFamily="49" charset="0"/>
              </a:rPr>
              <a:t>mk_clist_from_Cstring</a:t>
            </a:r>
            <a:r>
              <a:rPr lang="en-US" altLang="en-US" sz="2000" b="1" dirty="0">
                <a:latin typeface="Courier New" pitchFamily="49" charset="0"/>
                <a:cs typeface="Courier New" pitchFamily="49" charset="0"/>
              </a:rPr>
              <a:t>("Bob");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 contains " &lt;&lt; </a:t>
            </a:r>
            <a:r>
              <a:rPr lang="en-US" altLang="en-US" sz="2000" b="1" dirty="0" err="1">
                <a:latin typeface="Courier New" pitchFamily="49" charset="0"/>
                <a:cs typeface="Courier New" pitchFamily="49" charset="0"/>
              </a:rPr>
              <a:t>clist_size</a:t>
            </a:r>
            <a:r>
              <a:rPr lang="en-US" altLang="en-US" sz="2000" b="1" dirty="0">
                <a:latin typeface="Courier New" pitchFamily="49" charset="0"/>
                <a:cs typeface="Courier New" pitchFamily="49" charset="0"/>
              </a:rPr>
              <a:t>(bob)</a:t>
            </a:r>
          </a:p>
          <a:p>
            <a:pPr eaLnBrk="1" hangingPunct="1">
              <a:lnSpc>
                <a:spcPts val="2000"/>
              </a:lnSpc>
              <a:spcBef>
                <a:spcPts val="0"/>
              </a:spcBef>
              <a:buNone/>
            </a:pPr>
            <a:r>
              <a:rPr lang="en-US" altLang="en-US" sz="2000" b="1" dirty="0">
                <a:latin typeface="Courier New" pitchFamily="49" charset="0"/>
                <a:cs typeface="Courier New" pitchFamily="49" charset="0"/>
              </a:rPr>
              <a:t>        &lt;&lt; " characters\n";</a:t>
            </a:r>
          </a:p>
          <a:p>
            <a:pPr eaLnBrk="1" hangingPunct="1">
              <a:lnSpc>
                <a:spcPts val="2000"/>
              </a:lnSpc>
              <a:spcBef>
                <a:spcPts val="0"/>
              </a:spcBef>
              <a:buNone/>
            </a:pPr>
            <a:r>
              <a:rPr lang="en-US" altLang="en-US" sz="2000" b="1"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fld id="{48F14F54-B95E-40D1-97B6-E40B0DCD8CE8}"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2699857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Modifying Data—Not Shape—of List of </a:t>
            </a:r>
            <a:r>
              <a:rPr lang="en-US" altLang="en-US" b="1" dirty="0">
                <a:latin typeface="Courier New" pitchFamily="49" charset="0"/>
                <a:cs typeface="Courier New" pitchFamily="49" charset="0"/>
              </a:rPr>
              <a:t>char</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void </a:t>
            </a:r>
            <a:r>
              <a:rPr lang="en-US" altLang="en-US" sz="2000" b="1" dirty="0" err="1">
                <a:latin typeface="Courier New" pitchFamily="49" charset="0"/>
                <a:cs typeface="Courier New" pitchFamily="49" charset="0"/>
              </a:rPr>
              <a:t>clist_to_uppercase</a:t>
            </a:r>
            <a:r>
              <a:rPr lang="en-US" altLang="en-US" sz="2000" b="1" dirty="0">
                <a:latin typeface="Courier New" pitchFamily="49" charset="0"/>
                <a:cs typeface="Courier New" pitchFamily="49" charset="0"/>
              </a:rPr>
              <a:t>(</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cl</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 assumes ASCII character set</a:t>
            </a:r>
          </a:p>
          <a:p>
            <a:pPr eaLnBrk="1" hangingPunct="1">
              <a:lnSpc>
                <a:spcPts val="2000"/>
              </a:lnSpc>
              <a:spcBef>
                <a:spcPts val="0"/>
              </a:spcBef>
              <a:buNone/>
            </a:pPr>
            <a:r>
              <a:rPr lang="en-US" altLang="en-US" sz="2000" b="1" dirty="0">
                <a:latin typeface="Courier New" pitchFamily="49" charset="0"/>
                <a:cs typeface="Courier New" pitchFamily="49" charset="0"/>
              </a:rPr>
              <a:t>   for (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-&gt;next) {</a:t>
            </a:r>
          </a:p>
          <a:p>
            <a:pPr eaLnBrk="1" hangingPunct="1">
              <a:lnSpc>
                <a:spcPts val="2000"/>
              </a:lnSpc>
              <a:spcBef>
                <a:spcPts val="0"/>
              </a:spcBef>
              <a:buNone/>
            </a:pPr>
            <a:r>
              <a:rPr lang="en-US" altLang="en-US" sz="2000" b="1" dirty="0">
                <a:latin typeface="Courier New" pitchFamily="49" charset="0"/>
                <a:cs typeface="Courier New" pitchFamily="49" charset="0"/>
              </a:rPr>
              <a:t>		if ('a' &lt;=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-&gt;data &amp;&amp;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-&gt;data &lt;= 'z')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-&gt;data -= </a:t>
            </a:r>
            <a:r>
              <a:rPr lang="en-US" altLang="en-US" sz="2000" b="1" dirty="0">
                <a:solidFill>
                  <a:srgbClr val="FF0000"/>
                </a:solidFill>
                <a:latin typeface="Courier New" pitchFamily="49" charset="0"/>
                <a:cs typeface="Courier New" pitchFamily="49" charset="0"/>
              </a:rPr>
              <a:t>'a' - 'A'</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or, to be character set independent:</a:t>
            </a:r>
          </a:p>
          <a:p>
            <a:pPr eaLnBrk="1" hangingPunct="1">
              <a:lnSpc>
                <a:spcPts val="2000"/>
              </a:lnSpc>
              <a:spcBef>
                <a:spcPts val="0"/>
              </a:spcBef>
              <a:buNone/>
            </a:pPr>
            <a:r>
              <a:rPr lang="en-US" altLang="en-US" sz="2000" b="1" dirty="0">
                <a:latin typeface="Courier New" pitchFamily="49" charset="0"/>
                <a:cs typeface="Courier New" pitchFamily="49" charset="0"/>
              </a:rPr>
              <a:t>// #include &lt;</a:t>
            </a:r>
            <a:r>
              <a:rPr lang="en-US" altLang="en-US" sz="2000" b="1" dirty="0" err="1">
                <a:latin typeface="Courier New" pitchFamily="49" charset="0"/>
                <a:cs typeface="Courier New" pitchFamily="49" charset="0"/>
              </a:rPr>
              <a:t>cctype</a:t>
            </a:r>
            <a:r>
              <a:rPr lang="en-US" altLang="en-US" sz="2000" b="1" dirty="0">
                <a:latin typeface="Courier New" pitchFamily="49" charset="0"/>
                <a:cs typeface="Courier New" pitchFamily="49" charset="0"/>
              </a:rPr>
              <a:t>&gt;</a:t>
            </a:r>
          </a:p>
          <a:p>
            <a:pPr eaLnBrk="1" hangingPunct="1">
              <a:lnSpc>
                <a:spcPts val="2000"/>
              </a:lnSpc>
              <a:spcBef>
                <a:spcPts val="0"/>
              </a:spcBef>
              <a:buNone/>
            </a:pPr>
            <a:r>
              <a:rPr lang="en-US" altLang="en-US" sz="2000" b="1" dirty="0">
                <a:latin typeface="Courier New" pitchFamily="49" charset="0"/>
                <a:cs typeface="Courier New" pitchFamily="49" charset="0"/>
              </a:rPr>
              <a:t>// for (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-&gt;next)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-&gt;data = </a:t>
            </a:r>
            <a:r>
              <a:rPr lang="en-US" altLang="en-US" sz="2000" b="1" dirty="0" err="1">
                <a:latin typeface="Courier New" pitchFamily="49" charset="0"/>
                <a:cs typeface="Courier New" pitchFamily="49" charset="0"/>
              </a:rPr>
              <a:t>toupper</a:t>
            </a:r>
            <a:r>
              <a:rPr lang="en-US" altLang="en-US" sz="2000" b="1" dirty="0">
                <a:latin typeface="Courier New" pitchFamily="49" charset="0"/>
                <a:cs typeface="Courier New" pitchFamily="49" charset="0"/>
              </a:rPr>
              <a:t>(</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-&gt;data);</a:t>
            </a:r>
          </a:p>
          <a:p>
            <a:pPr eaLnBrk="1" hangingPunct="1">
              <a:lnSpc>
                <a:spcPts val="2000"/>
              </a:lnSpc>
              <a:spcBef>
                <a:spcPts val="0"/>
              </a:spcBef>
              <a:buNone/>
            </a:pPr>
            <a:r>
              <a:rPr lang="en-US" altLang="en-US" sz="2000" b="1"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fld id="{5331B861-7626-4824-AE6B-5EFA9413E49E}"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88707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Modifying Data—Not Shape—of List of </a:t>
            </a:r>
            <a:r>
              <a:rPr lang="en-US" altLang="en-US" b="1" dirty="0">
                <a:latin typeface="Courier New" pitchFamily="49" charset="0"/>
                <a:cs typeface="Courier New" pitchFamily="49" charset="0"/>
              </a:rPr>
              <a:t>char</a:t>
            </a:r>
            <a:r>
              <a:rPr lang="en-US" altLang="en-US" dirty="0">
                <a:latin typeface="+mn-lt"/>
                <a:cs typeface="Courier New" pitchFamily="49" charset="0"/>
              </a:rPr>
              <a:t> (cont.)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main()</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*bob = </a:t>
            </a:r>
            <a:r>
              <a:rPr lang="en-US" altLang="en-US" sz="2000" b="1" dirty="0" err="1">
                <a:latin typeface="Courier New" pitchFamily="49" charset="0"/>
                <a:cs typeface="Courier New" pitchFamily="49" charset="0"/>
              </a:rPr>
              <a:t>mk_clist_from_Cstring</a:t>
            </a:r>
            <a:r>
              <a:rPr lang="en-US" altLang="en-US" sz="2000" b="1" dirty="0">
                <a:latin typeface="Courier New" pitchFamily="49" charset="0"/>
                <a:cs typeface="Courier New" pitchFamily="49" charset="0"/>
              </a:rPr>
              <a:t>("Bob");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(bob);    // 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'\n';</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clist_to_uppercase</a:t>
            </a:r>
            <a:r>
              <a:rPr lang="en-US" altLang="en-US" sz="2000" b="1" dirty="0">
                <a:latin typeface="Courier New" pitchFamily="49" charset="0"/>
                <a:cs typeface="Courier New" pitchFamily="49" charset="0"/>
              </a:rPr>
              <a:t>(bob);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(bob);    // 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'\n';</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fld id="{F7CFDD9D-91E6-4D98-A250-B56EB28F6C83}"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56858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Modifying Shape of List of </a:t>
            </a:r>
            <a:r>
              <a:rPr lang="en-US" altLang="en-US" b="1" dirty="0">
                <a:latin typeface="Courier New" pitchFamily="49" charset="0"/>
                <a:cs typeface="Courier New" pitchFamily="49" charset="0"/>
              </a:rPr>
              <a:t>char</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void </a:t>
            </a:r>
            <a:r>
              <a:rPr lang="en-US" altLang="en-US" sz="2000" b="1" dirty="0" err="1">
                <a:latin typeface="Courier New" pitchFamily="49" charset="0"/>
                <a:cs typeface="Courier New" pitchFamily="49" charset="0"/>
              </a:rPr>
              <a:t>clist_delete</a:t>
            </a:r>
            <a:r>
              <a:rPr lang="en-US" altLang="en-US" sz="2000" b="1" dirty="0">
                <a:latin typeface="Courier New" pitchFamily="49" charset="0"/>
                <a:cs typeface="Courier New" pitchFamily="49" charset="0"/>
              </a:rPr>
              <a:t>(</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p_cl</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while (*</a:t>
            </a:r>
            <a:r>
              <a:rPr lang="en-US" altLang="en-US" sz="2000" b="1" dirty="0" err="1">
                <a:latin typeface="Courier New" pitchFamily="49" charset="0"/>
                <a:cs typeface="Courier New" pitchFamily="49" charset="0"/>
              </a:rPr>
              <a:t>p_cl</a:t>
            </a: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tmp</a:t>
            </a:r>
            <a:r>
              <a:rPr lang="en-US" altLang="en-US" sz="2000" b="1" dirty="0">
                <a:latin typeface="Courier New" pitchFamily="49" charset="0"/>
                <a:cs typeface="Courier New" pitchFamily="49" charset="0"/>
              </a:rPr>
              <a:t> = *</a:t>
            </a:r>
            <a:r>
              <a:rPr lang="en-US" altLang="en-US" sz="2000" b="1" dirty="0" err="1">
                <a:latin typeface="Courier New" pitchFamily="49" charset="0"/>
                <a:cs typeface="Courier New" pitchFamily="49" charset="0"/>
              </a:rPr>
              <a:t>p_cl</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p_cl</a:t>
            </a:r>
            <a:r>
              <a:rPr lang="en-US" altLang="en-US" sz="2000" b="1" dirty="0">
                <a:latin typeface="Courier New" pitchFamily="49" charset="0"/>
                <a:cs typeface="Courier New" pitchFamily="49" charset="0"/>
              </a:rPr>
              <a:t> = (*</a:t>
            </a:r>
            <a:r>
              <a:rPr lang="en-US" altLang="en-US" sz="2000" b="1" dirty="0" err="1">
                <a:latin typeface="Courier New" pitchFamily="49" charset="0"/>
                <a:cs typeface="Courier New" pitchFamily="49" charset="0"/>
              </a:rPr>
              <a:t>p_cl</a:t>
            </a:r>
            <a:r>
              <a:rPr lang="en-US" altLang="en-US" sz="2000" b="1" dirty="0">
                <a:latin typeface="Courier New" pitchFamily="49" charset="0"/>
                <a:cs typeface="Courier New" pitchFamily="49" charset="0"/>
              </a:rPr>
              <a:t>)-&gt;next;</a:t>
            </a:r>
          </a:p>
          <a:p>
            <a:pPr eaLnBrk="1" hangingPunct="1">
              <a:lnSpc>
                <a:spcPts val="2000"/>
              </a:lnSpc>
              <a:spcBef>
                <a:spcPts val="0"/>
              </a:spcBef>
              <a:buNone/>
            </a:pPr>
            <a:r>
              <a:rPr lang="en-US" altLang="en-US" sz="2000" b="1" dirty="0">
                <a:latin typeface="Courier New" pitchFamily="49" charset="0"/>
                <a:cs typeface="Courier New" pitchFamily="49" charset="0"/>
              </a:rPr>
              <a:t>      delete </a:t>
            </a:r>
            <a:r>
              <a:rPr lang="en-US" altLang="en-US" sz="2000" b="1" dirty="0" err="1">
                <a:latin typeface="Courier New" pitchFamily="49" charset="0"/>
                <a:cs typeface="Courier New" pitchFamily="49" charset="0"/>
              </a:rPr>
              <a:t>tmp</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endParaRPr lang="en-US" altLang="en-US" sz="20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fld id="{33853144-0056-4509-BE25-BA15F57B76D5}"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2831250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Modifying Shape of List of </a:t>
            </a:r>
            <a:r>
              <a:rPr lang="en-US" altLang="en-US" b="1" dirty="0">
                <a:latin typeface="Courier New" pitchFamily="49" charset="0"/>
                <a:cs typeface="Courier New" pitchFamily="49" charset="0"/>
              </a:rPr>
              <a:t>char</a:t>
            </a:r>
            <a:r>
              <a:rPr lang="en-US" altLang="en-US" dirty="0">
                <a:latin typeface="+mn-lt"/>
                <a:cs typeface="Courier New" pitchFamily="49" charset="0"/>
              </a:rPr>
              <a:t> (cont.)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main()</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*bob = </a:t>
            </a:r>
            <a:r>
              <a:rPr lang="en-US" altLang="en-US" sz="2000" b="1" dirty="0" err="1">
                <a:latin typeface="Courier New" pitchFamily="49" charset="0"/>
                <a:cs typeface="Courier New" pitchFamily="49" charset="0"/>
              </a:rPr>
              <a:t>mk_clist_from_Cstring</a:t>
            </a:r>
            <a:r>
              <a:rPr lang="en-US" altLang="en-US" sz="2000" b="1" dirty="0">
                <a:latin typeface="Courier New" pitchFamily="49" charset="0"/>
                <a:cs typeface="Courier New" pitchFamily="49" charset="0"/>
              </a:rPr>
              <a:t>("Bob");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(bob);    // 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clist_delete</a:t>
            </a:r>
            <a:r>
              <a:rPr lang="en-US" altLang="en-US" sz="2000" b="1" dirty="0">
                <a:latin typeface="Courier New" pitchFamily="49" charset="0"/>
                <a:cs typeface="Courier New" pitchFamily="49" charset="0"/>
              </a:rPr>
              <a:t>(&amp;bob);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(bob);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fld id="{BA374A5B-B0DE-432E-99F9-7BE39435C4E2}"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488979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b="1" dirty="0" err="1">
                <a:latin typeface="Courier New" panose="02070309020205020404" pitchFamily="49" charset="0"/>
                <a:cs typeface="Courier New" panose="02070309020205020404" pitchFamily="49" charset="0"/>
              </a:rPr>
              <a:t>struct</a:t>
            </a:r>
            <a:r>
              <a:rPr lang="en-US" altLang="en-US" dirty="0"/>
              <a:t> vs. </a:t>
            </a:r>
            <a:r>
              <a:rPr lang="en-US" altLang="en-US" b="1" dirty="0">
                <a:latin typeface="Courier New" panose="02070309020205020404" pitchFamily="49" charset="0"/>
                <a:cs typeface="Courier New" panose="02070309020205020404" pitchFamily="49" charset="0"/>
              </a:rPr>
              <a:t>class</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25</a:t>
            </a:fld>
            <a:endParaRPr lang="en-US"/>
          </a:p>
        </p:txBody>
      </p:sp>
      <p:sp>
        <p:nvSpPr>
          <p:cNvPr id="6" name="Rectangle 3"/>
          <p:cNvSpPr txBox="1">
            <a:spLocks noChangeArrowheads="1"/>
          </p:cNvSpPr>
          <p:nvPr/>
        </p:nvSpPr>
        <p:spPr bwMode="auto">
          <a:xfrm>
            <a:off x="1219200" y="2057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en-US" sz="2800" kern="0" dirty="0"/>
              <a:t>Stylistically, a </a:t>
            </a:r>
            <a:r>
              <a:rPr lang="en-US" altLang="en-US" sz="2800" b="1" kern="0" dirty="0" err="1">
                <a:latin typeface="Courier New" panose="02070309020205020404" pitchFamily="49" charset="0"/>
                <a:cs typeface="Courier New" panose="02070309020205020404" pitchFamily="49" charset="0"/>
              </a:rPr>
              <a:t>struct</a:t>
            </a:r>
            <a:r>
              <a:rPr lang="en-US" altLang="en-US" sz="2800" kern="0" dirty="0"/>
              <a:t> is used as a convenient "bag of data" when we don't care about automatic initialization, member access control, managing dynamic memory, and the like</a:t>
            </a:r>
          </a:p>
          <a:p>
            <a:pPr eaLnBrk="1" hangingPunct="1"/>
            <a:r>
              <a:rPr lang="en-US" altLang="en-US" sz="2800" kern="0" dirty="0"/>
              <a:t>A </a:t>
            </a:r>
            <a:r>
              <a:rPr lang="en-US" altLang="en-US" sz="2800" b="1" kern="0" dirty="0">
                <a:latin typeface="Courier New" panose="02070309020205020404" pitchFamily="49" charset="0"/>
                <a:cs typeface="Courier New" panose="02070309020205020404" pitchFamily="49" charset="0"/>
              </a:rPr>
              <a:t>class</a:t>
            </a:r>
            <a:r>
              <a:rPr lang="en-US" altLang="en-US" sz="2800" kern="0" dirty="0"/>
              <a:t> adds all these "missing pieces"</a:t>
            </a:r>
          </a:p>
          <a:p>
            <a:pPr lvl="1" eaLnBrk="1" hangingPunct="1"/>
            <a:r>
              <a:rPr lang="en-US" altLang="en-US" sz="2400" kern="0" dirty="0"/>
              <a:t>The basis for object-based and </a:t>
            </a:r>
            <a:r>
              <a:rPr lang="en-US" altLang="en-US" sz="2400" kern="0"/>
              <a:t>object-oriented programming</a:t>
            </a:r>
            <a:endParaRPr lang="en-US" altLang="en-US" sz="2400" kern="0" dirty="0"/>
          </a:p>
        </p:txBody>
      </p:sp>
      <p:sp>
        <p:nvSpPr>
          <p:cNvPr id="5" name="Date Placeholder 4"/>
          <p:cNvSpPr>
            <a:spLocks noGrp="1"/>
          </p:cNvSpPr>
          <p:nvPr>
            <p:ph type="dt" sz="half" idx="10"/>
          </p:nvPr>
        </p:nvSpPr>
        <p:spPr/>
        <p:txBody>
          <a:bodyPr/>
          <a:lstStyle/>
          <a:p>
            <a:pPr>
              <a:defRPr/>
            </a:pPr>
            <a:fld id="{9D05D060-5CA0-448A-AF39-4DF7C5E4ED07}"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46314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An Aside: </a:t>
            </a:r>
            <a:r>
              <a:rPr lang="en-US" altLang="en-US" b="1" dirty="0" err="1">
                <a:latin typeface="Courier New" pitchFamily="49" charset="0"/>
                <a:cs typeface="Courier New" pitchFamily="49" charset="0"/>
              </a:rPr>
              <a:t>const</a:t>
            </a:r>
            <a:r>
              <a:rPr lang="en-US" altLang="en-US" dirty="0"/>
              <a:t> and </a:t>
            </a:r>
            <a:r>
              <a:rPr lang="en-US" altLang="en-US" b="1" dirty="0">
                <a:latin typeface="Courier New" panose="02070309020205020404" pitchFamily="49" charset="0"/>
                <a:cs typeface="Courier New" panose="02070309020205020404" pitchFamily="49" charset="0"/>
              </a:rPr>
              <a:t>string</a:t>
            </a:r>
          </a:p>
        </p:txBody>
      </p:sp>
      <p:sp>
        <p:nvSpPr>
          <p:cNvPr id="43011" name="Rectangle 3"/>
          <p:cNvSpPr>
            <a:spLocks noGrp="1" noChangeArrowheads="1"/>
          </p:cNvSpPr>
          <p:nvPr>
            <p:ph type="body" idx="1"/>
          </p:nvPr>
        </p:nvSpPr>
        <p:spPr/>
        <p:txBody>
          <a:bodyPr/>
          <a:lstStyle/>
          <a:p>
            <a:pPr eaLnBrk="1" hangingPunct="1"/>
            <a:r>
              <a:rPr lang="en-US" altLang="en-US" sz="2800" dirty="0"/>
              <a:t>We've seen that the </a:t>
            </a:r>
            <a:r>
              <a:rPr lang="en-US" altLang="en-US" sz="2800" b="1" dirty="0">
                <a:latin typeface="Courier New" panose="02070309020205020404" pitchFamily="49" charset="0"/>
                <a:cs typeface="Courier New" panose="02070309020205020404" pitchFamily="49" charset="0"/>
              </a:rPr>
              <a:t>string</a:t>
            </a:r>
            <a:r>
              <a:rPr lang="en-US" altLang="en-US" sz="2800" dirty="0"/>
              <a:t> class's </a:t>
            </a:r>
            <a:r>
              <a:rPr lang="en-US" altLang="en-US" sz="2800" b="1" dirty="0">
                <a:latin typeface="Courier New" panose="02070309020205020404" pitchFamily="49" charset="0"/>
                <a:cs typeface="Courier New" panose="02070309020205020404" pitchFamily="49" charset="0"/>
              </a:rPr>
              <a:t>find</a:t>
            </a:r>
            <a:r>
              <a:rPr lang="en-US" altLang="en-US" sz="2800" dirty="0"/>
              <a:t> member function returns </a:t>
            </a:r>
            <a:r>
              <a:rPr lang="en-US" altLang="en-US" sz="2800" b="1" dirty="0">
                <a:latin typeface="Courier New" panose="02070309020205020404" pitchFamily="49" charset="0"/>
                <a:cs typeface="Courier New" panose="02070309020205020404" pitchFamily="49" charset="0"/>
              </a:rPr>
              <a:t>string::</a:t>
            </a:r>
            <a:r>
              <a:rPr lang="en-US" altLang="en-US" sz="2800" b="1" dirty="0" err="1">
                <a:latin typeface="Courier New" panose="02070309020205020404" pitchFamily="49" charset="0"/>
                <a:cs typeface="Courier New" panose="02070309020205020404" pitchFamily="49" charset="0"/>
              </a:rPr>
              <a:t>npos</a:t>
            </a:r>
            <a:r>
              <a:rPr lang="en-US" altLang="en-US" sz="2800" dirty="0"/>
              <a:t> if no match is found</a:t>
            </a:r>
          </a:p>
          <a:p>
            <a:pPr eaLnBrk="1" hangingPunct="1">
              <a:spcBef>
                <a:spcPts val="0"/>
              </a:spcBef>
              <a:buNone/>
            </a:pPr>
            <a:endParaRPr lang="en-US" altLang="en-US" sz="600" b="1" dirty="0">
              <a:latin typeface="Courier New" pitchFamily="49" charset="0"/>
              <a:cs typeface="Courier New" pitchFamily="49" charset="0"/>
            </a:endParaRPr>
          </a:p>
          <a:p>
            <a:pPr eaLnBrk="1" hangingPunct="1">
              <a:spcBef>
                <a:spcPts val="0"/>
              </a:spcBef>
              <a:buNone/>
            </a:pPr>
            <a:endParaRPr lang="en-US" altLang="en-US" sz="600" b="1" dirty="0">
              <a:latin typeface="Courier New" pitchFamily="49" charset="0"/>
              <a:cs typeface="Courier New" pitchFamily="49" charset="0"/>
            </a:endParaRP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#include &lt;string&gt;    // to use string class</a:t>
            </a:r>
          </a:p>
          <a:p>
            <a:pPr eaLnBrk="1" hangingPunct="1">
              <a:lnSpc>
                <a:spcPts val="2000"/>
              </a:lnSpc>
              <a:spcBef>
                <a:spcPts val="0"/>
              </a:spcBef>
              <a:buNone/>
            </a:pPr>
            <a:r>
              <a:rPr lang="en-US" altLang="en-US" sz="2000" b="1" dirty="0">
                <a:latin typeface="Courier New" pitchFamily="49" charset="0"/>
                <a:cs typeface="Courier New" pitchFamily="49" charset="0"/>
              </a:rPr>
              <a:t>    using namespace </a:t>
            </a:r>
            <a:r>
              <a:rPr lang="en-US" altLang="en-US" sz="2000" b="1" dirty="0" err="1">
                <a:latin typeface="Courier New" pitchFamily="49" charset="0"/>
                <a:cs typeface="Courier New" pitchFamily="49" charset="0"/>
              </a:rPr>
              <a:t>std</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string s("hello");</a:t>
            </a:r>
          </a:p>
          <a:p>
            <a:pPr eaLnBrk="1" hangingPunct="1">
              <a:lnSpc>
                <a:spcPts val="2000"/>
              </a:lnSpc>
              <a:spcBef>
                <a:spcPts val="0"/>
              </a:spcBef>
              <a:buNone/>
            </a:pPr>
            <a:r>
              <a:rPr lang="en-US" altLang="en-US" sz="2000" b="1" dirty="0">
                <a:latin typeface="Courier New" pitchFamily="49" charset="0"/>
                <a:cs typeface="Courier New" pitchFamily="49" charset="0"/>
              </a:rPr>
              <a:t>    if (</a:t>
            </a:r>
            <a:r>
              <a:rPr lang="en-US" altLang="en-US" sz="2000" b="1" dirty="0" err="1">
                <a:latin typeface="Courier New" pitchFamily="49" charset="0"/>
                <a:cs typeface="Courier New" pitchFamily="49" charset="0"/>
              </a:rPr>
              <a:t>s.find</a:t>
            </a:r>
            <a:r>
              <a:rPr lang="en-US" altLang="en-US" sz="2000" b="1" dirty="0">
                <a:latin typeface="Courier New" pitchFamily="49" charset="0"/>
                <a:cs typeface="Courier New" pitchFamily="49" charset="0"/>
              </a:rPr>
              <a:t>('X') == </a:t>
            </a:r>
            <a:r>
              <a:rPr lang="en-US" altLang="en-US" sz="2000" b="1" dirty="0">
                <a:solidFill>
                  <a:srgbClr val="FF0000"/>
                </a:solidFill>
                <a:latin typeface="Courier New" pitchFamily="49" charset="0"/>
                <a:cs typeface="Courier New" pitchFamily="49" charset="0"/>
              </a:rPr>
              <a:t>string::</a:t>
            </a:r>
            <a:r>
              <a:rPr lang="en-US" altLang="en-US" sz="2000" b="1" dirty="0" err="1">
                <a:solidFill>
                  <a:srgbClr val="FF0000"/>
                </a:solidFill>
                <a:latin typeface="Courier New" pitchFamily="49" charset="0"/>
                <a:cs typeface="Courier New" pitchFamily="49" charset="0"/>
              </a:rPr>
              <a:t>npos</a:t>
            </a: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 &lt;&lt; s &lt;&lt; "] does not contain "</a:t>
            </a:r>
          </a:p>
          <a:p>
            <a:pPr eaLnBrk="1" hangingPunct="1">
              <a:lnSpc>
                <a:spcPts val="2000"/>
              </a:lnSpc>
              <a:spcBef>
                <a:spcPts val="0"/>
              </a:spcBef>
              <a:buNone/>
            </a:pPr>
            <a:r>
              <a:rPr lang="en-US" altLang="en-US" sz="2000" b="1" dirty="0">
                <a:latin typeface="Courier New" pitchFamily="49" charset="0"/>
                <a:cs typeface="Courier New" pitchFamily="49" charset="0"/>
              </a:rPr>
              <a:t>             &lt;&lt; "an 'X' character\n";</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solidFill>
                  <a:srgbClr val="00B050"/>
                </a:solidFill>
                <a:latin typeface="Courier New" pitchFamily="49" charset="0"/>
                <a:cs typeface="Courier New" pitchFamily="49" charset="0"/>
              </a:rPr>
              <a:t>      </a:t>
            </a:r>
          </a:p>
          <a:p>
            <a:pPr eaLnBrk="1" hangingPunct="1"/>
            <a:endParaRPr lang="en-US" altLang="en-US" sz="20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fld id="{80B121AC-667A-472A-82F6-F9DEE6E6BD0C}"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203955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An Aside: </a:t>
            </a:r>
            <a:r>
              <a:rPr lang="en-US" altLang="en-US" b="1" dirty="0" err="1">
                <a:latin typeface="Courier New" pitchFamily="49" charset="0"/>
                <a:cs typeface="Courier New" pitchFamily="49" charset="0"/>
              </a:rPr>
              <a:t>const</a:t>
            </a:r>
            <a:r>
              <a:rPr lang="en-US" altLang="en-US" dirty="0"/>
              <a:t> and </a:t>
            </a:r>
            <a:r>
              <a:rPr lang="en-US" altLang="en-US" b="1" dirty="0">
                <a:latin typeface="Courier New" panose="02070309020205020404" pitchFamily="49" charset="0"/>
                <a:cs typeface="Courier New" panose="02070309020205020404" pitchFamily="49" charset="0"/>
              </a:rPr>
              <a:t>string</a:t>
            </a:r>
            <a:r>
              <a:rPr lang="en-US" altLang="en-US" dirty="0">
                <a:latin typeface="+mn-lt"/>
                <a:cs typeface="Courier New" panose="02070309020205020404" pitchFamily="49" charset="0"/>
              </a:rPr>
              <a:t> (cont.)</a:t>
            </a:r>
          </a:p>
        </p:txBody>
      </p:sp>
      <p:sp>
        <p:nvSpPr>
          <p:cNvPr id="43011" name="Rectangle 3"/>
          <p:cNvSpPr>
            <a:spLocks noGrp="1" noChangeArrowheads="1"/>
          </p:cNvSpPr>
          <p:nvPr>
            <p:ph type="body" idx="1"/>
          </p:nvPr>
        </p:nvSpPr>
        <p:spPr/>
        <p:txBody>
          <a:bodyPr/>
          <a:lstStyle/>
          <a:p>
            <a:pPr eaLnBrk="1" hangingPunct="1"/>
            <a:r>
              <a:rPr lang="en-US" altLang="en-US" sz="2800" dirty="0" err="1"/>
              <a:t>Yuch</a:t>
            </a:r>
            <a:r>
              <a:rPr lang="en-US" altLang="en-US" sz="2800" dirty="0"/>
              <a:t>! Too much typing, and hard to read</a:t>
            </a:r>
          </a:p>
          <a:p>
            <a:pPr lvl="1" eaLnBrk="1" hangingPunct="1"/>
            <a:r>
              <a:rPr lang="en-US" altLang="en-US" sz="2400" dirty="0"/>
              <a:t>Try this:</a:t>
            </a:r>
          </a:p>
          <a:p>
            <a:pPr eaLnBrk="1" hangingPunct="1">
              <a:spcBef>
                <a:spcPts val="0"/>
              </a:spcBef>
              <a:buNone/>
            </a:pPr>
            <a:endParaRPr lang="en-US" altLang="en-US" sz="600" b="1" dirty="0">
              <a:latin typeface="Courier New" pitchFamily="49" charset="0"/>
              <a:cs typeface="Courier New" pitchFamily="49" charset="0"/>
            </a:endParaRPr>
          </a:p>
          <a:p>
            <a:pPr eaLnBrk="1" hangingPunct="1">
              <a:spcBef>
                <a:spcPts val="0"/>
              </a:spcBef>
              <a:buNone/>
            </a:pPr>
            <a:endParaRPr lang="en-US" altLang="en-US" sz="600" b="1" dirty="0">
              <a:latin typeface="Courier New" pitchFamily="49" charset="0"/>
              <a:cs typeface="Courier New" pitchFamily="49" charset="0"/>
            </a:endParaRPr>
          </a:p>
          <a:p>
            <a:pPr eaLnBrk="1" hangingPunct="1">
              <a:spcBef>
                <a:spcPts val="0"/>
              </a:spcBef>
              <a:buNone/>
            </a:pPr>
            <a:endParaRPr lang="en-US" altLang="en-US" sz="6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#include &lt;string&gt;    // to use string class</a:t>
            </a:r>
          </a:p>
          <a:p>
            <a:pPr eaLnBrk="1" hangingPunct="1">
              <a:lnSpc>
                <a:spcPts val="2000"/>
              </a:lnSpc>
              <a:spcBef>
                <a:spcPts val="0"/>
              </a:spcBef>
              <a:buNone/>
            </a:pPr>
            <a:r>
              <a:rPr lang="en-US" altLang="en-US" sz="2000" b="1" dirty="0">
                <a:latin typeface="Courier New" pitchFamily="49" charset="0"/>
                <a:cs typeface="Courier New" pitchFamily="49" charset="0"/>
              </a:rPr>
              <a:t>    using namespace </a:t>
            </a:r>
            <a:r>
              <a:rPr lang="en-US" altLang="en-US" sz="2000" b="1" dirty="0" err="1">
                <a:latin typeface="Courier New" pitchFamily="49" charset="0"/>
                <a:cs typeface="Courier New" pitchFamily="49" charset="0"/>
              </a:rPr>
              <a:t>std</a:t>
            </a: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const</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size_t</a:t>
            </a:r>
            <a:r>
              <a:rPr lang="en-US" altLang="en-US" sz="2000" b="1" dirty="0">
                <a:solidFill>
                  <a:srgbClr val="FF0000"/>
                </a:solidFill>
                <a:latin typeface="Courier New" pitchFamily="49" charset="0"/>
                <a:cs typeface="Courier New" pitchFamily="49" charset="0"/>
              </a:rPr>
              <a:t> NPOS(string::</a:t>
            </a:r>
            <a:r>
              <a:rPr lang="en-US" altLang="en-US" sz="2000" b="1" dirty="0" err="1">
                <a:solidFill>
                  <a:srgbClr val="FF0000"/>
                </a:solidFill>
                <a:latin typeface="Courier New" pitchFamily="49" charset="0"/>
                <a:cs typeface="Courier New" pitchFamily="49" charset="0"/>
              </a:rPr>
              <a:t>npos</a:t>
            </a:r>
            <a:r>
              <a:rPr lang="en-US" altLang="en-US" sz="2000" b="1" dirty="0">
                <a:solidFill>
                  <a:srgbClr val="FF0000"/>
                </a:solidFill>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string s("hello");</a:t>
            </a:r>
          </a:p>
          <a:p>
            <a:pPr eaLnBrk="1" hangingPunct="1">
              <a:lnSpc>
                <a:spcPts val="2000"/>
              </a:lnSpc>
              <a:spcBef>
                <a:spcPts val="0"/>
              </a:spcBef>
              <a:buNone/>
            </a:pPr>
            <a:r>
              <a:rPr lang="en-US" altLang="en-US" sz="2000" b="1" dirty="0">
                <a:latin typeface="Courier New" pitchFamily="49" charset="0"/>
                <a:cs typeface="Courier New" pitchFamily="49" charset="0"/>
              </a:rPr>
              <a:t>    if (</a:t>
            </a:r>
            <a:r>
              <a:rPr lang="en-US" altLang="en-US" sz="2000" b="1" dirty="0" err="1">
                <a:latin typeface="Courier New" pitchFamily="49" charset="0"/>
                <a:cs typeface="Courier New" pitchFamily="49" charset="0"/>
              </a:rPr>
              <a:t>s.find</a:t>
            </a:r>
            <a:r>
              <a:rPr lang="en-US" altLang="en-US" sz="2000" b="1" dirty="0">
                <a:latin typeface="Courier New" pitchFamily="49" charset="0"/>
                <a:cs typeface="Courier New" pitchFamily="49" charset="0"/>
              </a:rPr>
              <a:t>('X') == </a:t>
            </a:r>
            <a:r>
              <a:rPr lang="en-US" altLang="en-US" sz="2000" b="1" dirty="0">
                <a:solidFill>
                  <a:srgbClr val="FF0000"/>
                </a:solidFill>
                <a:latin typeface="Courier New" pitchFamily="49" charset="0"/>
                <a:cs typeface="Courier New" pitchFamily="49" charset="0"/>
              </a:rPr>
              <a:t>NPOS</a:t>
            </a: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 &lt;&lt; s &lt;&lt; "] does not contain "</a:t>
            </a:r>
          </a:p>
          <a:p>
            <a:pPr eaLnBrk="1" hangingPunct="1">
              <a:lnSpc>
                <a:spcPts val="2000"/>
              </a:lnSpc>
              <a:spcBef>
                <a:spcPts val="0"/>
              </a:spcBef>
              <a:buNone/>
            </a:pPr>
            <a:r>
              <a:rPr lang="en-US" altLang="en-US" sz="2000" b="1" dirty="0">
                <a:latin typeface="Courier New" pitchFamily="49" charset="0"/>
                <a:cs typeface="Courier New" pitchFamily="49" charset="0"/>
              </a:rPr>
              <a:t>             &lt;&lt; "an 'X' character\n";</a:t>
            </a:r>
          </a:p>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solidFill>
                  <a:srgbClr val="00B050"/>
                </a:solidFill>
                <a:latin typeface="Courier New" pitchFamily="49" charset="0"/>
                <a:cs typeface="Courier New" pitchFamily="49" charset="0"/>
              </a:rPr>
              <a:t>      </a:t>
            </a:r>
          </a:p>
          <a:p>
            <a:pPr eaLnBrk="1" hangingPunct="1"/>
            <a:endParaRPr lang="en-US" altLang="en-US" sz="20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fld id="{80B121AC-667A-472A-82F6-F9DEE6E6BD0C}"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56597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Linked Data Structures (cont.)</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eaLnBrk="1" hangingPunct="1"/>
            <a:r>
              <a:rPr lang="en-US" altLang="en-US" sz="2800" dirty="0"/>
              <a:t>Each </a:t>
            </a:r>
            <a:r>
              <a:rPr lang="en-US" altLang="en-US" sz="2800" b="1" i="1" dirty="0"/>
              <a:t>node</a:t>
            </a:r>
            <a:r>
              <a:rPr lang="en-US" altLang="en-US" sz="2800" dirty="0"/>
              <a:t> in a linked data structure contains</a:t>
            </a:r>
          </a:p>
          <a:p>
            <a:pPr lvl="1" eaLnBrk="1" hangingPunct="1"/>
            <a:r>
              <a:rPr lang="en-US" altLang="en-US" sz="2400" dirty="0"/>
              <a:t>Some </a:t>
            </a:r>
            <a:r>
              <a:rPr lang="en-US" altLang="en-US" sz="2400" i="1" dirty="0"/>
              <a:t>data</a:t>
            </a:r>
          </a:p>
          <a:p>
            <a:pPr lvl="1" eaLnBrk="1" hangingPunct="1"/>
            <a:r>
              <a:rPr lang="en-US" altLang="en-US" sz="2400" i="1" dirty="0"/>
              <a:t>Link</a:t>
            </a:r>
            <a:r>
              <a:rPr lang="en-US" altLang="en-US" sz="2400" dirty="0"/>
              <a:t>(s) to other node(s)</a:t>
            </a:r>
          </a:p>
          <a:p>
            <a:pPr lvl="2" eaLnBrk="1" hangingPunct="1"/>
            <a:r>
              <a:rPr lang="en-US" altLang="en-US" sz="2000" i="1" dirty="0"/>
              <a:t>Pointer(s)</a:t>
            </a:r>
            <a:r>
              <a:rPr lang="en-US" altLang="en-US" sz="2000" dirty="0"/>
              <a:t> to node(s) in C++</a:t>
            </a:r>
          </a:p>
          <a:p>
            <a:pPr eaLnBrk="1" hangingPunct="1"/>
            <a:r>
              <a:rPr lang="en-US" altLang="en-US" sz="2800" dirty="0"/>
              <a:t>A </a:t>
            </a:r>
            <a:r>
              <a:rPr lang="en-US" altLang="en-US" sz="2800" b="1" i="1" dirty="0"/>
              <a:t>header node</a:t>
            </a:r>
            <a:r>
              <a:rPr lang="en-US" altLang="en-US" sz="2800" dirty="0"/>
              <a:t> keeps track of</a:t>
            </a:r>
          </a:p>
          <a:p>
            <a:pPr lvl="1" eaLnBrk="1" hangingPunct="1"/>
            <a:r>
              <a:rPr lang="en-US" altLang="en-US" sz="2400" dirty="0"/>
              <a:t>The first or top node in the data structure</a:t>
            </a:r>
          </a:p>
          <a:p>
            <a:pPr lvl="2" eaLnBrk="1" hangingPunct="1"/>
            <a:r>
              <a:rPr lang="en-US" altLang="en-US" sz="2000" dirty="0"/>
              <a:t>Via a pointer in C++</a:t>
            </a:r>
          </a:p>
          <a:p>
            <a:pPr lvl="1" eaLnBrk="1" hangingPunct="1"/>
            <a:r>
              <a:rPr lang="en-US" altLang="en-US" sz="2400" dirty="0"/>
              <a:t>Optionally, other bookkeeping or summary data</a:t>
            </a:r>
          </a:p>
          <a:p>
            <a:pPr lvl="2" eaLnBrk="1" hangingPunct="1"/>
            <a:r>
              <a:rPr lang="en-US" altLang="en-US" sz="2000" dirty="0"/>
              <a:t>Size, min, max,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E0AC2326-2D03-4F13-B44C-BB71BC7BF83F}"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88929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Linked Data Structures (cont.)</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eaLnBrk="1" hangingPunct="1"/>
            <a:r>
              <a:rPr lang="en-US" altLang="en-US" sz="2800" dirty="0"/>
              <a:t>All linked data structures support—in theory– arbitrary amounts of data</a:t>
            </a:r>
          </a:p>
          <a:p>
            <a:pPr eaLnBrk="1" hangingPunct="1"/>
            <a:r>
              <a:rPr lang="en-US" altLang="en-US" sz="2800" dirty="0"/>
              <a:t>Have differing </a:t>
            </a:r>
            <a:r>
              <a:rPr lang="en-US" altLang="en-US" sz="2800" i="1" dirty="0"/>
              <a:t>performances</a:t>
            </a:r>
            <a:r>
              <a:rPr lang="en-US" altLang="en-US" sz="2800" dirty="0"/>
              <a:t> in</a:t>
            </a:r>
          </a:p>
          <a:p>
            <a:pPr lvl="1" eaLnBrk="1" hangingPunct="1"/>
            <a:r>
              <a:rPr lang="en-US" altLang="en-US" sz="2400" dirty="0"/>
              <a:t>Sorting, searching</a:t>
            </a:r>
          </a:p>
          <a:p>
            <a:pPr lvl="1" eaLnBrk="1" hangingPunct="1"/>
            <a:r>
              <a:rPr lang="en-US" altLang="en-US" sz="2400" dirty="0"/>
              <a:t>Insertion, deletion</a:t>
            </a:r>
          </a:p>
          <a:p>
            <a:pPr lvl="1" eaLnBrk="1" hangingPunct="1"/>
            <a:r>
              <a:rPr lang="en-US" altLang="en-US" sz="2400" dirty="0"/>
              <a:t>Memory usage</a:t>
            </a:r>
          </a:p>
          <a:p>
            <a:pPr eaLnBrk="1" hangingPunct="1"/>
            <a:r>
              <a:rPr lang="en-US" altLang="en-US" sz="2800" dirty="0"/>
              <a:t>A </a:t>
            </a:r>
            <a:r>
              <a:rPr lang="en-US" altLang="en-US" sz="2800" i="1" dirty="0"/>
              <a:t>singly linked list</a:t>
            </a:r>
            <a:r>
              <a:rPr lang="en-US" altLang="en-US" sz="2800" dirty="0"/>
              <a:t> is simplest</a:t>
            </a:r>
          </a:p>
          <a:p>
            <a:pPr lvl="1" eaLnBrk="1" hangingPunct="1"/>
            <a:r>
              <a:rPr lang="en-US" altLang="en-US" sz="2400" dirty="0"/>
              <a:t>Slow sort and search; fast insert and delete; very little memory usage</a:t>
            </a:r>
          </a:p>
          <a:p>
            <a:pPr lvl="1" eaLnBrk="1" hangingPunct="1"/>
            <a:endParaRPr lang="en-US" altLang="en-US" sz="24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fld id="{C81EF10A-0B64-43AF-892E-E8DF6ACC53EF}"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245962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Singly Linked List of </a:t>
            </a:r>
            <a:r>
              <a:rPr lang="en-US" altLang="en-US" b="1" dirty="0">
                <a:latin typeface="Courier New" pitchFamily="49" charset="0"/>
                <a:cs typeface="Courier New" pitchFamily="49" charset="0"/>
              </a:rPr>
              <a:t>char</a:t>
            </a:r>
          </a:p>
        </p:txBody>
      </p:sp>
      <p:sp>
        <p:nvSpPr>
          <p:cNvPr id="43011" name="Rectangle 3"/>
          <p:cNvSpPr>
            <a:spLocks noGrp="1" noChangeArrowheads="1"/>
          </p:cNvSpPr>
          <p:nvPr>
            <p:ph type="body" idx="1"/>
          </p:nvPr>
        </p:nvSpPr>
        <p:spPr/>
        <p:txBody>
          <a:bodyPr/>
          <a:lstStyle/>
          <a:p>
            <a:pPr lvl="1" eaLnBrk="1" hangingPunct="1">
              <a:buNone/>
            </a:pPr>
            <a:r>
              <a:rPr lang="en-US" altLang="en-US" sz="2400" b="1" dirty="0" err="1">
                <a:latin typeface="Courier New" pitchFamily="49" charset="0"/>
                <a:cs typeface="Courier New" pitchFamily="49" charset="0"/>
              </a:rPr>
              <a:t>struct</a:t>
            </a: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cl_node</a:t>
            </a:r>
            <a:r>
              <a:rPr lang="en-US" altLang="en-US" sz="2400" b="1" dirty="0">
                <a:latin typeface="Courier New" pitchFamily="49" charset="0"/>
                <a:cs typeface="Courier New" pitchFamily="49" charset="0"/>
              </a:rPr>
              <a:t> {</a:t>
            </a:r>
          </a:p>
          <a:p>
            <a:pPr lvl="1" eaLnBrk="1" hangingPunct="1">
              <a:buNone/>
            </a:pPr>
            <a:r>
              <a:rPr lang="en-US" altLang="en-US" sz="2400" b="1" dirty="0">
                <a:latin typeface="Courier New" pitchFamily="49" charset="0"/>
                <a:cs typeface="Courier New" pitchFamily="49" charset="0"/>
              </a:rPr>
              <a:t>    char data;</a:t>
            </a:r>
          </a:p>
          <a:p>
            <a:pPr lvl="1" eaLnBrk="1" hangingPunct="1">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cl_node</a:t>
            </a:r>
            <a:r>
              <a:rPr lang="en-US" altLang="en-US" sz="2400" b="1" dirty="0">
                <a:latin typeface="Courier New" pitchFamily="49" charset="0"/>
                <a:cs typeface="Courier New" pitchFamily="49" charset="0"/>
              </a:rPr>
              <a:t> *next;</a:t>
            </a:r>
          </a:p>
          <a:p>
            <a:pPr lvl="1" eaLnBrk="1" hangingPunct="1">
              <a:buNone/>
            </a:pPr>
            <a:r>
              <a:rPr lang="en-US" altLang="en-US" sz="2400" b="1" dirty="0">
                <a:latin typeface="Courier New" pitchFamily="49" charset="0"/>
                <a:cs typeface="Courier New" pitchFamily="49" charset="0"/>
              </a:rPr>
              <a:t>};</a:t>
            </a:r>
          </a:p>
          <a:p>
            <a:pPr lvl="1" eaLnBrk="1" hangingPunct="1">
              <a:buNone/>
            </a:pPr>
            <a:r>
              <a:rPr lang="en-US" altLang="en-US" sz="2400" b="1" dirty="0" err="1">
                <a:latin typeface="Courier New" pitchFamily="49" charset="0"/>
                <a:cs typeface="Courier New" pitchFamily="49" charset="0"/>
              </a:rPr>
              <a:t>cl_node</a:t>
            </a: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cl_head</a:t>
            </a:r>
            <a:r>
              <a:rPr lang="en-US" altLang="en-US" sz="2400" b="1" dirty="0">
                <a:latin typeface="Courier New" pitchFamily="49" charset="0"/>
                <a:cs typeface="Courier New" pitchFamily="49" charset="0"/>
              </a:rPr>
              <a:t> = ...</a:t>
            </a:r>
          </a:p>
          <a:p>
            <a:pPr lvl="1" eaLnBrk="1" hangingPunct="1">
              <a:buNone/>
            </a:pPr>
            <a:endParaRPr lang="en-US" altLang="en-US" sz="2400" b="1" dirty="0">
              <a:latin typeface="Courier New" pitchFamily="49" charset="0"/>
              <a:cs typeface="Courier New" pitchFamily="49" charset="0"/>
            </a:endParaRPr>
          </a:p>
          <a:p>
            <a:pPr lvl="1" eaLnBrk="1" hangingPunct="1">
              <a:buNone/>
            </a:pPr>
            <a:r>
              <a:rPr lang="en-US" altLang="en-US" sz="2000" b="1" dirty="0" err="1">
                <a:latin typeface="Courier New" pitchFamily="49" charset="0"/>
                <a:cs typeface="Courier New" pitchFamily="49" charset="0"/>
              </a:rPr>
              <a:t>cl_head</a:t>
            </a:r>
            <a:endParaRPr lang="en-US" altLang="en-US" sz="2000" b="1" dirty="0">
              <a:latin typeface="Courier New" pitchFamily="49" charset="0"/>
              <a:cs typeface="Courier New" pitchFamily="49" charset="0"/>
            </a:endParaRPr>
          </a:p>
          <a:p>
            <a:pPr lvl="1" eaLnBrk="1" hangingPunct="1">
              <a:buNone/>
            </a:pPr>
            <a:endParaRPr lang="en-US" altLang="en-US" sz="2000" b="1" dirty="0">
              <a:latin typeface="Courier New" pitchFamily="49" charset="0"/>
              <a:cs typeface="Courier New" pitchFamily="49" charset="0"/>
            </a:endParaRPr>
          </a:p>
          <a:p>
            <a:pPr lvl="1" eaLnBrk="1" hangingPunct="1">
              <a:buNone/>
            </a:pPr>
            <a:r>
              <a:rPr lang="en-US" altLang="en-US" sz="1200" b="1" dirty="0">
                <a:latin typeface="Courier New" pitchFamily="49" charset="0"/>
                <a:cs typeface="Courier New" pitchFamily="49" charset="0"/>
              </a:rPr>
              <a:t>             data  next     data  next     data  next</a:t>
            </a:r>
            <a:r>
              <a:rPr lang="en-US" altLang="en-US" sz="2000" b="1"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fld id="{9CD081B5-F32A-492C-975D-5E0C7D226BF3}"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
        <p:nvSpPr>
          <p:cNvPr id="8" name="Rectangle 7"/>
          <p:cNvSpPr/>
          <p:nvPr/>
        </p:nvSpPr>
        <p:spPr bwMode="auto">
          <a:xfrm>
            <a:off x="197210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nvGrpSpPr>
          <p:cNvPr id="14" name="Group 13"/>
          <p:cNvGrpSpPr/>
          <p:nvPr/>
        </p:nvGrpSpPr>
        <p:grpSpPr>
          <a:xfrm>
            <a:off x="2956560" y="5152030"/>
            <a:ext cx="981445" cy="279779"/>
            <a:chOff x="2956560" y="5152030"/>
            <a:chExt cx="981445" cy="279779"/>
          </a:xfrm>
        </p:grpSpPr>
        <p:sp>
          <p:nvSpPr>
            <p:cNvPr id="11" name="Rectangle 10"/>
            <p:cNvSpPr/>
            <p:nvPr/>
          </p:nvSpPr>
          <p:spPr bwMode="auto">
            <a:xfrm>
              <a:off x="3012231" y="5152030"/>
              <a:ext cx="30627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2" name="Rectangle 11"/>
            <p:cNvSpPr/>
            <p:nvPr/>
          </p:nvSpPr>
          <p:spPr bwMode="auto">
            <a:xfrm>
              <a:off x="331703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3" name="TextBox 12"/>
            <p:cNvSpPr txBox="1"/>
            <p:nvPr/>
          </p:nvSpPr>
          <p:spPr>
            <a:xfrm>
              <a:off x="2956560" y="5162550"/>
              <a:ext cx="461010" cy="261610"/>
            </a:xfrm>
            <a:prstGeom prst="rect">
              <a:avLst/>
            </a:prstGeom>
            <a:noFill/>
          </p:spPr>
          <p:txBody>
            <a:bodyPr wrap="square" rtlCol="0">
              <a:spAutoFit/>
            </a:bodyPr>
            <a:lstStyle/>
            <a:p>
              <a:r>
                <a:rPr lang="en-US" sz="1100" b="1" dirty="0">
                  <a:latin typeface="Courier New" pitchFamily="49" charset="0"/>
                  <a:cs typeface="Courier New" pitchFamily="49" charset="0"/>
                </a:rPr>
                <a:t>'B'</a:t>
              </a:r>
            </a:p>
          </p:txBody>
        </p:sp>
      </p:grpSp>
      <p:grpSp>
        <p:nvGrpSpPr>
          <p:cNvPr id="15" name="Group 14"/>
          <p:cNvGrpSpPr/>
          <p:nvPr/>
        </p:nvGrpSpPr>
        <p:grpSpPr>
          <a:xfrm>
            <a:off x="4305300" y="5152030"/>
            <a:ext cx="981445" cy="279779"/>
            <a:chOff x="2956560" y="5152030"/>
            <a:chExt cx="981445" cy="279779"/>
          </a:xfrm>
        </p:grpSpPr>
        <p:sp>
          <p:nvSpPr>
            <p:cNvPr id="16" name="Rectangle 15"/>
            <p:cNvSpPr/>
            <p:nvPr/>
          </p:nvSpPr>
          <p:spPr bwMode="auto">
            <a:xfrm>
              <a:off x="3012231" y="5152030"/>
              <a:ext cx="30627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7" name="Rectangle 16"/>
            <p:cNvSpPr/>
            <p:nvPr/>
          </p:nvSpPr>
          <p:spPr bwMode="auto">
            <a:xfrm>
              <a:off x="331703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8" name="TextBox 17"/>
            <p:cNvSpPr txBox="1"/>
            <p:nvPr/>
          </p:nvSpPr>
          <p:spPr>
            <a:xfrm>
              <a:off x="2956560" y="5162550"/>
              <a:ext cx="461010" cy="261610"/>
            </a:xfrm>
            <a:prstGeom prst="rect">
              <a:avLst/>
            </a:prstGeom>
            <a:noFill/>
          </p:spPr>
          <p:txBody>
            <a:bodyPr wrap="square" rtlCol="0">
              <a:spAutoFit/>
            </a:bodyPr>
            <a:lstStyle/>
            <a:p>
              <a:r>
                <a:rPr lang="en-US" sz="1100" b="1" dirty="0">
                  <a:latin typeface="Courier New" pitchFamily="49" charset="0"/>
                  <a:cs typeface="Courier New" pitchFamily="49" charset="0"/>
                </a:rPr>
                <a:t>'o'</a:t>
              </a:r>
            </a:p>
          </p:txBody>
        </p:sp>
      </p:grpSp>
      <p:grpSp>
        <p:nvGrpSpPr>
          <p:cNvPr id="19" name="Group 18"/>
          <p:cNvGrpSpPr/>
          <p:nvPr/>
        </p:nvGrpSpPr>
        <p:grpSpPr>
          <a:xfrm>
            <a:off x="5680710" y="5152030"/>
            <a:ext cx="981445" cy="279779"/>
            <a:chOff x="2956560" y="5152030"/>
            <a:chExt cx="981445" cy="279779"/>
          </a:xfrm>
        </p:grpSpPr>
        <p:sp>
          <p:nvSpPr>
            <p:cNvPr id="20" name="Rectangle 19"/>
            <p:cNvSpPr/>
            <p:nvPr/>
          </p:nvSpPr>
          <p:spPr bwMode="auto">
            <a:xfrm>
              <a:off x="3012231" y="5152030"/>
              <a:ext cx="30627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21" name="Rectangle 20"/>
            <p:cNvSpPr/>
            <p:nvPr/>
          </p:nvSpPr>
          <p:spPr bwMode="auto">
            <a:xfrm>
              <a:off x="331703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22" name="TextBox 21"/>
            <p:cNvSpPr txBox="1"/>
            <p:nvPr/>
          </p:nvSpPr>
          <p:spPr>
            <a:xfrm>
              <a:off x="2956560" y="5162550"/>
              <a:ext cx="461010" cy="261610"/>
            </a:xfrm>
            <a:prstGeom prst="rect">
              <a:avLst/>
            </a:prstGeom>
            <a:noFill/>
          </p:spPr>
          <p:txBody>
            <a:bodyPr wrap="square" rtlCol="0">
              <a:spAutoFit/>
            </a:bodyPr>
            <a:lstStyle/>
            <a:p>
              <a:r>
                <a:rPr lang="en-US" sz="1100" b="1" dirty="0">
                  <a:latin typeface="Courier New" pitchFamily="49" charset="0"/>
                  <a:cs typeface="Courier New" pitchFamily="49" charset="0"/>
                </a:rPr>
                <a:t>'b'</a:t>
              </a:r>
            </a:p>
          </p:txBody>
        </p:sp>
      </p:grpSp>
      <p:grpSp>
        <p:nvGrpSpPr>
          <p:cNvPr id="26" name="Group 25"/>
          <p:cNvGrpSpPr/>
          <p:nvPr/>
        </p:nvGrpSpPr>
        <p:grpSpPr>
          <a:xfrm>
            <a:off x="2263140" y="5219700"/>
            <a:ext cx="754380" cy="114300"/>
            <a:chOff x="2263140" y="5219700"/>
            <a:chExt cx="754380" cy="114300"/>
          </a:xfrm>
        </p:grpSpPr>
        <p:cxnSp>
          <p:nvCxnSpPr>
            <p:cNvPr id="24" name="Straight Arrow Connector 23"/>
            <p:cNvCxnSpPr/>
            <p:nvPr/>
          </p:nvCxnSpPr>
          <p:spPr bwMode="auto">
            <a:xfrm>
              <a:off x="2377440" y="5273040"/>
              <a:ext cx="640080" cy="0"/>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25" name="Oval 24"/>
            <p:cNvSpPr/>
            <p:nvPr/>
          </p:nvSpPr>
          <p:spPr bwMode="auto">
            <a:xfrm>
              <a:off x="2263140" y="5219700"/>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grpSp>
        <p:nvGrpSpPr>
          <p:cNvPr id="27" name="Group 26"/>
          <p:cNvGrpSpPr/>
          <p:nvPr/>
        </p:nvGrpSpPr>
        <p:grpSpPr>
          <a:xfrm>
            <a:off x="3600450" y="5219700"/>
            <a:ext cx="754380" cy="114300"/>
            <a:chOff x="2263140" y="5219700"/>
            <a:chExt cx="754380" cy="114300"/>
          </a:xfrm>
        </p:grpSpPr>
        <p:cxnSp>
          <p:nvCxnSpPr>
            <p:cNvPr id="28" name="Straight Arrow Connector 27"/>
            <p:cNvCxnSpPr/>
            <p:nvPr/>
          </p:nvCxnSpPr>
          <p:spPr bwMode="auto">
            <a:xfrm>
              <a:off x="2377440" y="5273040"/>
              <a:ext cx="640080" cy="0"/>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29" name="Oval 28"/>
            <p:cNvSpPr/>
            <p:nvPr/>
          </p:nvSpPr>
          <p:spPr bwMode="auto">
            <a:xfrm>
              <a:off x="2263140" y="5219700"/>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grpSp>
        <p:nvGrpSpPr>
          <p:cNvPr id="30" name="Group 29"/>
          <p:cNvGrpSpPr/>
          <p:nvPr/>
        </p:nvGrpSpPr>
        <p:grpSpPr>
          <a:xfrm>
            <a:off x="4972050" y="5219700"/>
            <a:ext cx="754380" cy="114300"/>
            <a:chOff x="2263140" y="5219700"/>
            <a:chExt cx="754380" cy="114300"/>
          </a:xfrm>
        </p:grpSpPr>
        <p:cxnSp>
          <p:nvCxnSpPr>
            <p:cNvPr id="31" name="Straight Arrow Connector 30"/>
            <p:cNvCxnSpPr/>
            <p:nvPr/>
          </p:nvCxnSpPr>
          <p:spPr bwMode="auto">
            <a:xfrm>
              <a:off x="2377440" y="5273040"/>
              <a:ext cx="640080" cy="0"/>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32" name="Oval 31"/>
            <p:cNvSpPr/>
            <p:nvPr/>
          </p:nvSpPr>
          <p:spPr bwMode="auto">
            <a:xfrm>
              <a:off x="2263140" y="5219700"/>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spTree>
    <p:extLst>
      <p:ext uri="{BB962C8B-B14F-4D97-AF65-F5344CB8AC3E}">
        <p14:creationId xmlns:p14="http://schemas.microsoft.com/office/powerpoint/2010/main" val="143612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Singly Linked List of </a:t>
            </a:r>
            <a:r>
              <a:rPr lang="en-US" altLang="en-US" b="1" dirty="0" err="1">
                <a:latin typeface="Courier New" pitchFamily="49" charset="0"/>
                <a:cs typeface="Courier New" pitchFamily="49" charset="0"/>
              </a:rPr>
              <a:t>int</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lvl="1" eaLnBrk="1" hangingPunct="1">
              <a:buNone/>
            </a:pPr>
            <a:r>
              <a:rPr lang="en-US" altLang="en-US" sz="2400" b="1" dirty="0" err="1">
                <a:latin typeface="Courier New" pitchFamily="49" charset="0"/>
                <a:cs typeface="Courier New" pitchFamily="49" charset="0"/>
              </a:rPr>
              <a:t>struct</a:t>
            </a: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il_node</a:t>
            </a:r>
            <a:r>
              <a:rPr lang="en-US" altLang="en-US" sz="2400" b="1" dirty="0">
                <a:latin typeface="Courier New" pitchFamily="49" charset="0"/>
                <a:cs typeface="Courier New" pitchFamily="49" charset="0"/>
              </a:rPr>
              <a:t> {</a:t>
            </a:r>
          </a:p>
          <a:p>
            <a:pPr lvl="1" eaLnBrk="1" hangingPunct="1">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int</a:t>
            </a:r>
            <a:r>
              <a:rPr lang="en-US" altLang="en-US" sz="2400" b="1" dirty="0">
                <a:latin typeface="Courier New" pitchFamily="49" charset="0"/>
                <a:cs typeface="Courier New" pitchFamily="49" charset="0"/>
              </a:rPr>
              <a:t> data;</a:t>
            </a:r>
          </a:p>
          <a:p>
            <a:pPr lvl="1" eaLnBrk="1" hangingPunct="1">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il_node</a:t>
            </a:r>
            <a:r>
              <a:rPr lang="en-US" altLang="en-US" sz="2400" b="1" dirty="0">
                <a:latin typeface="Courier New" pitchFamily="49" charset="0"/>
                <a:cs typeface="Courier New" pitchFamily="49" charset="0"/>
              </a:rPr>
              <a:t> *next;</a:t>
            </a:r>
          </a:p>
          <a:p>
            <a:pPr lvl="1" eaLnBrk="1" hangingPunct="1">
              <a:buNone/>
            </a:pPr>
            <a:r>
              <a:rPr lang="en-US" altLang="en-US" sz="2400" b="1" dirty="0">
                <a:latin typeface="Courier New" pitchFamily="49" charset="0"/>
                <a:cs typeface="Courier New" pitchFamily="49" charset="0"/>
              </a:rPr>
              <a:t>};</a:t>
            </a:r>
          </a:p>
          <a:p>
            <a:pPr lvl="1" eaLnBrk="1" hangingPunct="1">
              <a:buNone/>
            </a:pPr>
            <a:r>
              <a:rPr lang="en-US" altLang="en-US" sz="2400" b="1" dirty="0" err="1">
                <a:latin typeface="Courier New" pitchFamily="49" charset="0"/>
                <a:cs typeface="Courier New" pitchFamily="49" charset="0"/>
              </a:rPr>
              <a:t>il_node</a:t>
            </a: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il_head</a:t>
            </a:r>
            <a:r>
              <a:rPr lang="en-US" altLang="en-US" sz="2400" b="1" dirty="0">
                <a:latin typeface="Courier New" pitchFamily="49" charset="0"/>
                <a:cs typeface="Courier New" pitchFamily="49" charset="0"/>
              </a:rPr>
              <a:t> = ...</a:t>
            </a:r>
          </a:p>
          <a:p>
            <a:pPr lvl="1" eaLnBrk="1" hangingPunct="1">
              <a:buNone/>
            </a:pPr>
            <a:endParaRPr lang="en-US" altLang="en-US" sz="2400" b="1" dirty="0">
              <a:latin typeface="Courier New" pitchFamily="49" charset="0"/>
              <a:cs typeface="Courier New" pitchFamily="49" charset="0"/>
            </a:endParaRPr>
          </a:p>
          <a:p>
            <a:pPr lvl="1" eaLnBrk="1" hangingPunct="1">
              <a:buNone/>
            </a:pPr>
            <a:r>
              <a:rPr lang="en-US" altLang="en-US" sz="2000" b="1" dirty="0" err="1">
                <a:latin typeface="Courier New" pitchFamily="49" charset="0"/>
                <a:cs typeface="Courier New" pitchFamily="49" charset="0"/>
              </a:rPr>
              <a:t>il_head</a:t>
            </a:r>
            <a:endParaRPr lang="en-US" altLang="en-US" sz="2000" b="1" dirty="0">
              <a:latin typeface="Courier New" pitchFamily="49" charset="0"/>
              <a:cs typeface="Courier New" pitchFamily="49" charset="0"/>
            </a:endParaRPr>
          </a:p>
          <a:p>
            <a:pPr lvl="1" eaLnBrk="1" hangingPunct="1">
              <a:spcBef>
                <a:spcPts val="1000"/>
              </a:spcBef>
              <a:buNone/>
            </a:pPr>
            <a:endParaRPr lang="en-US" altLang="en-US" sz="2000" b="1" dirty="0">
              <a:latin typeface="Courier New" pitchFamily="49" charset="0"/>
              <a:cs typeface="Courier New" pitchFamily="49" charset="0"/>
            </a:endParaRPr>
          </a:p>
          <a:p>
            <a:pPr lvl="1" eaLnBrk="1" hangingPunct="1">
              <a:buNone/>
            </a:pPr>
            <a:r>
              <a:rPr lang="en-US" altLang="en-US" sz="1200" b="1" dirty="0">
                <a:latin typeface="Courier New" pitchFamily="49" charset="0"/>
                <a:cs typeface="Courier New" pitchFamily="49" charset="0"/>
              </a:rPr>
              <a:t>             data  next       data  next      data  next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fld id="{E5CC5715-C006-4DE7-B190-95D213ED4B7C}"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
        <p:nvSpPr>
          <p:cNvPr id="8" name="Rectangle 7"/>
          <p:cNvSpPr/>
          <p:nvPr/>
        </p:nvSpPr>
        <p:spPr bwMode="auto">
          <a:xfrm>
            <a:off x="197210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nvGrpSpPr>
          <p:cNvPr id="34" name="Group 33"/>
          <p:cNvGrpSpPr/>
          <p:nvPr/>
        </p:nvGrpSpPr>
        <p:grpSpPr>
          <a:xfrm>
            <a:off x="2839511" y="5152030"/>
            <a:ext cx="1198734" cy="279779"/>
            <a:chOff x="3012231" y="5152030"/>
            <a:chExt cx="1198734" cy="279779"/>
          </a:xfrm>
        </p:grpSpPr>
        <p:sp>
          <p:nvSpPr>
            <p:cNvPr id="11" name="Rectangle 10"/>
            <p:cNvSpPr/>
            <p:nvPr/>
          </p:nvSpPr>
          <p:spPr bwMode="auto">
            <a:xfrm>
              <a:off x="3012231" y="5152030"/>
              <a:ext cx="58059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a:ln>
                  <a:noFill/>
                </a:ln>
                <a:solidFill>
                  <a:schemeClr val="tx1"/>
                </a:solidFill>
                <a:effectLst/>
                <a:latin typeface="Tahoma" pitchFamily="34" charset="0"/>
              </a:endParaRPr>
            </a:p>
          </p:txBody>
        </p:sp>
        <p:sp>
          <p:nvSpPr>
            <p:cNvPr id="12" name="Rectangle 11"/>
            <p:cNvSpPr/>
            <p:nvPr/>
          </p:nvSpPr>
          <p:spPr bwMode="auto">
            <a:xfrm>
              <a:off x="358999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a:ln>
                  <a:noFill/>
                </a:ln>
                <a:solidFill>
                  <a:schemeClr val="tx1"/>
                </a:solidFill>
                <a:effectLst/>
                <a:latin typeface="Tahoma" pitchFamily="34" charset="0"/>
              </a:endParaRPr>
            </a:p>
          </p:txBody>
        </p:sp>
      </p:grpSp>
      <p:sp>
        <p:nvSpPr>
          <p:cNvPr id="13" name="TextBox 12"/>
          <p:cNvSpPr txBox="1"/>
          <p:nvPr/>
        </p:nvSpPr>
        <p:spPr>
          <a:xfrm>
            <a:off x="2906177" y="5160957"/>
            <a:ext cx="461010" cy="261610"/>
          </a:xfrm>
          <a:prstGeom prst="rect">
            <a:avLst/>
          </a:prstGeom>
          <a:noFill/>
        </p:spPr>
        <p:txBody>
          <a:bodyPr wrap="square" rtlCol="0">
            <a:spAutoFit/>
          </a:bodyPr>
          <a:lstStyle/>
          <a:p>
            <a:r>
              <a:rPr lang="en-US" sz="1100" b="1" dirty="0">
                <a:latin typeface="Courier New" pitchFamily="49" charset="0"/>
                <a:cs typeface="Courier New" pitchFamily="49" charset="0"/>
              </a:rPr>
              <a:t>123</a:t>
            </a:r>
          </a:p>
        </p:txBody>
      </p:sp>
      <p:grpSp>
        <p:nvGrpSpPr>
          <p:cNvPr id="46" name="Group 45"/>
          <p:cNvGrpSpPr/>
          <p:nvPr/>
        </p:nvGrpSpPr>
        <p:grpSpPr>
          <a:xfrm>
            <a:off x="2263140" y="5219700"/>
            <a:ext cx="576580" cy="114300"/>
            <a:chOff x="2263140" y="5219700"/>
            <a:chExt cx="576580" cy="114300"/>
          </a:xfrm>
        </p:grpSpPr>
        <p:cxnSp>
          <p:nvCxnSpPr>
            <p:cNvPr id="24" name="Straight Arrow Connector 23"/>
            <p:cNvCxnSpPr/>
            <p:nvPr/>
          </p:nvCxnSpPr>
          <p:spPr bwMode="auto">
            <a:xfrm>
              <a:off x="2377440" y="5273040"/>
              <a:ext cx="462280" cy="0"/>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25" name="Oval 24"/>
            <p:cNvSpPr/>
            <p:nvPr/>
          </p:nvSpPr>
          <p:spPr bwMode="auto">
            <a:xfrm>
              <a:off x="2263140" y="5219700"/>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grpSp>
        <p:nvGrpSpPr>
          <p:cNvPr id="35" name="Group 34"/>
          <p:cNvGrpSpPr/>
          <p:nvPr/>
        </p:nvGrpSpPr>
        <p:grpSpPr>
          <a:xfrm>
            <a:off x="4376211" y="5152030"/>
            <a:ext cx="1198734" cy="279779"/>
            <a:chOff x="3012231" y="5152030"/>
            <a:chExt cx="1198734" cy="279779"/>
          </a:xfrm>
        </p:grpSpPr>
        <p:sp>
          <p:nvSpPr>
            <p:cNvPr id="36" name="Rectangle 35"/>
            <p:cNvSpPr/>
            <p:nvPr/>
          </p:nvSpPr>
          <p:spPr bwMode="auto">
            <a:xfrm>
              <a:off x="3012231" y="5152030"/>
              <a:ext cx="58059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a:ln>
                  <a:noFill/>
                </a:ln>
                <a:solidFill>
                  <a:schemeClr val="tx1"/>
                </a:solidFill>
                <a:effectLst/>
                <a:latin typeface="Tahoma" pitchFamily="34" charset="0"/>
              </a:endParaRPr>
            </a:p>
          </p:txBody>
        </p:sp>
        <p:sp>
          <p:nvSpPr>
            <p:cNvPr id="37" name="Rectangle 36"/>
            <p:cNvSpPr/>
            <p:nvPr/>
          </p:nvSpPr>
          <p:spPr bwMode="auto">
            <a:xfrm>
              <a:off x="358999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a:ln>
                  <a:noFill/>
                </a:ln>
                <a:solidFill>
                  <a:schemeClr val="tx1"/>
                </a:solidFill>
                <a:effectLst/>
                <a:latin typeface="Tahoma" pitchFamily="34" charset="0"/>
              </a:endParaRPr>
            </a:p>
          </p:txBody>
        </p:sp>
      </p:grpSp>
      <p:grpSp>
        <p:nvGrpSpPr>
          <p:cNvPr id="41" name="Group 40"/>
          <p:cNvGrpSpPr/>
          <p:nvPr/>
        </p:nvGrpSpPr>
        <p:grpSpPr>
          <a:xfrm>
            <a:off x="5884971" y="5152030"/>
            <a:ext cx="1198734" cy="279779"/>
            <a:chOff x="3012231" y="5152030"/>
            <a:chExt cx="1198734" cy="279779"/>
          </a:xfrm>
        </p:grpSpPr>
        <p:sp>
          <p:nvSpPr>
            <p:cNvPr id="42" name="Rectangle 41"/>
            <p:cNvSpPr/>
            <p:nvPr/>
          </p:nvSpPr>
          <p:spPr bwMode="auto">
            <a:xfrm>
              <a:off x="3012231" y="5152030"/>
              <a:ext cx="58059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a:ln>
                  <a:noFill/>
                </a:ln>
                <a:solidFill>
                  <a:schemeClr val="tx1"/>
                </a:solidFill>
                <a:effectLst/>
                <a:latin typeface="Tahoma" pitchFamily="34" charset="0"/>
              </a:endParaRPr>
            </a:p>
          </p:txBody>
        </p:sp>
        <p:sp>
          <p:nvSpPr>
            <p:cNvPr id="43" name="Rectangle 42"/>
            <p:cNvSpPr/>
            <p:nvPr/>
          </p:nvSpPr>
          <p:spPr bwMode="auto">
            <a:xfrm>
              <a:off x="3589991" y="5152030"/>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a:ln>
                  <a:noFill/>
                </a:ln>
                <a:solidFill>
                  <a:schemeClr val="tx1"/>
                </a:solidFill>
                <a:effectLst/>
                <a:latin typeface="Tahoma" pitchFamily="34" charset="0"/>
              </a:endParaRPr>
            </a:p>
          </p:txBody>
        </p:sp>
      </p:grpSp>
      <p:sp>
        <p:nvSpPr>
          <p:cNvPr id="44" name="TextBox 43"/>
          <p:cNvSpPr txBox="1"/>
          <p:nvPr/>
        </p:nvSpPr>
        <p:spPr>
          <a:xfrm>
            <a:off x="4465093" y="5158417"/>
            <a:ext cx="461010" cy="261610"/>
          </a:xfrm>
          <a:prstGeom prst="rect">
            <a:avLst/>
          </a:prstGeom>
          <a:noFill/>
        </p:spPr>
        <p:txBody>
          <a:bodyPr wrap="square" rtlCol="0">
            <a:spAutoFit/>
          </a:bodyPr>
          <a:lstStyle/>
          <a:p>
            <a:r>
              <a:rPr lang="en-US" sz="1100" b="1" dirty="0">
                <a:latin typeface="Courier New" pitchFamily="49" charset="0"/>
                <a:cs typeface="Courier New" pitchFamily="49" charset="0"/>
              </a:rPr>
              <a:t>-7</a:t>
            </a:r>
          </a:p>
        </p:txBody>
      </p:sp>
      <p:sp>
        <p:nvSpPr>
          <p:cNvPr id="45" name="TextBox 44"/>
          <p:cNvSpPr txBox="1"/>
          <p:nvPr/>
        </p:nvSpPr>
        <p:spPr>
          <a:xfrm>
            <a:off x="6010513" y="5158417"/>
            <a:ext cx="461010" cy="261610"/>
          </a:xfrm>
          <a:prstGeom prst="rect">
            <a:avLst/>
          </a:prstGeom>
          <a:noFill/>
        </p:spPr>
        <p:txBody>
          <a:bodyPr wrap="square" rtlCol="0">
            <a:spAutoFit/>
          </a:bodyPr>
          <a:lstStyle/>
          <a:p>
            <a:r>
              <a:rPr lang="en-US" sz="1100" b="1" dirty="0">
                <a:latin typeface="Courier New" pitchFamily="49" charset="0"/>
                <a:cs typeface="Courier New" pitchFamily="49" charset="0"/>
              </a:rPr>
              <a:t>98</a:t>
            </a:r>
          </a:p>
        </p:txBody>
      </p:sp>
      <p:grpSp>
        <p:nvGrpSpPr>
          <p:cNvPr id="47" name="Group 46"/>
          <p:cNvGrpSpPr/>
          <p:nvPr/>
        </p:nvGrpSpPr>
        <p:grpSpPr>
          <a:xfrm>
            <a:off x="3789680" y="5234940"/>
            <a:ext cx="576580" cy="114300"/>
            <a:chOff x="2263140" y="5219700"/>
            <a:chExt cx="576580" cy="114300"/>
          </a:xfrm>
        </p:grpSpPr>
        <p:cxnSp>
          <p:nvCxnSpPr>
            <p:cNvPr id="48" name="Straight Arrow Connector 47"/>
            <p:cNvCxnSpPr/>
            <p:nvPr/>
          </p:nvCxnSpPr>
          <p:spPr bwMode="auto">
            <a:xfrm>
              <a:off x="2377440" y="5273040"/>
              <a:ext cx="462280" cy="0"/>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49" name="Oval 48"/>
            <p:cNvSpPr/>
            <p:nvPr/>
          </p:nvSpPr>
          <p:spPr bwMode="auto">
            <a:xfrm>
              <a:off x="2263140" y="5219700"/>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grpSp>
        <p:nvGrpSpPr>
          <p:cNvPr id="50" name="Group 49"/>
          <p:cNvGrpSpPr/>
          <p:nvPr/>
        </p:nvGrpSpPr>
        <p:grpSpPr>
          <a:xfrm>
            <a:off x="5308600" y="5237480"/>
            <a:ext cx="576580" cy="114300"/>
            <a:chOff x="2263140" y="5219700"/>
            <a:chExt cx="576580" cy="114300"/>
          </a:xfrm>
        </p:grpSpPr>
        <p:cxnSp>
          <p:nvCxnSpPr>
            <p:cNvPr id="51" name="Straight Arrow Connector 50"/>
            <p:cNvCxnSpPr/>
            <p:nvPr/>
          </p:nvCxnSpPr>
          <p:spPr bwMode="auto">
            <a:xfrm>
              <a:off x="2377440" y="5273040"/>
              <a:ext cx="462280" cy="0"/>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52" name="Oval 51"/>
            <p:cNvSpPr/>
            <p:nvPr/>
          </p:nvSpPr>
          <p:spPr bwMode="auto">
            <a:xfrm>
              <a:off x="2263140" y="5219700"/>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spTree>
    <p:extLst>
      <p:ext uri="{BB962C8B-B14F-4D97-AF65-F5344CB8AC3E}">
        <p14:creationId xmlns:p14="http://schemas.microsoft.com/office/powerpoint/2010/main" val="244192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Singly Linked List of </a:t>
            </a:r>
            <a:r>
              <a:rPr lang="en-US" altLang="en-US" b="1" dirty="0">
                <a:latin typeface="Courier New" pitchFamily="49" charset="0"/>
                <a:cs typeface="Courier New" pitchFamily="49" charset="0"/>
              </a:rPr>
              <a:t>Employee</a:t>
            </a:r>
          </a:p>
        </p:txBody>
      </p:sp>
      <p:sp>
        <p:nvSpPr>
          <p:cNvPr id="43011" name="Rectangle 3"/>
          <p:cNvSpPr>
            <a:spLocks noGrp="1" noChangeArrowheads="1"/>
          </p:cNvSpPr>
          <p:nvPr>
            <p:ph type="body" idx="1"/>
          </p:nvPr>
        </p:nvSpPr>
        <p:spPr/>
        <p:txBody>
          <a:bodyPr/>
          <a:lstStyle/>
          <a:p>
            <a:pPr lvl="1" eaLnBrk="1" hangingPunct="1">
              <a:spcBef>
                <a:spcPts val="0"/>
              </a:spcBef>
              <a:buNone/>
            </a:pPr>
            <a:r>
              <a:rPr lang="en-US" altLang="en-US" sz="2400" b="1" dirty="0" err="1">
                <a:latin typeface="Courier New" pitchFamily="49" charset="0"/>
                <a:cs typeface="Courier New" pitchFamily="49" charset="0"/>
              </a:rPr>
              <a:t>struct</a:t>
            </a:r>
            <a:r>
              <a:rPr lang="en-US" altLang="en-US" sz="2400" b="1" dirty="0">
                <a:latin typeface="Courier New" pitchFamily="49" charset="0"/>
                <a:cs typeface="Courier New" pitchFamily="49" charset="0"/>
              </a:rPr>
              <a:t> Employee {</a:t>
            </a:r>
          </a:p>
          <a:p>
            <a:pPr lvl="1" eaLnBrk="1" hangingPunct="1">
              <a:spcBef>
                <a:spcPts val="0"/>
              </a:spcBef>
              <a:buNone/>
            </a:pPr>
            <a:r>
              <a:rPr lang="en-US" altLang="en-US" sz="2400" b="1" dirty="0">
                <a:latin typeface="Courier New" pitchFamily="49" charset="0"/>
                <a:cs typeface="Courier New" pitchFamily="49" charset="0"/>
              </a:rPr>
              <a:t>    string name;</a:t>
            </a:r>
          </a:p>
          <a:p>
            <a:pPr lvl="1" eaLnBrk="1" hangingPunct="1">
              <a:spcBef>
                <a:spcPts val="0"/>
              </a:spcBef>
              <a:buNone/>
            </a:pPr>
            <a:r>
              <a:rPr lang="en-US" altLang="en-US" sz="2400" b="1" dirty="0">
                <a:latin typeface="Courier New" pitchFamily="49" charset="0"/>
                <a:cs typeface="Courier New" pitchFamily="49" charset="0"/>
              </a:rPr>
              <a:t>    string title;</a:t>
            </a:r>
          </a:p>
          <a:p>
            <a:pPr lvl="1" eaLnBrk="1" hangingPunct="1">
              <a:spcBef>
                <a:spcPts val="0"/>
              </a:spcBef>
              <a:buNone/>
            </a:pPr>
            <a:r>
              <a:rPr lang="en-US" altLang="en-US" sz="2400" b="1" dirty="0">
                <a:latin typeface="Courier New" pitchFamily="49" charset="0"/>
                <a:cs typeface="Courier New" pitchFamily="49" charset="0"/>
              </a:rPr>
              <a:t>    double salary;</a:t>
            </a:r>
          </a:p>
          <a:p>
            <a:pPr lvl="1" eaLnBrk="1" hangingPunct="1">
              <a:spcBef>
                <a:spcPts val="0"/>
              </a:spcBef>
              <a:buNone/>
            </a:pPr>
            <a:r>
              <a:rPr lang="en-US" altLang="en-US" sz="2400" b="1" dirty="0">
                <a:latin typeface="Courier New" pitchFamily="49" charset="0"/>
                <a:cs typeface="Courier New" pitchFamily="49" charset="0"/>
              </a:rPr>
              <a:t>};</a:t>
            </a:r>
          </a:p>
          <a:p>
            <a:pPr lvl="1" eaLnBrk="1" hangingPunct="1">
              <a:spcBef>
                <a:spcPts val="0"/>
              </a:spcBef>
              <a:buNone/>
            </a:pPr>
            <a:r>
              <a:rPr lang="en-US" altLang="en-US" sz="2400" b="1" dirty="0" err="1">
                <a:latin typeface="Courier New" pitchFamily="49" charset="0"/>
                <a:cs typeface="Courier New" pitchFamily="49" charset="0"/>
              </a:rPr>
              <a:t>struct</a:t>
            </a: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Empl_node</a:t>
            </a:r>
            <a:r>
              <a:rPr lang="en-US" altLang="en-US" sz="2400" b="1" dirty="0">
                <a:latin typeface="Courier New" pitchFamily="49" charset="0"/>
                <a:cs typeface="Courier New" pitchFamily="49" charset="0"/>
              </a:rPr>
              <a:t> {</a:t>
            </a:r>
          </a:p>
          <a:p>
            <a:pPr lvl="1" eaLnBrk="1" hangingPunct="1">
              <a:spcBef>
                <a:spcPts val="0"/>
              </a:spcBef>
              <a:buNone/>
            </a:pPr>
            <a:r>
              <a:rPr lang="en-US" altLang="en-US" sz="2400" b="1" dirty="0">
                <a:latin typeface="Courier New" pitchFamily="49" charset="0"/>
                <a:cs typeface="Courier New" pitchFamily="49" charset="0"/>
              </a:rPr>
              <a:t>    Employee data;</a:t>
            </a:r>
          </a:p>
          <a:p>
            <a:pPr lvl="1" eaLnBrk="1" hangingPunct="1">
              <a:spcBef>
                <a:spcPts val="0"/>
              </a:spcBef>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Empl_node</a:t>
            </a:r>
            <a:r>
              <a:rPr lang="en-US" altLang="en-US" sz="2400" b="1" dirty="0">
                <a:latin typeface="Courier New" pitchFamily="49" charset="0"/>
                <a:cs typeface="Courier New" pitchFamily="49" charset="0"/>
              </a:rPr>
              <a:t> *next;</a:t>
            </a:r>
          </a:p>
          <a:p>
            <a:pPr lvl="1" eaLnBrk="1" hangingPunct="1">
              <a:spcBef>
                <a:spcPts val="0"/>
              </a:spcBef>
              <a:buNone/>
            </a:pPr>
            <a:r>
              <a:rPr lang="en-US" altLang="en-US" sz="2400" b="1" dirty="0">
                <a:latin typeface="Courier New" pitchFamily="49" charset="0"/>
                <a:cs typeface="Courier New" pitchFamily="49" charset="0"/>
              </a:rPr>
              <a:t>};</a:t>
            </a:r>
          </a:p>
          <a:p>
            <a:pPr lvl="1" eaLnBrk="1" hangingPunct="1">
              <a:spcBef>
                <a:spcPts val="0"/>
              </a:spcBef>
              <a:buNone/>
            </a:pPr>
            <a:r>
              <a:rPr lang="en-US" altLang="en-US" sz="2400" b="1" dirty="0" err="1">
                <a:latin typeface="Courier New" pitchFamily="49" charset="0"/>
                <a:cs typeface="Courier New" pitchFamily="49" charset="0"/>
              </a:rPr>
              <a:t>Empl_node</a:t>
            </a: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empl_head</a:t>
            </a:r>
            <a:r>
              <a:rPr lang="en-US" altLang="en-US" sz="2400" b="1" dirty="0">
                <a:latin typeface="Courier New" pitchFamily="49" charset="0"/>
                <a:cs typeface="Courier New" pitchFamily="49" charset="0"/>
              </a:rPr>
              <a:t> = ...</a:t>
            </a:r>
          </a:p>
          <a:p>
            <a:pPr lvl="1" eaLnBrk="1" hangingPunct="1">
              <a:buNone/>
            </a:pPr>
            <a:endParaRPr lang="en-US" altLang="en-US" sz="24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
        <p:nvSpPr>
          <p:cNvPr id="6" name="Date Placeholder 5"/>
          <p:cNvSpPr>
            <a:spLocks noGrp="1"/>
          </p:cNvSpPr>
          <p:nvPr>
            <p:ph type="dt" sz="half" idx="10"/>
          </p:nvPr>
        </p:nvSpPr>
        <p:spPr/>
        <p:txBody>
          <a:bodyPr/>
          <a:lstStyle/>
          <a:p>
            <a:pPr>
              <a:defRPr/>
            </a:pPr>
            <a:fld id="{2B4F6977-6DFA-4485-A689-718AE0941085}" type="datetime1">
              <a:rPr lang="en-US" smtClean="0"/>
              <a:t>10/21/2017</a:t>
            </a:fld>
            <a:endParaRPr lang="en-US"/>
          </a:p>
        </p:txBody>
      </p:sp>
    </p:spTree>
    <p:extLst>
      <p:ext uri="{BB962C8B-B14F-4D97-AF65-F5344CB8AC3E}">
        <p14:creationId xmlns:p14="http://schemas.microsoft.com/office/powerpoint/2010/main" val="283697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Singly Linked List of </a:t>
            </a:r>
            <a:r>
              <a:rPr lang="en-US" altLang="en-US" b="1" dirty="0">
                <a:latin typeface="Courier New" pitchFamily="49" charset="0"/>
                <a:cs typeface="Courier New" pitchFamily="49" charset="0"/>
              </a:rPr>
              <a:t>Employee</a:t>
            </a:r>
            <a:r>
              <a:rPr lang="en-US" altLang="en-US" dirty="0"/>
              <a:t> (cont.)</a:t>
            </a:r>
          </a:p>
        </p:txBody>
      </p:sp>
      <p:sp>
        <p:nvSpPr>
          <p:cNvPr id="43011" name="Rectangle 3"/>
          <p:cNvSpPr>
            <a:spLocks noGrp="1" noChangeArrowheads="1"/>
          </p:cNvSpPr>
          <p:nvPr>
            <p:ph type="body" idx="1"/>
          </p:nvPr>
        </p:nvSpPr>
        <p:spPr/>
        <p:txBody>
          <a:bodyPr/>
          <a:lstStyle/>
          <a:p>
            <a:pPr lvl="1" eaLnBrk="1" hangingPunct="1">
              <a:buNone/>
            </a:pPr>
            <a:endParaRPr lang="en-US" altLang="en-US" sz="2400" b="1" dirty="0">
              <a:latin typeface="Courier New" pitchFamily="49" charset="0"/>
              <a:cs typeface="Courier New" pitchFamily="49" charset="0"/>
            </a:endParaRPr>
          </a:p>
          <a:p>
            <a:pPr lvl="1" eaLnBrk="1" hangingPunct="1">
              <a:buNone/>
            </a:pPr>
            <a:r>
              <a:rPr lang="en-US" altLang="en-US" sz="2000" b="1" dirty="0" err="1">
                <a:latin typeface="Courier New" pitchFamily="49" charset="0"/>
                <a:cs typeface="Courier New" pitchFamily="49" charset="0"/>
              </a:rPr>
              <a:t>empl_head</a:t>
            </a:r>
            <a:endParaRPr lang="en-US" altLang="en-US" sz="2000" b="1" dirty="0">
              <a:latin typeface="Courier New" pitchFamily="49" charset="0"/>
              <a:cs typeface="Courier New" pitchFamily="49" charset="0"/>
            </a:endParaRPr>
          </a:p>
          <a:p>
            <a:pPr lvl="1" eaLnBrk="1" hangingPunct="1">
              <a:buNone/>
            </a:pPr>
            <a:endParaRPr lang="en-US" altLang="en-US" sz="2000" b="1" dirty="0">
              <a:latin typeface="Courier New" pitchFamily="49" charset="0"/>
              <a:cs typeface="Courier New" pitchFamily="49" charset="0"/>
            </a:endParaRPr>
          </a:p>
          <a:p>
            <a:pPr lvl="1" eaLnBrk="1" hangingPunct="1">
              <a:buNone/>
            </a:pPr>
            <a:r>
              <a:rPr lang="en-US" altLang="en-US" sz="1000" b="1" dirty="0">
                <a:solidFill>
                  <a:srgbClr val="FF0000"/>
                </a:solidFill>
                <a:latin typeface="Courier New" pitchFamily="49" charset="0"/>
                <a:cs typeface="Courier New" pitchFamily="49" charset="0"/>
              </a:rPr>
              <a:t>                    name      title    salary </a:t>
            </a:r>
          </a:p>
          <a:p>
            <a:pPr lvl="1" eaLnBrk="1" hangingPunct="1">
              <a:buNone/>
            </a:pPr>
            <a:r>
              <a:rPr lang="en-US" altLang="en-US" sz="1200" b="1" dirty="0">
                <a:latin typeface="Courier New" pitchFamily="49" charset="0"/>
                <a:cs typeface="Courier New" pitchFamily="49" charset="0"/>
              </a:rPr>
              <a:t>                         data          next</a:t>
            </a:r>
          </a:p>
          <a:p>
            <a:pPr lvl="1" eaLnBrk="1" hangingPunct="1">
              <a:buNone/>
            </a:pPr>
            <a:endParaRPr lang="en-US" altLang="en-US" sz="1200" b="1" dirty="0">
              <a:latin typeface="Courier New" pitchFamily="49" charset="0"/>
              <a:cs typeface="Courier New" pitchFamily="49" charset="0"/>
            </a:endParaRPr>
          </a:p>
          <a:p>
            <a:pPr lvl="1" eaLnBrk="1" hangingPunct="1">
              <a:buNone/>
            </a:pPr>
            <a:endParaRPr lang="en-US" altLang="en-US" sz="1200" b="1" dirty="0">
              <a:latin typeface="Courier New" pitchFamily="49" charset="0"/>
              <a:cs typeface="Courier New" pitchFamily="49" charset="0"/>
            </a:endParaRPr>
          </a:p>
          <a:p>
            <a:pPr lvl="1" eaLnBrk="1" hangingPunct="1">
              <a:buNone/>
            </a:pPr>
            <a:endParaRPr lang="en-US" altLang="en-US" sz="600" b="1" dirty="0">
              <a:latin typeface="Courier New" pitchFamily="49" charset="0"/>
              <a:cs typeface="Courier New" pitchFamily="49" charset="0"/>
            </a:endParaRPr>
          </a:p>
          <a:p>
            <a:pPr lvl="1" eaLnBrk="1" hangingPunct="1">
              <a:buNone/>
            </a:pPr>
            <a:r>
              <a:rPr lang="en-US" altLang="en-US" sz="1000" b="1" dirty="0">
                <a:latin typeface="Courier New" pitchFamily="49" charset="0"/>
                <a:cs typeface="Courier New" pitchFamily="49" charset="0"/>
              </a:rPr>
              <a:t>                   </a:t>
            </a:r>
            <a:r>
              <a:rPr lang="en-US" altLang="en-US" sz="1000" b="1" dirty="0">
                <a:solidFill>
                  <a:srgbClr val="FF0000"/>
                </a:solidFill>
                <a:latin typeface="Courier New" pitchFamily="49" charset="0"/>
                <a:cs typeface="Courier New" pitchFamily="49" charset="0"/>
              </a:rPr>
              <a:t> name      title    salary </a:t>
            </a:r>
          </a:p>
          <a:p>
            <a:pPr lvl="1" eaLnBrk="1" hangingPunct="1">
              <a:spcBef>
                <a:spcPts val="0"/>
              </a:spcBef>
              <a:buNone/>
            </a:pPr>
            <a:r>
              <a:rPr lang="en-US" altLang="en-US" sz="1200" b="1" dirty="0">
                <a:latin typeface="Courier New" pitchFamily="49" charset="0"/>
                <a:cs typeface="Courier New" pitchFamily="49" charset="0"/>
              </a:rPr>
              <a:t>                         data          next</a:t>
            </a:r>
          </a:p>
          <a:p>
            <a:pPr lvl="1" eaLnBrk="1" hangingPunct="1">
              <a:spcBef>
                <a:spcPts val="0"/>
              </a:spcBef>
              <a:buNone/>
            </a:pPr>
            <a:r>
              <a:rPr lang="en-US" altLang="en-US" sz="3600" b="1" dirty="0">
                <a:latin typeface="Courier New" pitchFamily="49" charset="0"/>
                <a:cs typeface="Courier New" pitchFamily="49" charset="0"/>
              </a:rPr>
              <a:t> </a:t>
            </a:r>
            <a:endParaRPr lang="en-US" altLang="en-US" sz="2000" b="1" dirty="0">
              <a:latin typeface="Courier New" pitchFamily="49" charset="0"/>
              <a:cs typeface="Courier New" pitchFamily="49" charset="0"/>
            </a:endParaRPr>
          </a:p>
          <a:p>
            <a:pPr lvl="1" eaLnBrk="1" hangingPunct="1">
              <a:buNone/>
            </a:pPr>
            <a:endParaRPr lang="en-US" altLang="en-US" sz="1000" b="1" dirty="0">
              <a:solidFill>
                <a:srgbClr val="FF0000"/>
              </a:solidFill>
              <a:latin typeface="Courier New" pitchFamily="49" charset="0"/>
              <a:cs typeface="Courier New" pitchFamily="49" charset="0"/>
            </a:endParaRPr>
          </a:p>
          <a:p>
            <a:pPr lvl="1" eaLnBrk="1" hangingPunct="1">
              <a:buNone/>
            </a:pPr>
            <a:r>
              <a:rPr lang="en-US" altLang="en-US" sz="1000" b="1" dirty="0">
                <a:solidFill>
                  <a:srgbClr val="FF0000"/>
                </a:solidFill>
                <a:latin typeface="Courier New" pitchFamily="49" charset="0"/>
                <a:cs typeface="Courier New" pitchFamily="49" charset="0"/>
              </a:rPr>
              <a:t>                    name      title    salary </a:t>
            </a:r>
          </a:p>
          <a:p>
            <a:pPr lvl="1" eaLnBrk="1" hangingPunct="1">
              <a:spcBef>
                <a:spcPts val="0"/>
              </a:spcBef>
              <a:buNone/>
            </a:pPr>
            <a:r>
              <a:rPr lang="en-US" altLang="en-US" sz="1200" b="1" dirty="0">
                <a:latin typeface="Courier New" pitchFamily="49" charset="0"/>
                <a:cs typeface="Courier New" pitchFamily="49" charset="0"/>
              </a:rPr>
              <a:t>                         data          next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fld id="{A1FE2A5D-F195-497F-88DB-A864B96F04A6}"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grpSp>
        <p:nvGrpSpPr>
          <p:cNvPr id="59" name="Group 58"/>
          <p:cNvGrpSpPr/>
          <p:nvPr/>
        </p:nvGrpSpPr>
        <p:grpSpPr>
          <a:xfrm>
            <a:off x="1965276" y="2852383"/>
            <a:ext cx="4106841" cy="2306499"/>
            <a:chOff x="1965276" y="2852383"/>
            <a:chExt cx="4106841" cy="2306499"/>
          </a:xfrm>
        </p:grpSpPr>
        <p:sp>
          <p:nvSpPr>
            <p:cNvPr id="8" name="Rectangle 7"/>
            <p:cNvSpPr/>
            <p:nvPr/>
          </p:nvSpPr>
          <p:spPr bwMode="auto">
            <a:xfrm>
              <a:off x="1965276" y="2852383"/>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nvGrpSpPr>
            <p:cNvPr id="27" name="Group 26"/>
            <p:cNvGrpSpPr/>
            <p:nvPr/>
          </p:nvGrpSpPr>
          <p:grpSpPr>
            <a:xfrm>
              <a:off x="2947916" y="2852383"/>
              <a:ext cx="2825721" cy="282051"/>
              <a:chOff x="2947916" y="2852383"/>
              <a:chExt cx="2825721" cy="282051"/>
            </a:xfrm>
          </p:grpSpPr>
          <p:sp>
            <p:nvSpPr>
              <p:cNvPr id="12" name="Rectangle 11"/>
              <p:cNvSpPr/>
              <p:nvPr/>
            </p:nvSpPr>
            <p:spPr bwMode="auto">
              <a:xfrm>
                <a:off x="5152663" y="2852383"/>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3" name="TextBox 12"/>
              <p:cNvSpPr txBox="1"/>
              <p:nvPr/>
            </p:nvSpPr>
            <p:spPr>
              <a:xfrm>
                <a:off x="2947916" y="2856077"/>
                <a:ext cx="2299648" cy="261610"/>
              </a:xfrm>
              <a:prstGeom prst="rect">
                <a:avLst/>
              </a:prstGeom>
              <a:noFill/>
            </p:spPr>
            <p:txBody>
              <a:bodyPr wrap="square" rtlCol="0">
                <a:spAutoFit/>
              </a:bodyPr>
              <a:lstStyle/>
              <a:p>
                <a:r>
                  <a:rPr lang="en-US" sz="1100" b="1" dirty="0">
                    <a:latin typeface="Courier New" pitchFamily="49" charset="0"/>
                    <a:cs typeface="Courier New" pitchFamily="49" charset="0"/>
                  </a:rPr>
                  <a:t> "Bob"     "CEO"    145.5</a:t>
                </a:r>
              </a:p>
            </p:txBody>
          </p:sp>
          <p:sp>
            <p:nvSpPr>
              <p:cNvPr id="29" name="Oval 28"/>
              <p:cNvSpPr/>
              <p:nvPr/>
            </p:nvSpPr>
            <p:spPr bwMode="auto">
              <a:xfrm>
                <a:off x="5436082" y="2920053"/>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sng" strike="noStrike" cap="none" normalizeH="0" baseline="0">
                  <a:ln>
                    <a:noFill/>
                  </a:ln>
                  <a:solidFill>
                    <a:schemeClr val="tx1"/>
                  </a:solidFill>
                  <a:effectLst/>
                  <a:latin typeface="Tahoma" pitchFamily="34" charset="0"/>
                </a:endParaRPr>
              </a:p>
            </p:txBody>
          </p:sp>
          <p:sp>
            <p:nvSpPr>
              <p:cNvPr id="26" name="Rectangle 25"/>
              <p:cNvSpPr/>
              <p:nvPr/>
            </p:nvSpPr>
            <p:spPr bwMode="auto">
              <a:xfrm>
                <a:off x="3837308" y="2854655"/>
                <a:ext cx="802932" cy="279779"/>
              </a:xfrm>
              <a:prstGeom prst="rect">
                <a:avLst/>
              </a:prstGeom>
              <a:noFill/>
              <a:ln w="127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1" name="Rectangle 10"/>
              <p:cNvSpPr/>
              <p:nvPr/>
            </p:nvSpPr>
            <p:spPr bwMode="auto">
              <a:xfrm>
                <a:off x="3043451" y="2852383"/>
                <a:ext cx="210857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grpSp>
          <p:nvGrpSpPr>
            <p:cNvPr id="30" name="Group 29"/>
            <p:cNvGrpSpPr/>
            <p:nvPr/>
          </p:nvGrpSpPr>
          <p:grpSpPr>
            <a:xfrm>
              <a:off x="2950188" y="3830487"/>
              <a:ext cx="2825721" cy="282051"/>
              <a:chOff x="2947916" y="2852383"/>
              <a:chExt cx="2825721" cy="282051"/>
            </a:xfrm>
          </p:grpSpPr>
          <p:sp>
            <p:nvSpPr>
              <p:cNvPr id="33" name="Rectangle 32"/>
              <p:cNvSpPr/>
              <p:nvPr/>
            </p:nvSpPr>
            <p:spPr bwMode="auto">
              <a:xfrm>
                <a:off x="5152663" y="2852383"/>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34" name="TextBox 33"/>
              <p:cNvSpPr txBox="1"/>
              <p:nvPr/>
            </p:nvSpPr>
            <p:spPr>
              <a:xfrm>
                <a:off x="2947916" y="2856077"/>
                <a:ext cx="2299648" cy="261610"/>
              </a:xfrm>
              <a:prstGeom prst="rect">
                <a:avLst/>
              </a:prstGeom>
              <a:noFill/>
            </p:spPr>
            <p:txBody>
              <a:bodyPr wrap="square" rtlCol="0">
                <a:spAutoFit/>
              </a:bodyPr>
              <a:lstStyle/>
              <a:p>
                <a:r>
                  <a:rPr lang="en-US" sz="1100" b="1" dirty="0">
                    <a:latin typeface="Courier New" pitchFamily="49" charset="0"/>
                    <a:cs typeface="Courier New" pitchFamily="49" charset="0"/>
                  </a:rPr>
                  <a:t> "Joy"     "CFO"    133.2</a:t>
                </a:r>
              </a:p>
            </p:txBody>
          </p:sp>
          <p:sp>
            <p:nvSpPr>
              <p:cNvPr id="35" name="Oval 34"/>
              <p:cNvSpPr/>
              <p:nvPr/>
            </p:nvSpPr>
            <p:spPr bwMode="auto">
              <a:xfrm>
                <a:off x="5436082" y="2920053"/>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sng" strike="noStrike" cap="none" normalizeH="0" baseline="0">
                  <a:ln>
                    <a:noFill/>
                  </a:ln>
                  <a:solidFill>
                    <a:schemeClr val="tx1"/>
                  </a:solidFill>
                  <a:effectLst/>
                  <a:latin typeface="Tahoma" pitchFamily="34" charset="0"/>
                </a:endParaRPr>
              </a:p>
            </p:txBody>
          </p:sp>
          <p:sp>
            <p:nvSpPr>
              <p:cNvPr id="36" name="Rectangle 35"/>
              <p:cNvSpPr/>
              <p:nvPr/>
            </p:nvSpPr>
            <p:spPr bwMode="auto">
              <a:xfrm>
                <a:off x="3837308" y="2854655"/>
                <a:ext cx="802932" cy="279779"/>
              </a:xfrm>
              <a:prstGeom prst="rect">
                <a:avLst/>
              </a:prstGeom>
              <a:noFill/>
              <a:ln w="127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37" name="Rectangle 36"/>
              <p:cNvSpPr/>
              <p:nvPr/>
            </p:nvSpPr>
            <p:spPr bwMode="auto">
              <a:xfrm>
                <a:off x="3043451" y="2852383"/>
                <a:ext cx="210857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grpSp>
          <p:nvGrpSpPr>
            <p:cNvPr id="38" name="Group 37"/>
            <p:cNvGrpSpPr/>
            <p:nvPr/>
          </p:nvGrpSpPr>
          <p:grpSpPr>
            <a:xfrm>
              <a:off x="2945636" y="4876831"/>
              <a:ext cx="2825721" cy="282051"/>
              <a:chOff x="2947916" y="2852383"/>
              <a:chExt cx="2825721" cy="282051"/>
            </a:xfrm>
          </p:grpSpPr>
          <p:sp>
            <p:nvSpPr>
              <p:cNvPr id="39" name="Rectangle 38"/>
              <p:cNvSpPr/>
              <p:nvPr/>
            </p:nvSpPr>
            <p:spPr bwMode="auto">
              <a:xfrm>
                <a:off x="5152663" y="2852383"/>
                <a:ext cx="620974"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40" name="TextBox 39"/>
              <p:cNvSpPr txBox="1"/>
              <p:nvPr/>
            </p:nvSpPr>
            <p:spPr>
              <a:xfrm>
                <a:off x="2947916" y="2856077"/>
                <a:ext cx="2299648" cy="261610"/>
              </a:xfrm>
              <a:prstGeom prst="rect">
                <a:avLst/>
              </a:prstGeom>
              <a:noFill/>
            </p:spPr>
            <p:txBody>
              <a:bodyPr wrap="square" rtlCol="0">
                <a:spAutoFit/>
              </a:bodyPr>
              <a:lstStyle/>
              <a:p>
                <a:r>
                  <a:rPr lang="en-US" sz="1100" b="1" dirty="0">
                    <a:latin typeface="Courier New" pitchFamily="49" charset="0"/>
                    <a:cs typeface="Courier New" pitchFamily="49" charset="0"/>
                  </a:rPr>
                  <a:t> "Ed"      "CMO"    128.5</a:t>
                </a:r>
              </a:p>
            </p:txBody>
          </p:sp>
          <p:sp>
            <p:nvSpPr>
              <p:cNvPr id="42" name="Rectangle 41"/>
              <p:cNvSpPr/>
              <p:nvPr/>
            </p:nvSpPr>
            <p:spPr bwMode="auto">
              <a:xfrm>
                <a:off x="3837308" y="2854655"/>
                <a:ext cx="802932" cy="279779"/>
              </a:xfrm>
              <a:prstGeom prst="rect">
                <a:avLst/>
              </a:prstGeom>
              <a:noFill/>
              <a:ln w="127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43" name="Rectangle 42"/>
              <p:cNvSpPr/>
              <p:nvPr/>
            </p:nvSpPr>
            <p:spPr bwMode="auto">
              <a:xfrm>
                <a:off x="3043451" y="2852383"/>
                <a:ext cx="2108579" cy="279779"/>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cxnSp>
          <p:nvCxnSpPr>
            <p:cNvPr id="46" name="Straight Arrow Connector 45"/>
            <p:cNvCxnSpPr>
              <a:endCxn id="11" idx="1"/>
            </p:cNvCxnSpPr>
            <p:nvPr/>
          </p:nvCxnSpPr>
          <p:spPr bwMode="auto">
            <a:xfrm>
              <a:off x="2354959" y="2988632"/>
              <a:ext cx="688492" cy="3641"/>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47" name="Oval 46"/>
            <p:cNvSpPr/>
            <p:nvPr/>
          </p:nvSpPr>
          <p:spPr bwMode="auto">
            <a:xfrm>
              <a:off x="2240659" y="2935292"/>
              <a:ext cx="114300" cy="114300"/>
            </a:xfrm>
            <a:prstGeom prst="ellipse">
              <a:avLst/>
            </a:prstGeom>
            <a:solidFill>
              <a:schemeClr val="tx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49" name="Freeform 48"/>
            <p:cNvSpPr/>
            <p:nvPr/>
          </p:nvSpPr>
          <p:spPr bwMode="auto">
            <a:xfrm>
              <a:off x="2274626" y="2982036"/>
              <a:ext cx="3797491" cy="955343"/>
            </a:xfrm>
            <a:custGeom>
              <a:avLst/>
              <a:gdLst>
                <a:gd name="connsiteX0" fmla="*/ 3211774 w 3797491"/>
                <a:gd name="connsiteY0" fmla="*/ 0 h 955343"/>
                <a:gd name="connsiteX1" fmla="*/ 3737213 w 3797491"/>
                <a:gd name="connsiteY1" fmla="*/ 170597 h 955343"/>
                <a:gd name="connsiteX2" fmla="*/ 3573440 w 3797491"/>
                <a:gd name="connsiteY2" fmla="*/ 586854 h 955343"/>
                <a:gd name="connsiteX3" fmla="*/ 2440675 w 3797491"/>
                <a:gd name="connsiteY3" fmla="*/ 682388 h 955343"/>
                <a:gd name="connsiteX4" fmla="*/ 441278 w 3797491"/>
                <a:gd name="connsiteY4" fmla="*/ 675564 h 955343"/>
                <a:gd name="connsiteX5" fmla="*/ 52317 w 3797491"/>
                <a:gd name="connsiteY5" fmla="*/ 825689 h 955343"/>
                <a:gd name="connsiteX6" fmla="*/ 755177 w 3797491"/>
                <a:gd name="connsiteY6" fmla="*/ 955343 h 95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7491" h="955343">
                  <a:moveTo>
                    <a:pt x="3211774" y="0"/>
                  </a:moveTo>
                  <a:cubicBezTo>
                    <a:pt x="3444354" y="36394"/>
                    <a:pt x="3676935" y="72788"/>
                    <a:pt x="3737213" y="170597"/>
                  </a:cubicBezTo>
                  <a:cubicBezTo>
                    <a:pt x="3797491" y="268406"/>
                    <a:pt x="3789530" y="501556"/>
                    <a:pt x="3573440" y="586854"/>
                  </a:cubicBezTo>
                  <a:cubicBezTo>
                    <a:pt x="3357350" y="672152"/>
                    <a:pt x="2962702" y="667603"/>
                    <a:pt x="2440675" y="682388"/>
                  </a:cubicBezTo>
                  <a:cubicBezTo>
                    <a:pt x="1918648" y="697173"/>
                    <a:pt x="839338" y="651681"/>
                    <a:pt x="441278" y="675564"/>
                  </a:cubicBezTo>
                  <a:cubicBezTo>
                    <a:pt x="43218" y="699447"/>
                    <a:pt x="0" y="779059"/>
                    <a:pt x="52317" y="825689"/>
                  </a:cubicBezTo>
                  <a:cubicBezTo>
                    <a:pt x="104634" y="872319"/>
                    <a:pt x="429905" y="913831"/>
                    <a:pt x="755177" y="955343"/>
                  </a:cubicBezTo>
                </a:path>
              </a:pathLst>
            </a:custGeom>
            <a:noFill/>
            <a:ln w="3175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50" name="Freeform 49"/>
            <p:cNvSpPr/>
            <p:nvPr/>
          </p:nvSpPr>
          <p:spPr bwMode="auto">
            <a:xfrm>
              <a:off x="2256426" y="3966964"/>
              <a:ext cx="3797491" cy="955343"/>
            </a:xfrm>
            <a:custGeom>
              <a:avLst/>
              <a:gdLst>
                <a:gd name="connsiteX0" fmla="*/ 3211774 w 3797491"/>
                <a:gd name="connsiteY0" fmla="*/ 0 h 955343"/>
                <a:gd name="connsiteX1" fmla="*/ 3737213 w 3797491"/>
                <a:gd name="connsiteY1" fmla="*/ 170597 h 955343"/>
                <a:gd name="connsiteX2" fmla="*/ 3573440 w 3797491"/>
                <a:gd name="connsiteY2" fmla="*/ 586854 h 955343"/>
                <a:gd name="connsiteX3" fmla="*/ 2440675 w 3797491"/>
                <a:gd name="connsiteY3" fmla="*/ 682388 h 955343"/>
                <a:gd name="connsiteX4" fmla="*/ 441278 w 3797491"/>
                <a:gd name="connsiteY4" fmla="*/ 675564 h 955343"/>
                <a:gd name="connsiteX5" fmla="*/ 52317 w 3797491"/>
                <a:gd name="connsiteY5" fmla="*/ 825689 h 955343"/>
                <a:gd name="connsiteX6" fmla="*/ 755177 w 3797491"/>
                <a:gd name="connsiteY6" fmla="*/ 955343 h 95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7491" h="955343">
                  <a:moveTo>
                    <a:pt x="3211774" y="0"/>
                  </a:moveTo>
                  <a:cubicBezTo>
                    <a:pt x="3444354" y="36394"/>
                    <a:pt x="3676935" y="72788"/>
                    <a:pt x="3737213" y="170597"/>
                  </a:cubicBezTo>
                  <a:cubicBezTo>
                    <a:pt x="3797491" y="268406"/>
                    <a:pt x="3789530" y="501556"/>
                    <a:pt x="3573440" y="586854"/>
                  </a:cubicBezTo>
                  <a:cubicBezTo>
                    <a:pt x="3357350" y="672152"/>
                    <a:pt x="2962702" y="667603"/>
                    <a:pt x="2440675" y="682388"/>
                  </a:cubicBezTo>
                  <a:cubicBezTo>
                    <a:pt x="1918648" y="697173"/>
                    <a:pt x="839338" y="651681"/>
                    <a:pt x="441278" y="675564"/>
                  </a:cubicBezTo>
                  <a:cubicBezTo>
                    <a:pt x="43218" y="699447"/>
                    <a:pt x="0" y="779059"/>
                    <a:pt x="52317" y="825689"/>
                  </a:cubicBezTo>
                  <a:cubicBezTo>
                    <a:pt x="104634" y="872319"/>
                    <a:pt x="429905" y="913831"/>
                    <a:pt x="755177" y="955343"/>
                  </a:cubicBezTo>
                </a:path>
              </a:pathLst>
            </a:custGeom>
            <a:noFill/>
            <a:ln w="3175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cxnSp>
          <p:nvCxnSpPr>
            <p:cNvPr id="51" name="Straight Arrow Connector 50"/>
            <p:cNvCxnSpPr/>
            <p:nvPr/>
          </p:nvCxnSpPr>
          <p:spPr bwMode="auto">
            <a:xfrm>
              <a:off x="2966794" y="3930570"/>
              <a:ext cx="105971" cy="10875"/>
            </a:xfrm>
            <a:prstGeom prst="straightConnector1">
              <a:avLst/>
            </a:prstGeom>
            <a:solidFill>
              <a:schemeClr val="accent1"/>
            </a:solidFill>
            <a:ln w="31750" cap="sq" cmpd="sng" algn="ctr">
              <a:solidFill>
                <a:schemeClr val="tx1"/>
              </a:solidFill>
              <a:prstDash val="solid"/>
              <a:round/>
              <a:headEnd type="none" w="sm" len="sm"/>
              <a:tailEnd type="arrow"/>
            </a:ln>
            <a:effectLst/>
          </p:spPr>
        </p:cxnSp>
        <p:cxnSp>
          <p:nvCxnSpPr>
            <p:cNvPr id="54" name="Straight Arrow Connector 53"/>
            <p:cNvCxnSpPr/>
            <p:nvPr/>
          </p:nvCxnSpPr>
          <p:spPr bwMode="auto">
            <a:xfrm>
              <a:off x="2955364" y="4915455"/>
              <a:ext cx="107876" cy="12780"/>
            </a:xfrm>
            <a:prstGeom prst="straightConnector1">
              <a:avLst/>
            </a:prstGeom>
            <a:solidFill>
              <a:schemeClr val="accent1"/>
            </a:solidFill>
            <a:ln w="31750" cap="sq" cmpd="sng" algn="ctr">
              <a:solidFill>
                <a:schemeClr val="tx1"/>
              </a:solidFill>
              <a:prstDash val="solid"/>
              <a:round/>
              <a:headEnd type="none" w="sm" len="sm"/>
              <a:tailEnd type="arrow"/>
            </a:ln>
            <a:effectLst/>
          </p:spPr>
        </p:cxnSp>
      </p:grpSp>
    </p:spTree>
    <p:extLst>
      <p:ext uri="{BB962C8B-B14F-4D97-AF65-F5344CB8AC3E}">
        <p14:creationId xmlns:p14="http://schemas.microsoft.com/office/powerpoint/2010/main" val="396550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The Null Pointer</a:t>
            </a:r>
            <a:endParaRPr lang="en-US" altLang="en-US" b="1" dirty="0">
              <a:latin typeface="Courier New" pitchFamily="49" charset="0"/>
              <a:cs typeface="Courier New" pitchFamily="49" charset="0"/>
            </a:endParaRPr>
          </a:p>
        </p:txBody>
      </p:sp>
      <p:sp>
        <p:nvSpPr>
          <p:cNvPr id="43011" name="Rectangle 3"/>
          <p:cNvSpPr>
            <a:spLocks noGrp="1" noChangeArrowheads="1"/>
          </p:cNvSpPr>
          <p:nvPr>
            <p:ph type="body" idx="1"/>
          </p:nvPr>
        </p:nvSpPr>
        <p:spPr/>
        <p:txBody>
          <a:bodyPr/>
          <a:lstStyle/>
          <a:p>
            <a:pPr eaLnBrk="1" hangingPunct="1"/>
            <a:r>
              <a:rPr lang="en-US" altLang="en-US" sz="2800" dirty="0"/>
              <a:t>The end (or bottom) of a linked data structure is marked by a </a:t>
            </a:r>
            <a:r>
              <a:rPr lang="en-US" altLang="en-US" sz="2800" i="1" dirty="0"/>
              <a:t>null pointer</a:t>
            </a:r>
          </a:p>
          <a:p>
            <a:pPr lvl="1" eaLnBrk="1" hangingPunct="1"/>
            <a:r>
              <a:rPr lang="en-US" altLang="en-US" sz="2400" dirty="0"/>
              <a:t>A “pointer to nothing”</a:t>
            </a:r>
          </a:p>
          <a:p>
            <a:pPr lvl="1" eaLnBrk="1" hangingPunct="1"/>
            <a:r>
              <a:rPr lang="en-US" altLang="en-US" sz="2400" b="1" dirty="0" err="1">
                <a:latin typeface="Courier New" pitchFamily="49" charset="0"/>
                <a:cs typeface="Courier New" pitchFamily="49" charset="0"/>
              </a:rPr>
              <a:t>nullptr</a:t>
            </a:r>
            <a:r>
              <a:rPr lang="en-US" altLang="en-US" sz="2400" dirty="0"/>
              <a:t> since C++11, or </a:t>
            </a:r>
            <a:r>
              <a:rPr lang="en-US" altLang="en-US" sz="2400" b="1" dirty="0"/>
              <a:t>0</a:t>
            </a:r>
          </a:p>
          <a:p>
            <a:pPr lvl="1" eaLnBrk="1" hangingPunct="1"/>
            <a:endParaRPr lang="en-US" altLang="en-US" sz="24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8D71BBEB-4AAB-43BF-9CF1-08528114CFA5}" type="datetime1">
              <a:rPr lang="en-US" smtClean="0"/>
              <a:t>10/21/2017</a:t>
            </a:fld>
            <a:endParaRPr lang="en-US"/>
          </a:p>
        </p:txBody>
      </p:sp>
      <p:sp>
        <p:nvSpPr>
          <p:cNvPr id="7" name="Footer Placeholder 6"/>
          <p:cNvSpPr>
            <a:spLocks noGrp="1"/>
          </p:cNvSpPr>
          <p:nvPr>
            <p:ph type="ftr" sz="quarter" idx="11"/>
          </p:nvPr>
        </p:nvSpPr>
        <p:spPr/>
        <p:txBody>
          <a:bodyPr/>
          <a:lstStyle/>
          <a:p>
            <a:pPr>
              <a:defRPr/>
            </a:pPr>
            <a:r>
              <a:rPr lang="en-US" sz="1000" dirty="0"/>
              <a:t>Copyright (c) John K. </a:t>
            </a:r>
            <a:r>
              <a:rPr lang="en-US" sz="1000" dirty="0" err="1"/>
              <a:t>Ostlund</a:t>
            </a:r>
            <a:endParaRPr lang="en-US" sz="1000" dirty="0"/>
          </a:p>
        </p:txBody>
      </p:sp>
    </p:spTree>
    <p:extLst>
      <p:ext uri="{BB962C8B-B14F-4D97-AF65-F5344CB8AC3E}">
        <p14:creationId xmlns:p14="http://schemas.microsoft.com/office/powerpoint/2010/main" val="1166000494"/>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9694</TotalTime>
  <Words>3981</Words>
  <Application>Microsoft Office PowerPoint</Application>
  <PresentationFormat>On-screen Show (4:3)</PresentationFormat>
  <Paragraphs>594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Courier New</vt:lpstr>
      <vt:lpstr>Tahoma</vt:lpstr>
      <vt:lpstr>Times New Roman</vt:lpstr>
      <vt:lpstr>Wingdings</vt:lpstr>
      <vt:lpstr>Blends</vt:lpstr>
      <vt:lpstr>Financial Computing I -- Lecture 4, 2017</vt:lpstr>
      <vt:lpstr>Linked Data Structures</vt:lpstr>
      <vt:lpstr>Linked Data Structures (cont.)</vt:lpstr>
      <vt:lpstr>Linked Data Structures (cont.)</vt:lpstr>
      <vt:lpstr>Singly Linked List of char</vt:lpstr>
      <vt:lpstr>Singly Linked List of int</vt:lpstr>
      <vt:lpstr>Singly Linked List of Employee</vt:lpstr>
      <vt:lpstr>Singly Linked List of Employee (cont.)</vt:lpstr>
      <vt:lpstr>The Null Pointer</vt:lpstr>
      <vt:lpstr>A Two-Node Linked List of char</vt:lpstr>
      <vt:lpstr>A Two-Node Linked List of char (cont.)</vt:lpstr>
      <vt:lpstr>Linked List Interface Functions</vt:lpstr>
      <vt:lpstr>const Objects</vt:lpstr>
      <vt:lpstr>Using const</vt:lpstr>
      <vt:lpstr>Using const (cont.)</vt:lpstr>
      <vt:lpstr>Kinds of Linked List Interface Functions</vt:lpstr>
      <vt:lpstr>Making a New List of char</vt:lpstr>
      <vt:lpstr>Making a New List of char (cont.)</vt:lpstr>
      <vt:lpstr>Accessing—Not Modifying—a List of char</vt:lpstr>
      <vt:lpstr>Accessing—Not Modifying—a List of char (cont.)</vt:lpstr>
      <vt:lpstr>Modifying Data—Not Shape—of List of char</vt:lpstr>
      <vt:lpstr>Modifying Data—Not Shape—of List of char (cont.)</vt:lpstr>
      <vt:lpstr>Modifying Shape of List of char</vt:lpstr>
      <vt:lpstr>Modifying Shape of List of char (cont.)</vt:lpstr>
      <vt:lpstr>struct vs. class</vt:lpstr>
      <vt:lpstr>An Aside: const and string</vt:lpstr>
      <vt:lpstr>An Aside: const and string (cont.)</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46-691</dc:title>
  <dc:creator>The Heinz School</dc:creator>
  <cp:lastModifiedBy>jostlund</cp:lastModifiedBy>
  <cp:revision>302</cp:revision>
  <dcterms:created xsi:type="dcterms:W3CDTF">2003-08-31T19:53:38Z</dcterms:created>
  <dcterms:modified xsi:type="dcterms:W3CDTF">2017-10-22T16:13:15Z</dcterms:modified>
</cp:coreProperties>
</file>