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73" r:id="rId11"/>
    <p:sldId id="266" r:id="rId12"/>
    <p:sldId id="267" r:id="rId13"/>
    <p:sldId id="268" r:id="rId14"/>
    <p:sldId id="270" r:id="rId15"/>
    <p:sldId id="271" r:id="rId16"/>
    <p:sldId id="274" r:id="rId17"/>
    <p:sldId id="269" r:id="rId18"/>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6578" autoAdjust="0"/>
  </p:normalViewPr>
  <p:slideViewPr>
    <p:cSldViewPr snapToGrid="0">
      <p:cViewPr varScale="1">
        <p:scale>
          <a:sx n="141" d="100"/>
          <a:sy n="141" d="100"/>
        </p:scale>
        <p:origin x="226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4755"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4759"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eaLnBrk="1" hangingPunct="1">
              <a:defRPr sz="1200">
                <a:latin typeface="Times New Roman" pitchFamily="18" charset="0"/>
              </a:defRPr>
            </a:lvl1pPr>
          </a:lstStyle>
          <a:p>
            <a:pPr>
              <a:defRPr/>
            </a:pPr>
            <a:fld id="{C3966094-34ED-42CC-B0A0-81B4FC9F48A1}" type="slidenum">
              <a:rPr lang="en-US"/>
              <a:pPr>
                <a:defRPr/>
              </a:pPr>
              <a:t>‹#›</a:t>
            </a:fld>
            <a:endParaRPr lang="en-US"/>
          </a:p>
        </p:txBody>
      </p:sp>
    </p:spTree>
    <p:extLst>
      <p:ext uri="{BB962C8B-B14F-4D97-AF65-F5344CB8AC3E}">
        <p14:creationId xmlns:p14="http://schemas.microsoft.com/office/powerpoint/2010/main" val="107290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0C77F19E-6305-42C9-846D-8F6E264C89DD}" type="slidenum">
              <a:rPr lang="en-US" altLang="en-US" smtClean="0">
                <a:latin typeface="Times New Roman" pitchFamily="18" charset="0"/>
              </a:rPr>
              <a:pPr/>
              <a:t>1</a:t>
            </a:fld>
            <a:endParaRPr lang="en-US" altLang="en-US">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10</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66551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11</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33030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12</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824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13</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26597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14</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4134210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15</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2020450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16</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3621550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17</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275466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2</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9656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3</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8394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4</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03091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5</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5140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6</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08324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7</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7071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8</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4415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9</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1908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13825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382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65A84322-FD33-436D-8958-38CBDC1FCC41}" type="datetime1">
              <a:rPr lang="en-US" smtClean="0"/>
              <a:t>10/24/2017</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000">
                <a:solidFill>
                  <a:schemeClr val="bg2"/>
                </a:solidFill>
              </a:defRPr>
            </a:lvl1pPr>
          </a:lstStyle>
          <a:p>
            <a:pPr>
              <a:defRPr/>
            </a:pPr>
            <a:r>
              <a:rPr lang="en-US" dirty="0"/>
              <a:t>Copyright (c) John K. </a:t>
            </a:r>
            <a:r>
              <a:rPr lang="en-US" dirty="0" err="1"/>
              <a:t>Ostlund</a:t>
            </a:r>
            <a:endParaRPr lang="en-US" dirty="0"/>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239B93A-74DE-4B25-B352-2D94A7B0ECE9}" type="slidenum">
              <a:rPr lang="en-US"/>
              <a:pPr>
                <a:defRPr/>
              </a:pPr>
              <a:t>‹#›</a:t>
            </a:fld>
            <a:endParaRPr lang="en-US"/>
          </a:p>
        </p:txBody>
      </p:sp>
    </p:spTree>
    <p:extLst>
      <p:ext uri="{BB962C8B-B14F-4D97-AF65-F5344CB8AC3E}">
        <p14:creationId xmlns:p14="http://schemas.microsoft.com/office/powerpoint/2010/main" val="3050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42FB0B3F-2C70-4B6B-8E6A-27038D0B2A70}" type="datetime1">
              <a:rPr lang="en-US" smtClean="0"/>
              <a:t>10/24/2017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AD9F3A7A-80FC-4CCB-802A-CD06628E1451}" type="slidenum">
              <a:rPr lang="en-US"/>
              <a:pPr>
                <a:defRPr/>
              </a:pPr>
              <a:t>‹#›</a:t>
            </a:fld>
            <a:endParaRPr lang="en-US"/>
          </a:p>
        </p:txBody>
      </p:sp>
    </p:spTree>
    <p:extLst>
      <p:ext uri="{BB962C8B-B14F-4D97-AF65-F5344CB8AC3E}">
        <p14:creationId xmlns:p14="http://schemas.microsoft.com/office/powerpoint/2010/main" val="111606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FB1989E-9623-401A-8BBC-E1D42E5E0CAC}" type="datetime1">
              <a:rPr lang="en-US" smtClean="0"/>
              <a:t>10/24/2017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C15F157A-85D2-470A-87E4-A935A04F8C7B}" type="slidenum">
              <a:rPr lang="en-US"/>
              <a:pPr>
                <a:defRPr/>
              </a:pPr>
              <a:t>‹#›</a:t>
            </a:fld>
            <a:endParaRPr lang="en-US"/>
          </a:p>
        </p:txBody>
      </p:sp>
    </p:spTree>
    <p:extLst>
      <p:ext uri="{BB962C8B-B14F-4D97-AF65-F5344CB8AC3E}">
        <p14:creationId xmlns:p14="http://schemas.microsoft.com/office/powerpoint/2010/main" val="34555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D1B7DB4-81E9-4545-AEFB-2677CBE1FE9F}" type="datetime1">
              <a:rPr lang="en-US" smtClean="0"/>
              <a:t>10/24/2017</a:t>
            </a:fld>
            <a:endParaRPr lang="en-US"/>
          </a:p>
        </p:txBody>
      </p:sp>
      <p:sp>
        <p:nvSpPr>
          <p:cNvPr id="5" name="Rectangle 12"/>
          <p:cNvSpPr>
            <a:spLocks noGrp="1" noChangeArrowheads="1"/>
          </p:cNvSpPr>
          <p:nvPr>
            <p:ph type="ftr" sz="quarter" idx="11"/>
          </p:nvPr>
        </p:nvSpPr>
        <p:spPr>
          <a:ln/>
        </p:spPr>
        <p:txBody>
          <a:bodyPr/>
          <a:lstStyle>
            <a:lvl1pPr>
              <a:defRPr sz="1000"/>
            </a:lvl1pPr>
          </a:lstStyle>
          <a:p>
            <a:pPr>
              <a:defRPr/>
            </a:pPr>
            <a:r>
              <a:rPr lang="en-US" dirty="0"/>
              <a:t>Copyright (c) John K. </a:t>
            </a:r>
            <a:r>
              <a:rPr lang="en-US" dirty="0" err="1"/>
              <a:t>Ostlund</a:t>
            </a:r>
            <a:endParaRPr 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9E9676BE-5AF2-4172-BD19-31A2F83EF2EB}" type="slidenum">
              <a:rPr lang="en-US"/>
              <a:pPr>
                <a:defRPr/>
              </a:pPr>
              <a:t>‹#›</a:t>
            </a:fld>
            <a:endParaRPr lang="en-US"/>
          </a:p>
        </p:txBody>
      </p:sp>
    </p:spTree>
    <p:extLst>
      <p:ext uri="{BB962C8B-B14F-4D97-AF65-F5344CB8AC3E}">
        <p14:creationId xmlns:p14="http://schemas.microsoft.com/office/powerpoint/2010/main" val="245923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FD5ADEF9-E118-45DD-B093-879F359D5CF3}" type="datetime1">
              <a:rPr lang="en-US" smtClean="0"/>
              <a:t>10/24/2017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A4441145-DF2F-4F5F-87FB-6F34B812BFA0}" type="slidenum">
              <a:rPr lang="en-US"/>
              <a:pPr>
                <a:defRPr/>
              </a:pPr>
              <a:t>‹#›</a:t>
            </a:fld>
            <a:endParaRPr lang="en-US"/>
          </a:p>
        </p:txBody>
      </p:sp>
    </p:spTree>
    <p:extLst>
      <p:ext uri="{BB962C8B-B14F-4D97-AF65-F5344CB8AC3E}">
        <p14:creationId xmlns:p14="http://schemas.microsoft.com/office/powerpoint/2010/main" val="334957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96AEF7E7-4E47-48DA-B3EF-4481A87B1282}" type="datetime1">
              <a:rPr lang="en-US" smtClean="0"/>
              <a:t>10/24/2017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EF3359A0-D876-470E-A03B-B54B4EF9A55C}" type="slidenum">
              <a:rPr lang="en-US"/>
              <a:pPr>
                <a:defRPr/>
              </a:pPr>
              <a:t>‹#›</a:t>
            </a:fld>
            <a:endParaRPr lang="en-US"/>
          </a:p>
        </p:txBody>
      </p:sp>
    </p:spTree>
    <p:extLst>
      <p:ext uri="{BB962C8B-B14F-4D97-AF65-F5344CB8AC3E}">
        <p14:creationId xmlns:p14="http://schemas.microsoft.com/office/powerpoint/2010/main" val="266373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30B3B76E-63C7-44A5-9160-1B30E8E0DA6B}" type="datetime1">
              <a:rPr lang="en-US" smtClean="0"/>
              <a:t>10/24/2017</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9" name="Rectangle 13"/>
          <p:cNvSpPr>
            <a:spLocks noGrp="1" noChangeArrowheads="1"/>
          </p:cNvSpPr>
          <p:nvPr>
            <p:ph type="sldNum" sz="quarter" idx="12"/>
          </p:nvPr>
        </p:nvSpPr>
        <p:spPr>
          <a:ln/>
        </p:spPr>
        <p:txBody>
          <a:bodyPr/>
          <a:lstStyle>
            <a:lvl1pPr>
              <a:defRPr/>
            </a:lvl1pPr>
          </a:lstStyle>
          <a:p>
            <a:pPr>
              <a:defRPr/>
            </a:pPr>
            <a:fld id="{9D55BDD2-431D-4473-B6F1-AD9C47ED042A}" type="slidenum">
              <a:rPr lang="en-US"/>
              <a:pPr>
                <a:defRPr/>
              </a:pPr>
              <a:t>‹#›</a:t>
            </a:fld>
            <a:endParaRPr lang="en-US"/>
          </a:p>
        </p:txBody>
      </p:sp>
    </p:spTree>
    <p:extLst>
      <p:ext uri="{BB962C8B-B14F-4D97-AF65-F5344CB8AC3E}">
        <p14:creationId xmlns:p14="http://schemas.microsoft.com/office/powerpoint/2010/main" val="69549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2E59D94E-4FC2-4E9C-AE3A-4456BEA890D0}" type="datetime1">
              <a:rPr lang="en-US" smtClean="0"/>
              <a:t>10/24/2017</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5" name="Rectangle 13"/>
          <p:cNvSpPr>
            <a:spLocks noGrp="1" noChangeArrowheads="1"/>
          </p:cNvSpPr>
          <p:nvPr>
            <p:ph type="sldNum" sz="quarter" idx="12"/>
          </p:nvPr>
        </p:nvSpPr>
        <p:spPr>
          <a:ln/>
        </p:spPr>
        <p:txBody>
          <a:bodyPr/>
          <a:lstStyle>
            <a:lvl1pPr>
              <a:defRPr/>
            </a:lvl1pPr>
          </a:lstStyle>
          <a:p>
            <a:pPr>
              <a:defRPr/>
            </a:pPr>
            <a:fld id="{F6BC0419-96C4-40C9-AA2D-27D42EB4E327}" type="slidenum">
              <a:rPr lang="en-US"/>
              <a:pPr>
                <a:defRPr/>
              </a:pPr>
              <a:t>‹#›</a:t>
            </a:fld>
            <a:endParaRPr lang="en-US"/>
          </a:p>
        </p:txBody>
      </p:sp>
    </p:spTree>
    <p:extLst>
      <p:ext uri="{BB962C8B-B14F-4D97-AF65-F5344CB8AC3E}">
        <p14:creationId xmlns:p14="http://schemas.microsoft.com/office/powerpoint/2010/main" val="29119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3F19568E-94AC-49B1-B9BA-F13039674B8F}" type="datetime1">
              <a:rPr lang="en-US" smtClean="0"/>
              <a:t>10/24/2017</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4" name="Rectangle 13"/>
          <p:cNvSpPr>
            <a:spLocks noGrp="1" noChangeArrowheads="1"/>
          </p:cNvSpPr>
          <p:nvPr>
            <p:ph type="sldNum" sz="quarter" idx="12"/>
          </p:nvPr>
        </p:nvSpPr>
        <p:spPr>
          <a:ln/>
        </p:spPr>
        <p:txBody>
          <a:bodyPr/>
          <a:lstStyle>
            <a:lvl1pPr>
              <a:defRPr/>
            </a:lvl1pPr>
          </a:lstStyle>
          <a:p>
            <a:pPr>
              <a:defRPr/>
            </a:pPr>
            <a:fld id="{60862B98-9A01-4C44-BDC6-515C05E58F72}" type="slidenum">
              <a:rPr lang="en-US"/>
              <a:pPr>
                <a:defRPr/>
              </a:pPr>
              <a:t>‹#›</a:t>
            </a:fld>
            <a:endParaRPr lang="en-US"/>
          </a:p>
        </p:txBody>
      </p:sp>
    </p:spTree>
    <p:extLst>
      <p:ext uri="{BB962C8B-B14F-4D97-AF65-F5344CB8AC3E}">
        <p14:creationId xmlns:p14="http://schemas.microsoft.com/office/powerpoint/2010/main" val="230964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FAE3644A-F4E0-431A-91E7-12F9CADF1E83}" type="datetime1">
              <a:rPr lang="en-US" smtClean="0"/>
              <a:t>10/24/2017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D82D8208-D527-49A2-9034-D654B1EF281B}" type="slidenum">
              <a:rPr lang="en-US"/>
              <a:pPr>
                <a:defRPr/>
              </a:pPr>
              <a:t>‹#›</a:t>
            </a:fld>
            <a:endParaRPr lang="en-US"/>
          </a:p>
        </p:txBody>
      </p:sp>
    </p:spTree>
    <p:extLst>
      <p:ext uri="{BB962C8B-B14F-4D97-AF65-F5344CB8AC3E}">
        <p14:creationId xmlns:p14="http://schemas.microsoft.com/office/powerpoint/2010/main" val="47837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C3D2A9D3-DE3D-4B3D-BE96-FAEAD2243C66}" type="datetime1">
              <a:rPr lang="en-US" smtClean="0"/>
              <a:t>10/24/2017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AF169637-7F5D-47B5-84F3-031C50CD82B5}" type="slidenum">
              <a:rPr lang="en-US"/>
              <a:pPr>
                <a:defRPr/>
              </a:pPr>
              <a:t>‹#›</a:t>
            </a:fld>
            <a:endParaRPr lang="en-US"/>
          </a:p>
        </p:txBody>
      </p:sp>
    </p:spTree>
    <p:extLst>
      <p:ext uri="{BB962C8B-B14F-4D97-AF65-F5344CB8AC3E}">
        <p14:creationId xmlns:p14="http://schemas.microsoft.com/office/powerpoint/2010/main" val="144420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722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A207A0DC-3E8B-435E-BB95-A89324D6C7B7}" type="datetime1">
              <a:rPr lang="en-US" smtClean="0"/>
              <a:t>10/24/2017</a:t>
            </a:fld>
            <a:endParaRPr lang="en-US"/>
          </a:p>
        </p:txBody>
      </p:sp>
      <p:sp>
        <p:nvSpPr>
          <p:cNvPr id="13722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t>Copyright (c) John K. Ostlund</a:t>
            </a:r>
          </a:p>
        </p:txBody>
      </p:sp>
      <p:sp>
        <p:nvSpPr>
          <p:cNvPr id="13722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B6BFBACB-D4B5-4FCB-958C-A311D48A19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dirty="0"/>
              <a:t>Financial Computing I -- </a:t>
            </a:r>
            <a:r>
              <a:rPr lang="en-US" altLang="en-US"/>
              <a:t>Lecture 5, </a:t>
            </a:r>
            <a:r>
              <a:rPr lang="en-US" altLang="en-US" dirty="0"/>
              <a:t>2017</a:t>
            </a:r>
          </a:p>
        </p:txBody>
      </p:sp>
      <p:sp>
        <p:nvSpPr>
          <p:cNvPr id="3075" name="Rectangle 3"/>
          <p:cNvSpPr>
            <a:spLocks noGrp="1" noChangeArrowheads="1"/>
          </p:cNvSpPr>
          <p:nvPr>
            <p:ph type="subTitle" idx="1"/>
          </p:nvPr>
        </p:nvSpPr>
        <p:spPr>
          <a:xfrm>
            <a:off x="1371600" y="3657600"/>
            <a:ext cx="6400800" cy="2209800"/>
          </a:xfrm>
        </p:spPr>
        <p:txBody>
          <a:bodyPr/>
          <a:lstStyle/>
          <a:p>
            <a:pPr eaLnBrk="1" hangingPunct="1"/>
            <a:r>
              <a:rPr lang="en-US" altLang="en-US" sz="2800" dirty="0"/>
              <a:t>MSCF -- Carnegie Mellon University</a:t>
            </a:r>
          </a:p>
          <a:p>
            <a:pPr eaLnBrk="1" hangingPunct="1"/>
            <a:r>
              <a:rPr lang="en-US" altLang="en-US" sz="2800" dirty="0"/>
              <a:t>Recursion</a:t>
            </a:r>
          </a:p>
        </p:txBody>
      </p:sp>
      <p:sp>
        <p:nvSpPr>
          <p:cNvPr id="2" name="Date Placeholder 1"/>
          <p:cNvSpPr>
            <a:spLocks noGrp="1"/>
          </p:cNvSpPr>
          <p:nvPr>
            <p:ph type="dt" sz="half" idx="10"/>
          </p:nvPr>
        </p:nvSpPr>
        <p:spPr/>
        <p:txBody>
          <a:bodyPr/>
          <a:lstStyle/>
          <a:p>
            <a:pPr>
              <a:defRPr/>
            </a:pPr>
            <a:fld id="{B27A536B-1E64-4EAB-8EE9-ABC2BF64E670}" type="datetime1">
              <a:rPr lang="en-US" smtClean="0"/>
              <a:t>10/24/2017</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5239B93A-74DE-4B25-B352-2D94A7B0ECE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Each Function Call Has Its Own Stack Frame</a:t>
            </a: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dirty="0"/>
              <a:t>Recall that each time a function is called, a new </a:t>
            </a:r>
            <a:r>
              <a:rPr lang="en-US" altLang="en-US" sz="2800" i="1" dirty="0"/>
              <a:t>stack frame</a:t>
            </a:r>
            <a:r>
              <a:rPr lang="en-US" altLang="en-US" sz="2800" dirty="0"/>
              <a:t> (or </a:t>
            </a:r>
            <a:r>
              <a:rPr lang="en-US" altLang="en-US" sz="2800" i="1" dirty="0"/>
              <a:t>activation record</a:t>
            </a:r>
            <a:r>
              <a:rPr lang="en-US" altLang="en-US" sz="2800" dirty="0"/>
              <a:t>) is created for that call</a:t>
            </a:r>
          </a:p>
          <a:p>
            <a:pPr lvl="1" eaLnBrk="1" hangingPunct="1">
              <a:lnSpc>
                <a:spcPct val="90000"/>
              </a:lnSpc>
            </a:pPr>
            <a:r>
              <a:rPr lang="en-US" altLang="en-US" sz="2400" dirty="0"/>
              <a:t>The parameter </a:t>
            </a:r>
            <a:r>
              <a:rPr lang="en-US" altLang="en-US" sz="2400" b="1" dirty="0" err="1">
                <a:latin typeface="Courier New" panose="02070309020205020404" pitchFamily="49" charset="0"/>
                <a:cs typeface="Courier New" panose="02070309020205020404" pitchFamily="49" charset="0"/>
              </a:rPr>
              <a:t>i</a:t>
            </a:r>
            <a:r>
              <a:rPr lang="en-US" altLang="en-US" sz="2400" dirty="0"/>
              <a:t> in the stack frame of one call of </a:t>
            </a:r>
            <a:r>
              <a:rPr lang="en-US" altLang="en-US" sz="2400" b="1" dirty="0" err="1">
                <a:latin typeface="Courier New" panose="02070309020205020404" pitchFamily="49" charset="0"/>
                <a:cs typeface="Courier New" panose="02070309020205020404" pitchFamily="49" charset="0"/>
              </a:rPr>
              <a:t>put_int_bits</a:t>
            </a:r>
            <a:r>
              <a:rPr lang="en-US" altLang="en-US" sz="2400" dirty="0"/>
              <a:t> is in </a:t>
            </a:r>
            <a:r>
              <a:rPr lang="en-US" altLang="en-US" sz="2400" i="1" dirty="0"/>
              <a:t>separate storage</a:t>
            </a:r>
            <a:r>
              <a:rPr lang="en-US" altLang="en-US" sz="2400" dirty="0"/>
              <a:t> from the </a:t>
            </a:r>
            <a:r>
              <a:rPr lang="en-US" altLang="en-US" sz="2400" b="1" dirty="0" err="1">
                <a:latin typeface="Courier New" panose="02070309020205020404" pitchFamily="49" charset="0"/>
                <a:cs typeface="Courier New" panose="02070309020205020404" pitchFamily="49" charset="0"/>
              </a:rPr>
              <a:t>i</a:t>
            </a:r>
            <a:r>
              <a:rPr lang="en-US" altLang="en-US" sz="2400" dirty="0"/>
              <a:t> in the stack frame of another call!</a:t>
            </a:r>
          </a:p>
          <a:p>
            <a:pPr lvl="1" eaLnBrk="1" hangingPunct="1">
              <a:lnSpc>
                <a:spcPct val="90000"/>
              </a:lnSpc>
            </a:pPr>
            <a:r>
              <a:rPr lang="en-US" altLang="en-US" sz="2400" dirty="0"/>
              <a:t>This is the underlying mechanism that supports recursion</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10</a:t>
            </a:fld>
            <a:endParaRPr lang="en-US"/>
          </a:p>
        </p:txBody>
      </p:sp>
      <p:sp>
        <p:nvSpPr>
          <p:cNvPr id="5" name="Date Placeholder 4"/>
          <p:cNvSpPr>
            <a:spLocks noGrp="1"/>
          </p:cNvSpPr>
          <p:nvPr>
            <p:ph type="dt" sz="half" idx="10"/>
          </p:nvPr>
        </p:nvSpPr>
        <p:spPr/>
        <p:txBody>
          <a:bodyPr/>
          <a:lstStyle/>
          <a:p>
            <a:pPr>
              <a:defRPr/>
            </a:pPr>
            <a:fld id="{D3F1A95D-0732-49DF-A8A7-B62CD8111398}"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156791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Example: Reverse C-String</a:t>
            </a:r>
          </a:p>
        </p:txBody>
      </p:sp>
      <p:sp>
        <p:nvSpPr>
          <p:cNvPr id="31747" name="Rectangle 3"/>
          <p:cNvSpPr>
            <a:spLocks noGrp="1" noChangeArrowheads="1"/>
          </p:cNvSpPr>
          <p:nvPr>
            <p:ph type="body" idx="1"/>
          </p:nvPr>
        </p:nvSpPr>
        <p:spPr/>
        <p:txBody>
          <a:bodyPr/>
          <a:lstStyle/>
          <a:p>
            <a:pPr marL="57150" indent="0" eaLnBrk="1" hangingPunct="1">
              <a:spcBef>
                <a:spcPts val="0"/>
              </a:spcBef>
              <a:buNone/>
            </a:pPr>
            <a:r>
              <a:rPr lang="en-US" altLang="en-US" sz="1800" b="1" dirty="0">
                <a:latin typeface="Courier New" panose="02070309020205020404" pitchFamily="49" charset="0"/>
                <a:cs typeface="Courier New" panose="02070309020205020404" pitchFamily="49" charset="0"/>
              </a:rPr>
              <a:t>void </a:t>
            </a:r>
            <a:r>
              <a:rPr lang="en-US" altLang="en-US" sz="1800" b="1" dirty="0" err="1">
                <a:latin typeface="Courier New" panose="02070309020205020404" pitchFamily="49" charset="0"/>
                <a:cs typeface="Courier New" panose="02070309020205020404" pitchFamily="49" charset="0"/>
              </a:rPr>
              <a:t>put_rev_str_it</a:t>
            </a:r>
            <a:r>
              <a:rPr lang="en-US" altLang="en-US" sz="1800" b="1" dirty="0">
                <a:latin typeface="Courier New" panose="02070309020205020404" pitchFamily="49" charset="0"/>
                <a:cs typeface="Courier New" panose="02070309020205020404" pitchFamily="49" charset="0"/>
              </a:rPr>
              <a:t>(char *s) {  // iterative version</a:t>
            </a:r>
          </a:p>
          <a:p>
            <a:pPr marL="57150" indent="0" eaLnBrk="1" hangingPunct="1">
              <a:spcBef>
                <a:spcPts val="0"/>
              </a:spcBef>
              <a:buNone/>
            </a:pPr>
            <a:r>
              <a:rPr lang="en-US" altLang="en-US" sz="1800" b="1" dirty="0">
                <a:latin typeface="Courier New" panose="02070309020205020404" pitchFamily="49" charset="0"/>
                <a:cs typeface="Courier New" panose="02070309020205020404" pitchFamily="49" charset="0"/>
              </a:rPr>
              <a:t>    char *end(s);               // start at beginning,</a:t>
            </a:r>
          </a:p>
          <a:p>
            <a:pPr marL="57150" indent="0" eaLnBrk="1" hangingPunct="1">
              <a:spcBef>
                <a:spcPts val="0"/>
              </a:spcBef>
              <a:buNone/>
            </a:pPr>
            <a:r>
              <a:rPr lang="en-US" altLang="en-US" sz="1800" b="1" dirty="0">
                <a:latin typeface="Courier New" panose="02070309020205020404" pitchFamily="49" charset="0"/>
                <a:cs typeface="Courier New" panose="02070309020205020404" pitchFamily="49" charset="0"/>
              </a:rPr>
              <a:t>    while (*end++)              // then find the end</a:t>
            </a:r>
          </a:p>
          <a:p>
            <a:pPr marL="57150" indent="0" eaLnBrk="1" hangingPunct="1">
              <a:spcBef>
                <a:spcPts val="0"/>
              </a:spcBef>
              <a:buNone/>
            </a:pPr>
            <a:r>
              <a:rPr lang="en-US" altLang="en-US" sz="1800" b="1" dirty="0">
                <a:latin typeface="Courier New" panose="02070309020205020404" pitchFamily="49" charset="0"/>
                <a:cs typeface="Courier New" panose="02070309020205020404" pitchFamily="49" charset="0"/>
              </a:rPr>
              <a:t>        ;</a:t>
            </a:r>
          </a:p>
          <a:p>
            <a:pPr marL="57150" indent="0" eaLnBrk="1" hangingPunct="1">
              <a:spcBef>
                <a:spcPts val="0"/>
              </a:spcBef>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num</a:t>
            </a:r>
            <a:r>
              <a:rPr lang="en-US" altLang="en-US" sz="1800" b="1" dirty="0">
                <a:latin typeface="Courier New" panose="02070309020205020404" pitchFamily="49" charset="0"/>
                <a:cs typeface="Courier New" panose="02070309020205020404" pitchFamily="49" charset="0"/>
              </a:rPr>
              <a:t> = s – end;          // how many chars?</a:t>
            </a:r>
          </a:p>
          <a:p>
            <a:pPr marL="57150" indent="0" eaLnBrk="1" hangingPunct="1">
              <a:spcBef>
                <a:spcPts val="0"/>
              </a:spcBef>
              <a:buNone/>
            </a:pPr>
            <a:r>
              <a:rPr lang="en-US" altLang="en-US" sz="1800" b="1" dirty="0">
                <a:latin typeface="Courier New" panose="02070309020205020404" pitchFamily="49" charset="0"/>
                <a:cs typeface="Courier New" panose="02070309020205020404" pitchFamily="49" charset="0"/>
              </a:rPr>
              <a:t>    while(</a:t>
            </a:r>
            <a:r>
              <a:rPr lang="en-US" altLang="en-US" sz="1800" b="1" dirty="0" err="1">
                <a:latin typeface="Courier New" panose="02070309020205020404" pitchFamily="49" charset="0"/>
                <a:cs typeface="Courier New" panose="02070309020205020404" pitchFamily="49" charset="0"/>
              </a:rPr>
              <a:t>num</a:t>
            </a:r>
            <a:r>
              <a:rPr lang="en-US" altLang="en-US" sz="1800" b="1" dirty="0">
                <a:latin typeface="Courier New" panose="02070309020205020404" pitchFamily="49" charset="0"/>
                <a:cs typeface="Courier New" panose="02070309020205020404" pitchFamily="49" charset="0"/>
              </a:rPr>
              <a:t>)</a:t>
            </a:r>
          </a:p>
          <a:p>
            <a:pPr marL="57150" indent="0" eaLnBrk="1" hangingPunct="1">
              <a:spcBef>
                <a:spcPts val="0"/>
              </a:spcBef>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cout</a:t>
            </a:r>
            <a:r>
              <a:rPr lang="en-US" altLang="en-US" sz="1800" b="1" dirty="0">
                <a:latin typeface="Courier New" panose="02070309020205020404" pitchFamily="49" charset="0"/>
                <a:cs typeface="Courier New" panose="02070309020205020404" pitchFamily="49" charset="0"/>
              </a:rPr>
              <a:t> &lt;&lt; s[</a:t>
            </a:r>
            <a:r>
              <a:rPr lang="en-US" altLang="en-US" sz="1800" b="1" dirty="0" err="1">
                <a:latin typeface="Courier New" panose="02070309020205020404" pitchFamily="49" charset="0"/>
                <a:cs typeface="Courier New" panose="02070309020205020404" pitchFamily="49" charset="0"/>
              </a:rPr>
              <a:t>num</a:t>
            </a:r>
            <a:r>
              <a:rPr lang="en-US" altLang="en-US" sz="1800" b="1" dirty="0">
                <a:latin typeface="Courier New" panose="02070309020205020404" pitchFamily="49" charset="0"/>
                <a:cs typeface="Courier New" panose="02070309020205020404" pitchFamily="49" charset="0"/>
              </a:rPr>
              <a:t>--];       // display in reverse</a:t>
            </a:r>
          </a:p>
          <a:p>
            <a:pPr marL="57150" indent="0" eaLnBrk="1" hangingPunct="1">
              <a:spcBef>
                <a:spcPts val="0"/>
              </a:spcBef>
              <a:buNone/>
            </a:pPr>
            <a:r>
              <a:rPr lang="en-US" altLang="en-US" sz="1800" b="1" dirty="0">
                <a:latin typeface="Courier New" panose="02070309020205020404" pitchFamily="49" charset="0"/>
                <a:cs typeface="Courier New" panose="02070309020205020404" pitchFamily="49" charset="0"/>
              </a:rPr>
              <a:t>}</a:t>
            </a:r>
          </a:p>
          <a:p>
            <a:pPr marL="57150" indent="0" eaLnBrk="1" hangingPunct="1">
              <a:lnSpc>
                <a:spcPct val="90000"/>
              </a:lnSpc>
              <a:buNone/>
            </a:pPr>
            <a:endParaRPr lang="en-US" altLang="en-US" sz="800" b="1" dirty="0">
              <a:latin typeface="Courier New" panose="02070309020205020404" pitchFamily="49" charset="0"/>
              <a:cs typeface="Courier New" panose="02070309020205020404" pitchFamily="49" charset="0"/>
            </a:endParaRPr>
          </a:p>
          <a:p>
            <a:pPr marL="57150" indent="0" eaLnBrk="1" hangingPunct="1">
              <a:lnSpc>
                <a:spcPct val="90000"/>
              </a:lnSpc>
              <a:buNone/>
            </a:pPr>
            <a:r>
              <a:rPr lang="en-US" altLang="en-US" sz="1800" b="1" dirty="0">
                <a:solidFill>
                  <a:srgbClr val="FF0000"/>
                </a:solidFill>
                <a:latin typeface="Courier New" panose="02070309020205020404" pitchFamily="49" charset="0"/>
                <a:cs typeface="Courier New" panose="02070309020205020404" pitchFamily="49" charset="0"/>
              </a:rPr>
              <a:t>void </a:t>
            </a:r>
            <a:r>
              <a:rPr lang="en-US" altLang="en-US" sz="1800" b="1" dirty="0" err="1">
                <a:solidFill>
                  <a:srgbClr val="FF0000"/>
                </a:solidFill>
                <a:latin typeface="Courier New" panose="02070309020205020404" pitchFamily="49" charset="0"/>
                <a:cs typeface="Courier New" panose="02070309020205020404" pitchFamily="49" charset="0"/>
              </a:rPr>
              <a:t>put_rev_str_rc</a:t>
            </a:r>
            <a:r>
              <a:rPr lang="en-US" altLang="en-US" sz="1800" b="1" dirty="0">
                <a:solidFill>
                  <a:srgbClr val="FF0000"/>
                </a:solidFill>
                <a:latin typeface="Courier New" panose="02070309020205020404" pitchFamily="49" charset="0"/>
                <a:cs typeface="Courier New" panose="02070309020205020404" pitchFamily="49" charset="0"/>
              </a:rPr>
              <a:t>(char *s) {  // recursive version</a:t>
            </a:r>
          </a:p>
          <a:p>
            <a:pPr marL="57150" indent="0" eaLnBrk="1" hangingPunct="1">
              <a:lnSpc>
                <a:spcPct val="90000"/>
              </a:lnSpc>
              <a:buNone/>
            </a:pPr>
            <a:r>
              <a:rPr lang="en-US" altLang="en-US" sz="1800" b="1" dirty="0">
                <a:solidFill>
                  <a:srgbClr val="FF0000"/>
                </a:solidFill>
                <a:latin typeface="Courier New" panose="02070309020205020404" pitchFamily="49" charset="0"/>
                <a:cs typeface="Courier New" panose="02070309020205020404" pitchFamily="49" charset="0"/>
              </a:rPr>
              <a:t>    if (*s) {                   // if there is a char</a:t>
            </a:r>
          </a:p>
          <a:p>
            <a:pPr marL="57150" indent="0" eaLnBrk="1" hangingPunct="1">
              <a:lnSpc>
                <a:spcPct val="90000"/>
              </a:lnSpc>
              <a:buNone/>
            </a:pP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err="1">
                <a:solidFill>
                  <a:srgbClr val="FF0000"/>
                </a:solidFill>
                <a:latin typeface="Courier New" panose="02070309020205020404" pitchFamily="49" charset="0"/>
                <a:cs typeface="Courier New" panose="02070309020205020404" pitchFamily="49" charset="0"/>
              </a:rPr>
              <a:t>put_rev_str_rc</a:t>
            </a:r>
            <a:r>
              <a:rPr lang="en-US" altLang="en-US" sz="1800" b="1" dirty="0">
                <a:solidFill>
                  <a:srgbClr val="FF0000"/>
                </a:solidFill>
                <a:latin typeface="Courier New" panose="02070309020205020404" pitchFamily="49" charset="0"/>
                <a:cs typeface="Courier New" panose="02070309020205020404" pitchFamily="49" charset="0"/>
              </a:rPr>
              <a:t>(s+1);    // put trailing chars</a:t>
            </a:r>
          </a:p>
          <a:p>
            <a:pPr marL="57150" indent="0" eaLnBrk="1" hangingPunct="1">
              <a:lnSpc>
                <a:spcPct val="90000"/>
              </a:lnSpc>
              <a:buNone/>
            </a:pP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err="1">
                <a:solidFill>
                  <a:srgbClr val="FF0000"/>
                </a:solidFill>
                <a:latin typeface="Courier New" panose="02070309020205020404" pitchFamily="49" charset="0"/>
                <a:cs typeface="Courier New" panose="02070309020205020404" pitchFamily="49" charset="0"/>
              </a:rPr>
              <a:t>cout</a:t>
            </a:r>
            <a:r>
              <a:rPr lang="en-US" altLang="en-US" sz="1800" b="1" dirty="0">
                <a:solidFill>
                  <a:srgbClr val="FF0000"/>
                </a:solidFill>
                <a:latin typeface="Courier New" panose="02070309020205020404" pitchFamily="49" charset="0"/>
                <a:cs typeface="Courier New" panose="02070309020205020404" pitchFamily="49" charset="0"/>
              </a:rPr>
              <a:t> &lt;&lt; *s;             // then current char</a:t>
            </a:r>
          </a:p>
          <a:p>
            <a:pPr marL="57150" indent="0" eaLnBrk="1" hangingPunct="1">
              <a:lnSpc>
                <a:spcPct val="90000"/>
              </a:lnSpc>
              <a:buNone/>
            </a:pPr>
            <a:r>
              <a:rPr lang="en-US" altLang="en-US" sz="1800" b="1" dirty="0">
                <a:solidFill>
                  <a:srgbClr val="FF0000"/>
                </a:solidFill>
                <a:latin typeface="Courier New" panose="02070309020205020404" pitchFamily="49" charset="0"/>
                <a:cs typeface="Courier New" panose="02070309020205020404" pitchFamily="49" charset="0"/>
              </a:rPr>
              <a:t>    }</a:t>
            </a:r>
          </a:p>
          <a:p>
            <a:pPr marL="57150" indent="0" eaLnBrk="1" hangingPunct="1">
              <a:lnSpc>
                <a:spcPct val="90000"/>
              </a:lnSpc>
              <a:buNone/>
            </a:pPr>
            <a:r>
              <a:rPr lang="en-US" altLang="en-US" sz="1800" b="1" dirty="0">
                <a:solidFill>
                  <a:srgbClr val="FF0000"/>
                </a:solidFill>
                <a:latin typeface="Courier New" panose="02070309020205020404" pitchFamily="49" charset="0"/>
                <a:cs typeface="Courier New" panose="02070309020205020404" pitchFamily="49" charset="0"/>
              </a:rPr>
              <a:t>}</a:t>
            </a:r>
            <a:endParaRPr lang="en-US" altLang="en-US" sz="1800" dirty="0">
              <a:solidFill>
                <a:srgbClr val="FF0000"/>
              </a:solidFill>
            </a:endParaRP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11</a:t>
            </a:fld>
            <a:endParaRPr lang="en-US"/>
          </a:p>
        </p:txBody>
      </p:sp>
      <p:sp>
        <p:nvSpPr>
          <p:cNvPr id="5" name="Date Placeholder 4"/>
          <p:cNvSpPr>
            <a:spLocks noGrp="1"/>
          </p:cNvSpPr>
          <p:nvPr>
            <p:ph type="dt" sz="half" idx="10"/>
          </p:nvPr>
        </p:nvSpPr>
        <p:spPr/>
        <p:txBody>
          <a:bodyPr/>
          <a:lstStyle/>
          <a:p>
            <a:pPr>
              <a:defRPr/>
            </a:pPr>
            <a:fld id="{C7297D7A-D658-46B8-B7D2-43E63B816649}"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363462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Example: Reverse C-String (cont.)</a:t>
            </a:r>
          </a:p>
        </p:txBody>
      </p:sp>
      <p:sp>
        <p:nvSpPr>
          <p:cNvPr id="31747" name="Rectangle 3"/>
          <p:cNvSpPr>
            <a:spLocks noGrp="1" noChangeArrowheads="1"/>
          </p:cNvSpPr>
          <p:nvPr>
            <p:ph type="body" idx="1"/>
          </p:nvPr>
        </p:nvSpPr>
        <p:spPr/>
        <p:txBody>
          <a:bodyPr/>
          <a:lstStyle/>
          <a:p>
            <a:pPr marL="57150" indent="0" eaLnBrk="1" hangingPunct="1">
              <a:lnSpc>
                <a:spcPct val="90000"/>
              </a:lnSpc>
              <a:buNone/>
            </a:pP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put_rev</a:t>
            </a:r>
            <a:r>
              <a:rPr lang="en-US" altLang="en-US" sz="1800" b="1" dirty="0">
                <a:latin typeface="Courier New" panose="02070309020205020404" pitchFamily="49" charset="0"/>
                <a:cs typeface="Courier New" panose="02070309020205020404" pitchFamily="49" charset="0"/>
              </a:rPr>
              <a:t> functions above here */</a:t>
            </a:r>
          </a:p>
          <a:p>
            <a:pPr marL="57150" indent="0" eaLnBrk="1" hangingPunct="1">
              <a:lnSpc>
                <a:spcPct val="90000"/>
              </a:lnSpc>
              <a:buNone/>
            </a:pPr>
            <a:endParaRPr lang="en-US" altLang="en-US" sz="1800" b="1" dirty="0">
              <a:latin typeface="Courier New" panose="02070309020205020404" pitchFamily="49" charset="0"/>
              <a:cs typeface="Courier New" panose="02070309020205020404" pitchFamily="49" charset="0"/>
            </a:endParaRPr>
          </a:p>
          <a:p>
            <a:pPr marL="57150" indent="0" eaLnBrk="1" hangingPunct="1">
              <a:lnSpc>
                <a:spcPct val="90000"/>
              </a:lnSpc>
              <a:buNone/>
            </a:pP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main()</a:t>
            </a:r>
          </a:p>
          <a:p>
            <a:pPr marL="57150" indent="0" eaLnBrk="1" hangingPunct="1">
              <a:lnSpc>
                <a:spcPct val="90000"/>
              </a:lnSpc>
              <a:buNone/>
            </a:pPr>
            <a:r>
              <a:rPr lang="en-US" altLang="en-US" sz="1800" b="1" dirty="0">
                <a:latin typeface="Courier New" panose="02070309020205020404" pitchFamily="49" charset="0"/>
                <a:cs typeface="Courier New" panose="02070309020205020404" pitchFamily="49" charset="0"/>
              </a:rPr>
              <a:t>{</a:t>
            </a:r>
          </a:p>
          <a:p>
            <a:pPr marL="57150" indent="0" eaLnBrk="1" hangingPunct="1">
              <a:lnSpc>
                <a:spcPct val="90000"/>
              </a:lnSpc>
              <a:buNone/>
            </a:pPr>
            <a:r>
              <a:rPr lang="en-US" altLang="en-US" sz="1800" b="1" dirty="0">
                <a:latin typeface="Courier New" panose="02070309020205020404" pitchFamily="49" charset="0"/>
                <a:cs typeface="Courier New" panose="02070309020205020404" pitchFamily="49" charset="0"/>
              </a:rPr>
              <a:t>    char hello[] = "Hello World!";</a:t>
            </a:r>
          </a:p>
          <a:p>
            <a:pPr marL="57150" indent="0" eaLnBrk="1" hangingPunct="1">
              <a:lnSpc>
                <a:spcPct val="90000"/>
              </a:lnSpc>
              <a:buNone/>
            </a:pPr>
            <a:endParaRPr lang="en-US" altLang="en-US" sz="1800" b="1" dirty="0">
              <a:latin typeface="Courier New" panose="02070309020205020404" pitchFamily="49" charset="0"/>
              <a:cs typeface="Courier New" panose="02070309020205020404" pitchFamily="49" charset="0"/>
            </a:endParaRPr>
          </a:p>
          <a:p>
            <a:pPr marL="57150" indent="0" eaLnBrk="1" hangingPunct="1">
              <a:lnSpc>
                <a:spcPct val="90000"/>
              </a:lnSpc>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put_rev_str_it</a:t>
            </a:r>
            <a:r>
              <a:rPr lang="en-US" altLang="en-US" sz="1800" b="1" dirty="0">
                <a:latin typeface="Courier New" panose="02070309020205020404" pitchFamily="49" charset="0"/>
                <a:cs typeface="Courier New" panose="02070309020205020404" pitchFamily="49" charset="0"/>
              </a:rPr>
              <a:t>(hello);</a:t>
            </a:r>
          </a:p>
          <a:p>
            <a:pPr marL="57150" indent="0" eaLnBrk="1" hangingPunct="1">
              <a:lnSpc>
                <a:spcPct val="90000"/>
              </a:lnSpc>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cout</a:t>
            </a:r>
            <a:r>
              <a:rPr lang="en-US" altLang="en-US" sz="1800" b="1" dirty="0">
                <a:latin typeface="Courier New" panose="02070309020205020404" pitchFamily="49" charset="0"/>
                <a:cs typeface="Courier New" panose="02070309020205020404" pitchFamily="49" charset="0"/>
              </a:rPr>
              <a:t> &lt;&lt; "\n";</a:t>
            </a:r>
          </a:p>
          <a:p>
            <a:pPr marL="57150" indent="0" eaLnBrk="1" hangingPunct="1">
              <a:lnSpc>
                <a:spcPct val="90000"/>
              </a:lnSpc>
              <a:buNone/>
            </a:pPr>
            <a:endParaRPr lang="en-US" altLang="en-US" sz="1800" b="1" dirty="0">
              <a:latin typeface="Courier New" panose="02070309020205020404" pitchFamily="49" charset="0"/>
              <a:cs typeface="Courier New" panose="02070309020205020404" pitchFamily="49" charset="0"/>
            </a:endParaRPr>
          </a:p>
          <a:p>
            <a:pPr marL="57150" indent="0" eaLnBrk="1" hangingPunct="1">
              <a:lnSpc>
                <a:spcPct val="90000"/>
              </a:lnSpc>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put_rev_str_rc</a:t>
            </a:r>
            <a:r>
              <a:rPr lang="en-US" altLang="en-US" sz="1800" b="1" dirty="0">
                <a:latin typeface="Courier New" panose="02070309020205020404" pitchFamily="49" charset="0"/>
                <a:cs typeface="Courier New" panose="02070309020205020404" pitchFamily="49" charset="0"/>
              </a:rPr>
              <a:t>(hello);</a:t>
            </a:r>
          </a:p>
          <a:p>
            <a:pPr marL="57150" indent="0" eaLnBrk="1" hangingPunct="1">
              <a:lnSpc>
                <a:spcPct val="90000"/>
              </a:lnSpc>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cout</a:t>
            </a:r>
            <a:r>
              <a:rPr lang="en-US" altLang="en-US" sz="1800" b="1" dirty="0">
                <a:latin typeface="Courier New" panose="02070309020205020404" pitchFamily="49" charset="0"/>
                <a:cs typeface="Courier New" panose="02070309020205020404" pitchFamily="49" charset="0"/>
              </a:rPr>
              <a:t> &lt;&lt; "\n";</a:t>
            </a:r>
          </a:p>
          <a:p>
            <a:pPr marL="57150" indent="0" eaLnBrk="1" hangingPunct="1">
              <a:lnSpc>
                <a:spcPct val="90000"/>
              </a:lnSpc>
              <a:buNone/>
            </a:pPr>
            <a:r>
              <a:rPr lang="en-US" altLang="en-US" sz="1800" b="1" dirty="0">
                <a:latin typeface="Courier New" panose="02070309020205020404" pitchFamily="49" charset="0"/>
                <a:cs typeface="Courier New" panose="02070309020205020404" pitchFamily="49" charset="0"/>
              </a:rPr>
              <a:t>}</a:t>
            </a:r>
          </a:p>
          <a:p>
            <a:pPr marL="57150" indent="0" eaLnBrk="1" hangingPunct="1">
              <a:lnSpc>
                <a:spcPct val="90000"/>
              </a:lnSpc>
              <a:buNone/>
            </a:pPr>
            <a:endParaRPr lang="en-US" altLang="en-US" sz="18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12</a:t>
            </a:fld>
            <a:endParaRPr lang="en-US"/>
          </a:p>
        </p:txBody>
      </p:sp>
      <p:sp>
        <p:nvSpPr>
          <p:cNvPr id="5" name="Date Placeholder 4"/>
          <p:cNvSpPr>
            <a:spLocks noGrp="1"/>
          </p:cNvSpPr>
          <p:nvPr>
            <p:ph type="dt" sz="half" idx="10"/>
          </p:nvPr>
        </p:nvSpPr>
        <p:spPr/>
        <p:txBody>
          <a:bodyPr/>
          <a:lstStyle/>
          <a:p>
            <a:pPr>
              <a:defRPr/>
            </a:pPr>
            <a:fld id="{67A3145F-1176-4E3C-AF3C-8355B026474C}"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292639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Example: Reverse C-String (cont.)</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13</a:t>
            </a:fld>
            <a:endParaRPr lang="en-US"/>
          </a:p>
        </p:txBody>
      </p:sp>
      <p:sp>
        <p:nvSpPr>
          <p:cNvPr id="4" name="Date Placeholder 3"/>
          <p:cNvSpPr>
            <a:spLocks noGrp="1"/>
          </p:cNvSpPr>
          <p:nvPr>
            <p:ph type="dt" sz="half" idx="10"/>
          </p:nvPr>
        </p:nvSpPr>
        <p:spPr/>
        <p:txBody>
          <a:bodyPr/>
          <a:lstStyle/>
          <a:p>
            <a:pPr>
              <a:defRPr/>
            </a:pPr>
            <a:fld id="{5FABB08D-175A-4CFF-BFE2-4D9B32EE3C99}" type="datetime1">
              <a:rPr lang="en-US" smtClean="0"/>
              <a:t>10/24/2017</a:t>
            </a:fld>
            <a:endParaRPr lang="en-US"/>
          </a:p>
        </p:txBody>
      </p:sp>
      <p:sp>
        <p:nvSpPr>
          <p:cNvPr id="5" name="Footer Placeholder 4"/>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2617829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Displaying a List of </a:t>
            </a:r>
            <a:r>
              <a:rPr lang="en-US" altLang="en-US" b="1" dirty="0">
                <a:latin typeface="Courier New" pitchFamily="49" charset="0"/>
                <a:cs typeface="Courier New" pitchFamily="49" charset="0"/>
              </a:rPr>
              <a:t>char</a:t>
            </a:r>
            <a:r>
              <a:rPr lang="en-US" altLang="en-US" dirty="0">
                <a:latin typeface="+mn-lt"/>
                <a:cs typeface="Courier New" pitchFamily="49" charset="0"/>
              </a:rPr>
              <a:t> In Reverse</a:t>
            </a:r>
          </a:p>
        </p:txBody>
      </p:sp>
      <p:sp>
        <p:nvSpPr>
          <p:cNvPr id="43011" name="Rectangle 3"/>
          <p:cNvSpPr>
            <a:spLocks noGrp="1" noChangeArrowheads="1"/>
          </p:cNvSpPr>
          <p:nvPr>
            <p:ph type="body" idx="1"/>
          </p:nvPr>
        </p:nvSpPr>
        <p:spPr/>
        <p:txBody>
          <a:bodyPr/>
          <a:lstStyle/>
          <a:p>
            <a:pPr eaLnBrk="1" hangingPunct="1">
              <a:lnSpc>
                <a:spcPts val="1800"/>
              </a:lnSpc>
              <a:spcBef>
                <a:spcPts val="0"/>
              </a:spcBef>
              <a:buNone/>
            </a:pPr>
            <a:r>
              <a:rPr lang="en-US" altLang="en-US" sz="2000" b="1" dirty="0">
                <a:latin typeface="Courier New" pitchFamily="49" charset="0"/>
                <a:cs typeface="Courier New" pitchFamily="49" charset="0"/>
              </a:rPr>
              <a:t>// we already have this to display forward</a:t>
            </a:r>
          </a:p>
          <a:p>
            <a:pPr eaLnBrk="1" hangingPunct="1">
              <a:lnSpc>
                <a:spcPts val="1800"/>
              </a:lnSpc>
              <a:spcBef>
                <a:spcPts val="0"/>
              </a:spcBef>
              <a:buNone/>
            </a:pPr>
            <a:r>
              <a:rPr lang="en-US" altLang="en-US" sz="2000" b="1" dirty="0">
                <a:solidFill>
                  <a:srgbClr val="FF0000"/>
                </a:solidFill>
                <a:latin typeface="Courier New" pitchFamily="49" charset="0"/>
                <a:cs typeface="Courier New" pitchFamily="49" charset="0"/>
              </a:rPr>
              <a:t>void</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clist_display_to_cout</a:t>
            </a:r>
            <a:r>
              <a:rPr lang="en-US" altLang="en-US" sz="2000" b="1" dirty="0">
                <a:latin typeface="Courier New" pitchFamily="49" charset="0"/>
                <a:cs typeface="Courier New" pitchFamily="49" charset="0"/>
              </a:rPr>
              <a:t>(</a:t>
            </a:r>
            <a:r>
              <a:rPr lang="en-US" altLang="en-US" sz="2000" b="1" dirty="0">
                <a:solidFill>
                  <a:srgbClr val="FF0000"/>
                </a:solidFill>
                <a:latin typeface="Courier New" pitchFamily="49" charset="0"/>
                <a:cs typeface="Courier New" pitchFamily="49" charset="0"/>
              </a:rPr>
              <a:t>const </a:t>
            </a:r>
            <a:r>
              <a:rPr lang="en-US" altLang="en-US" sz="2000" b="1" dirty="0" err="1">
                <a:solidFill>
                  <a:srgbClr val="FF0000"/>
                </a:solidFill>
                <a:latin typeface="Courier New" pitchFamily="49" charset="0"/>
                <a:cs typeface="Courier New" pitchFamily="49" charset="0"/>
              </a:rPr>
              <a:t>cl_node</a:t>
            </a: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cl</a:t>
            </a:r>
            <a:r>
              <a:rPr lang="en-US" altLang="en-US" sz="2000" b="1" dirty="0">
                <a:latin typeface="Courier New" pitchFamily="49" charset="0"/>
                <a:cs typeface="Courier New" pitchFamily="49" charset="0"/>
              </a:rPr>
              <a:t>)</a:t>
            </a:r>
          </a:p>
          <a:p>
            <a:pPr eaLnBrk="1" hangingPunct="1">
              <a:lnSpc>
                <a:spcPts val="1800"/>
              </a:lnSpc>
              <a:spcBef>
                <a:spcPts val="0"/>
              </a:spcBef>
              <a:buNone/>
            </a:pPr>
            <a:r>
              <a:rPr lang="en-US" altLang="en-US" sz="2000" b="1" dirty="0">
                <a:latin typeface="Courier New" pitchFamily="49" charset="0"/>
                <a:cs typeface="Courier New" pitchFamily="49" charset="0"/>
              </a:rPr>
              <a:t>{</a:t>
            </a:r>
          </a:p>
          <a:p>
            <a:pPr eaLnBrk="1" hangingPunct="1">
              <a:lnSpc>
                <a:spcPts val="1800"/>
              </a:lnSpc>
              <a:spcBef>
                <a:spcPts val="0"/>
              </a:spcBef>
              <a:buNone/>
            </a:pPr>
            <a:r>
              <a:rPr lang="en-US" altLang="en-US" sz="2000" b="1" dirty="0">
                <a:latin typeface="Courier New" pitchFamily="49" charset="0"/>
                <a:cs typeface="Courier New" pitchFamily="49" charset="0"/>
              </a:rPr>
              <a:t>   for (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 =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-&gt;next)</a:t>
            </a:r>
          </a:p>
          <a:p>
            <a:pPr eaLnBrk="1" hangingPunct="1">
              <a:lnSpc>
                <a:spcPts val="18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a:t>
            </a:r>
            <a:r>
              <a:rPr lang="en-US" altLang="en-US" sz="2000" b="1" dirty="0" err="1">
                <a:latin typeface="Courier New" pitchFamily="49" charset="0"/>
                <a:cs typeface="Courier New" pitchFamily="49" charset="0"/>
              </a:rPr>
              <a:t>cl</a:t>
            </a:r>
            <a:r>
              <a:rPr lang="en-US" altLang="en-US" sz="2000" b="1" dirty="0">
                <a:latin typeface="Courier New" pitchFamily="49" charset="0"/>
                <a:cs typeface="Courier New" pitchFamily="49" charset="0"/>
              </a:rPr>
              <a:t>-&gt;data;</a:t>
            </a:r>
          </a:p>
          <a:p>
            <a:pPr eaLnBrk="1" hangingPunct="1">
              <a:lnSpc>
                <a:spcPts val="18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endParaRPr lang="en-US" altLang="en-US" sz="2000" b="1" dirty="0">
              <a:latin typeface="Courier New" pitchFamily="49" charset="0"/>
              <a:cs typeface="Courier New" pitchFamily="49" charset="0"/>
            </a:endParaRPr>
          </a:p>
          <a:p>
            <a:pPr eaLnBrk="1" hangingPunct="1">
              <a:lnSpc>
                <a:spcPts val="1900"/>
              </a:lnSpc>
              <a:spcBef>
                <a:spcPts val="0"/>
              </a:spcBef>
              <a:buNone/>
            </a:pPr>
            <a:r>
              <a:rPr lang="en-US" altLang="en-US" sz="2000" b="1" dirty="0">
                <a:latin typeface="Courier New" pitchFamily="49" charset="0"/>
                <a:cs typeface="Courier New" pitchFamily="49" charset="0"/>
              </a:rPr>
              <a:t>// this displays the list in reverse</a:t>
            </a:r>
          </a:p>
          <a:p>
            <a:pPr eaLnBrk="1" hangingPunct="1">
              <a:lnSpc>
                <a:spcPts val="1900"/>
              </a:lnSpc>
              <a:spcBef>
                <a:spcPts val="0"/>
              </a:spcBef>
              <a:buNone/>
            </a:pPr>
            <a:r>
              <a:rPr lang="en-US" altLang="en-US" sz="2000" b="1" dirty="0">
                <a:solidFill>
                  <a:srgbClr val="FF0000"/>
                </a:solidFill>
                <a:latin typeface="Courier New" pitchFamily="49" charset="0"/>
                <a:cs typeface="Courier New" pitchFamily="49" charset="0"/>
              </a:rPr>
              <a:t>void</a:t>
            </a: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clist_display_rev_to_cout</a:t>
            </a:r>
            <a:r>
              <a:rPr lang="en-US" altLang="en-US" sz="2000" b="1" dirty="0">
                <a:latin typeface="Courier New" pitchFamily="49" charset="0"/>
                <a:cs typeface="Courier New" pitchFamily="49" charset="0"/>
              </a:rPr>
              <a:t>(</a:t>
            </a:r>
            <a:r>
              <a:rPr lang="en-US" altLang="en-US" sz="2000" b="1" dirty="0" err="1">
                <a:solidFill>
                  <a:srgbClr val="FF0000"/>
                </a:solidFill>
                <a:latin typeface="Courier New" pitchFamily="49" charset="0"/>
                <a:cs typeface="Courier New" pitchFamily="49" charset="0"/>
              </a:rPr>
              <a:t>const</a:t>
            </a: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cl_node</a:t>
            </a:r>
            <a:r>
              <a:rPr lang="en-US" altLang="en-US" sz="2000" b="1" dirty="0">
                <a:solidFill>
                  <a:srgbClr val="FF0000"/>
                </a:solidFill>
                <a:latin typeface="Courier New" pitchFamily="49" charset="0"/>
                <a:cs typeface="Courier New" pitchFamily="49" charset="0"/>
              </a:rPr>
              <a:t> *cl</a:t>
            </a:r>
            <a:r>
              <a:rPr lang="en-US" altLang="en-US" sz="2000" b="1" dirty="0">
                <a:latin typeface="Courier New" pitchFamily="49" charset="0"/>
                <a:cs typeface="Courier New" pitchFamily="49" charset="0"/>
              </a:rPr>
              <a:t>)</a:t>
            </a:r>
          </a:p>
          <a:p>
            <a:pPr eaLnBrk="1" hangingPunct="1">
              <a:lnSpc>
                <a:spcPts val="1900"/>
              </a:lnSpc>
              <a:spcBef>
                <a:spcPts val="0"/>
              </a:spcBef>
              <a:buNone/>
            </a:pPr>
            <a:r>
              <a:rPr lang="en-US" altLang="en-US" sz="2000" b="1" dirty="0">
                <a:latin typeface="Courier New" pitchFamily="49" charset="0"/>
                <a:cs typeface="Courier New" pitchFamily="49" charset="0"/>
              </a:rPr>
              <a:t>{</a:t>
            </a:r>
          </a:p>
          <a:p>
            <a:pPr eaLnBrk="1" hangingPunct="1">
              <a:lnSpc>
                <a:spcPts val="1900"/>
              </a:lnSpc>
              <a:spcBef>
                <a:spcPts val="0"/>
              </a:spcBef>
              <a:buNone/>
            </a:pPr>
            <a:r>
              <a:rPr lang="en-US" altLang="en-US" sz="2000" b="1" dirty="0">
                <a:latin typeface="Courier New" pitchFamily="49" charset="0"/>
                <a:cs typeface="Courier New" pitchFamily="49" charset="0"/>
              </a:rPr>
              <a:t>   if (cl) {  </a:t>
            </a:r>
            <a:r>
              <a:rPr lang="en-US" altLang="en-US" sz="2000" b="1" dirty="0">
                <a:solidFill>
                  <a:srgbClr val="0070C0"/>
                </a:solidFill>
                <a:latin typeface="Courier New" pitchFamily="49" charset="0"/>
                <a:cs typeface="Courier New" pitchFamily="49" charset="0"/>
              </a:rPr>
              <a:t>// we are not at the end yet ...</a:t>
            </a:r>
          </a:p>
          <a:p>
            <a:pPr eaLnBrk="1" hangingPunct="1">
              <a:lnSpc>
                <a:spcPts val="1900"/>
              </a:lnSpc>
              <a:spcBef>
                <a:spcPts val="0"/>
              </a:spcBef>
              <a:buNone/>
            </a:pPr>
            <a:r>
              <a:rPr lang="en-US" altLang="en-US" sz="2000" b="1" dirty="0">
                <a:latin typeface="Courier New" pitchFamily="49" charset="0"/>
                <a:cs typeface="Courier New" pitchFamily="49" charset="0"/>
              </a:rPr>
              <a:t>      </a:t>
            </a:r>
            <a:r>
              <a:rPr lang="en-US" altLang="en-US" sz="2000" b="1" dirty="0">
                <a:solidFill>
                  <a:srgbClr val="FF0000"/>
                </a:solidFill>
                <a:latin typeface="Courier New" pitchFamily="49" charset="0"/>
                <a:cs typeface="Courier New" pitchFamily="49" charset="0"/>
              </a:rPr>
              <a:t>// ... so display the rest of the list ...</a:t>
            </a:r>
          </a:p>
          <a:p>
            <a:pPr eaLnBrk="1" hangingPunct="1">
              <a:lnSpc>
                <a:spcPts val="1900"/>
              </a:lnSpc>
              <a:spcBef>
                <a:spcPts val="0"/>
              </a:spcBef>
              <a:buNone/>
            </a:pPr>
            <a:r>
              <a:rPr lang="en-US" altLang="en-US" sz="2000" b="1" dirty="0">
                <a:solidFill>
                  <a:srgbClr val="FF0000"/>
                </a:solidFill>
                <a:latin typeface="Courier New" pitchFamily="49" charset="0"/>
                <a:cs typeface="Courier New" pitchFamily="49" charset="0"/>
              </a:rPr>
              <a:t>      </a:t>
            </a:r>
            <a:r>
              <a:rPr lang="en-US" altLang="en-US" sz="2000" b="1" dirty="0" err="1">
                <a:solidFill>
                  <a:srgbClr val="FF0000"/>
                </a:solidFill>
                <a:latin typeface="Courier New" pitchFamily="49" charset="0"/>
                <a:cs typeface="Courier New" pitchFamily="49" charset="0"/>
              </a:rPr>
              <a:t>clist_display_rev_to_cout</a:t>
            </a:r>
            <a:r>
              <a:rPr lang="en-US" altLang="en-US" sz="2000" b="1" dirty="0">
                <a:solidFill>
                  <a:srgbClr val="FF0000"/>
                </a:solidFill>
                <a:latin typeface="Courier New" pitchFamily="49" charset="0"/>
                <a:cs typeface="Courier New" pitchFamily="49" charset="0"/>
              </a:rPr>
              <a:t>(cl-&gt;next);</a:t>
            </a:r>
          </a:p>
          <a:p>
            <a:pPr eaLnBrk="1" hangingPunct="1">
              <a:lnSpc>
                <a:spcPts val="1900"/>
              </a:lnSpc>
              <a:spcBef>
                <a:spcPts val="0"/>
              </a:spcBef>
              <a:buNone/>
            </a:pPr>
            <a:r>
              <a:rPr lang="en-US" altLang="en-US" sz="2000" b="1" dirty="0">
                <a:latin typeface="Courier New" pitchFamily="49" charset="0"/>
                <a:cs typeface="Courier New" pitchFamily="49" charset="0"/>
              </a:rPr>
              <a:t>      </a:t>
            </a:r>
            <a:r>
              <a:rPr lang="en-US" altLang="en-US" sz="2000" b="1" dirty="0">
                <a:solidFill>
                  <a:srgbClr val="00B050"/>
                </a:solidFill>
                <a:latin typeface="Courier New" pitchFamily="49" charset="0"/>
                <a:cs typeface="Courier New" pitchFamily="49" charset="0"/>
              </a:rPr>
              <a:t>// ... and then the current node</a:t>
            </a:r>
          </a:p>
          <a:p>
            <a:pPr eaLnBrk="1" hangingPunct="1">
              <a:lnSpc>
                <a:spcPts val="1900"/>
              </a:lnSpc>
              <a:spcBef>
                <a:spcPts val="0"/>
              </a:spcBef>
              <a:buNone/>
            </a:pPr>
            <a:r>
              <a:rPr lang="en-US" altLang="en-US" sz="2000" b="1" dirty="0">
                <a:solidFill>
                  <a:srgbClr val="00B050"/>
                </a:solidFill>
                <a:latin typeface="Courier New" pitchFamily="49" charset="0"/>
                <a:cs typeface="Courier New" pitchFamily="49" charset="0"/>
              </a:rPr>
              <a:t>      </a:t>
            </a:r>
            <a:r>
              <a:rPr lang="en-US" altLang="en-US" sz="2000" b="1" dirty="0" err="1">
                <a:solidFill>
                  <a:srgbClr val="00B050"/>
                </a:solidFill>
                <a:latin typeface="Courier New" pitchFamily="49" charset="0"/>
                <a:cs typeface="Courier New" pitchFamily="49" charset="0"/>
              </a:rPr>
              <a:t>cout</a:t>
            </a:r>
            <a:r>
              <a:rPr lang="en-US" altLang="en-US" sz="2000" b="1" dirty="0">
                <a:solidFill>
                  <a:srgbClr val="00B050"/>
                </a:solidFill>
                <a:latin typeface="Courier New" pitchFamily="49" charset="0"/>
                <a:cs typeface="Courier New" pitchFamily="49" charset="0"/>
              </a:rPr>
              <a:t> &lt;&lt; cl-&gt;data;</a:t>
            </a:r>
          </a:p>
          <a:p>
            <a:pPr eaLnBrk="1" hangingPunct="1">
              <a:lnSpc>
                <a:spcPts val="1900"/>
              </a:lnSpc>
              <a:spcBef>
                <a:spcPts val="0"/>
              </a:spcBef>
              <a:buNone/>
            </a:pPr>
            <a:r>
              <a:rPr lang="en-US" altLang="en-US" sz="2000" b="1" dirty="0">
                <a:latin typeface="Courier New" pitchFamily="49" charset="0"/>
                <a:cs typeface="Courier New" pitchFamily="49" charset="0"/>
              </a:rPr>
              <a:t>   }</a:t>
            </a:r>
          </a:p>
          <a:p>
            <a:pPr eaLnBrk="1" hangingPunct="1">
              <a:lnSpc>
                <a:spcPts val="19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endParaRPr lang="en-US" altLang="en-US" sz="2000" b="1" dirty="0">
              <a:latin typeface="Courier New" pitchFamily="49" charset="0"/>
              <a:cs typeface="Courier New" pitchFamily="49" charset="0"/>
            </a:endParaRPr>
          </a:p>
          <a:p>
            <a:pPr eaLnBrk="1" hangingPunct="1">
              <a:lnSpc>
                <a:spcPts val="2000"/>
              </a:lnSpc>
              <a:spcBef>
                <a:spcPts val="0"/>
              </a:spcBef>
              <a:buNone/>
            </a:pPr>
            <a:endParaRPr lang="en-US" altLang="en-US" sz="2000" b="1" dirty="0">
              <a:latin typeface="Courier New" pitchFamily="49" charset="0"/>
              <a:cs typeface="Courier New" pitchFamily="49" charset="0"/>
            </a:endParaRPr>
          </a:p>
          <a:p>
            <a:pPr eaLnBrk="1" hangingPunct="1">
              <a:lnSpc>
                <a:spcPts val="2000"/>
              </a:lnSpc>
              <a:spcBef>
                <a:spcPts val="0"/>
              </a:spcBef>
              <a:buNone/>
            </a:pPr>
            <a:endParaRPr lang="en-US" altLang="en-US" sz="20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fld id="{07730D82-FA07-4572-8914-7FA065000D98}" type="datetime1">
              <a:rPr lang="en-US" smtClean="0"/>
              <a:t>10/24/2017</a:t>
            </a:fld>
            <a:endParaRPr lang="en-US"/>
          </a:p>
        </p:txBody>
      </p:sp>
      <p:sp>
        <p:nvSpPr>
          <p:cNvPr id="7" name="Footer Placeholder 6"/>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2340612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Displaying a List of </a:t>
            </a:r>
            <a:r>
              <a:rPr lang="en-US" altLang="en-US" b="1" dirty="0">
                <a:latin typeface="Courier New" pitchFamily="49" charset="0"/>
                <a:cs typeface="Courier New" pitchFamily="49" charset="0"/>
              </a:rPr>
              <a:t>char</a:t>
            </a:r>
            <a:r>
              <a:rPr lang="en-US" altLang="en-US" dirty="0">
                <a:cs typeface="Courier New" pitchFamily="49" charset="0"/>
              </a:rPr>
              <a:t> In Reverse</a:t>
            </a:r>
            <a:r>
              <a:rPr lang="en-US" altLang="en-US" dirty="0">
                <a:latin typeface="+mn-lt"/>
                <a:cs typeface="Courier New" pitchFamily="49" charset="0"/>
              </a:rPr>
              <a:t> (cont.)</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err="1">
                <a:latin typeface="Courier New" pitchFamily="49" charset="0"/>
                <a:cs typeface="Courier New" pitchFamily="49" charset="0"/>
              </a:rPr>
              <a:t>int</a:t>
            </a:r>
            <a:r>
              <a:rPr lang="en-US" altLang="en-US" sz="2000" b="1" dirty="0">
                <a:latin typeface="Courier New" pitchFamily="49" charset="0"/>
                <a:cs typeface="Courier New" pitchFamily="49" charset="0"/>
              </a:rPr>
              <a:t> main()</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cl_node</a:t>
            </a:r>
            <a:r>
              <a:rPr lang="en-US" altLang="en-US" sz="2000" b="1" dirty="0">
                <a:latin typeface="Courier New" pitchFamily="49" charset="0"/>
                <a:cs typeface="Courier New" pitchFamily="49" charset="0"/>
              </a:rPr>
              <a:t> *b =</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mk_clist_from_Cstring</a:t>
            </a:r>
            <a:r>
              <a:rPr lang="en-US" altLang="en-US" sz="2000" b="1" dirty="0">
                <a:latin typeface="Courier New" pitchFamily="49" charset="0"/>
                <a:cs typeface="Courier New" pitchFamily="49" charset="0"/>
              </a:rPr>
              <a:t>("</a:t>
            </a:r>
            <a:r>
              <a:rPr lang="en-US" altLang="en-US" sz="2000" b="1" dirty="0" err="1">
                <a:latin typeface="Courier New" pitchFamily="49" charset="0"/>
                <a:cs typeface="Courier New" pitchFamily="49" charset="0"/>
              </a:rPr>
              <a:t>Bocheng</a:t>
            </a:r>
            <a:r>
              <a:rPr lang="en-US" altLang="en-US" sz="2000" b="1" dirty="0">
                <a:latin typeface="Courier New" pitchFamily="49" charset="0"/>
                <a:cs typeface="Courier New" pitchFamily="49" charset="0"/>
              </a:rPr>
              <a:t>");</a:t>
            </a:r>
          </a:p>
          <a:p>
            <a:pPr eaLnBrk="1" hangingPunct="1">
              <a:lnSpc>
                <a:spcPts val="2000"/>
              </a:lnSpc>
              <a:spcBef>
                <a:spcPts val="0"/>
              </a:spcBef>
              <a:buNone/>
            </a:pPr>
            <a:endParaRPr lang="en-US" altLang="en-US" sz="20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"The list forward: ";</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clist_display_to_cout</a:t>
            </a:r>
            <a:r>
              <a:rPr lang="en-US" altLang="en-US" sz="2000" b="1" dirty="0">
                <a:latin typeface="Courier New" pitchFamily="49" charset="0"/>
                <a:cs typeface="Courier New" pitchFamily="49" charset="0"/>
              </a:rPr>
              <a:t>(b);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'\n';</a:t>
            </a:r>
          </a:p>
          <a:p>
            <a:pPr eaLnBrk="1" hangingPunct="1">
              <a:lnSpc>
                <a:spcPts val="2000"/>
              </a:lnSpc>
              <a:spcBef>
                <a:spcPts val="0"/>
              </a:spcBef>
              <a:buNone/>
            </a:pPr>
            <a:endParaRPr lang="en-US" altLang="en-US" sz="20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"The list in reverse: ";</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clist_display_rev_to_cout</a:t>
            </a:r>
            <a:r>
              <a:rPr lang="en-US" altLang="en-US" sz="2000" b="1" dirty="0">
                <a:latin typeface="Courier New" pitchFamily="49" charset="0"/>
                <a:cs typeface="Courier New" pitchFamily="49" charset="0"/>
              </a:rPr>
              <a:t>(b);</a:t>
            </a: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cout</a:t>
            </a:r>
            <a:r>
              <a:rPr lang="en-US" altLang="en-US" sz="2000" b="1" dirty="0">
                <a:latin typeface="Courier New" pitchFamily="49" charset="0"/>
                <a:cs typeface="Courier New" pitchFamily="49" charset="0"/>
              </a:rPr>
              <a:t> &lt;&lt; '\n';</a:t>
            </a:r>
          </a:p>
          <a:p>
            <a:pPr eaLnBrk="1" hangingPunct="1">
              <a:lnSpc>
                <a:spcPts val="2000"/>
              </a:lnSpc>
              <a:spcBef>
                <a:spcPts val="0"/>
              </a:spcBef>
              <a:buNone/>
            </a:pPr>
            <a:endParaRPr lang="en-US" altLang="en-US" sz="2000" b="1" dirty="0">
              <a:latin typeface="Courier New" pitchFamily="49" charset="0"/>
              <a:cs typeface="Courier New" pitchFamily="49" charset="0"/>
            </a:endParaRPr>
          </a:p>
          <a:p>
            <a:pPr eaLnBrk="1" hangingPunct="1">
              <a:lnSpc>
                <a:spcPts val="2000"/>
              </a:lnSpc>
              <a:spcBef>
                <a:spcPts val="0"/>
              </a:spcBef>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clist_delete</a:t>
            </a:r>
            <a:r>
              <a:rPr lang="en-US" altLang="en-US" sz="2000" b="1" dirty="0">
                <a:latin typeface="Courier New" pitchFamily="49" charset="0"/>
                <a:cs typeface="Courier New" pitchFamily="49" charset="0"/>
              </a:rPr>
              <a:t>(&amp;b);</a:t>
            </a:r>
          </a:p>
          <a:p>
            <a:pPr eaLnBrk="1" hangingPunct="1">
              <a:lnSpc>
                <a:spcPts val="2000"/>
              </a:lnSpc>
              <a:spcBef>
                <a:spcPts val="0"/>
              </a:spcBef>
              <a:buNone/>
            </a:pPr>
            <a:r>
              <a:rPr lang="en-US" altLang="en-US" sz="2000" b="1" dirty="0">
                <a:latin typeface="Courier New" pitchFamily="49" charset="0"/>
                <a:cs typeface="Courier New" pitchFamily="49" charset="0"/>
              </a:rPr>
              <a:t>}</a:t>
            </a:r>
          </a:p>
          <a:p>
            <a:pPr eaLnBrk="1" hangingPunct="1">
              <a:lnSpc>
                <a:spcPts val="2000"/>
              </a:lnSpc>
              <a:spcBef>
                <a:spcPts val="0"/>
              </a:spcBef>
              <a:buNone/>
            </a:pPr>
            <a:r>
              <a:rPr lang="en-US" altLang="en-US" sz="2000" b="1"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fld id="{A0DB24B9-E045-426A-B5DD-D16F73296630}" type="datetime1">
              <a:rPr lang="en-US" smtClean="0"/>
              <a:t>10/24/2017</a:t>
            </a:fld>
            <a:endParaRPr lang="en-US"/>
          </a:p>
        </p:txBody>
      </p:sp>
      <p:sp>
        <p:nvSpPr>
          <p:cNvPr id="7" name="Footer Placeholder 6"/>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3034717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Displaying a List of </a:t>
            </a:r>
            <a:r>
              <a:rPr lang="en-US" altLang="en-US" b="1" dirty="0">
                <a:latin typeface="Courier New" pitchFamily="49" charset="0"/>
                <a:cs typeface="Courier New" pitchFamily="49" charset="0"/>
              </a:rPr>
              <a:t>char</a:t>
            </a:r>
            <a:r>
              <a:rPr lang="en-US" altLang="en-US" dirty="0">
                <a:cs typeface="Courier New" pitchFamily="49" charset="0"/>
              </a:rPr>
              <a:t> In Reverse</a:t>
            </a:r>
            <a:r>
              <a:rPr lang="en-US" altLang="en-US" dirty="0">
                <a:latin typeface="+mn-lt"/>
                <a:cs typeface="Courier New" pitchFamily="49" charset="0"/>
              </a:rPr>
              <a:t> (cont.)</a:t>
            </a:r>
          </a:p>
        </p:txBody>
      </p:sp>
      <p:sp>
        <p:nvSpPr>
          <p:cNvPr id="43011" name="Rectangle 3"/>
          <p:cNvSpPr>
            <a:spLocks noGrp="1" noChangeArrowheads="1"/>
          </p:cNvSpPr>
          <p:nvPr>
            <p:ph type="body" idx="1"/>
          </p:nvPr>
        </p:nvSpPr>
        <p:spPr/>
        <p:txBody>
          <a:bodyPr/>
          <a:lstStyle/>
          <a:p>
            <a:pPr eaLnBrk="1" hangingPunct="1">
              <a:lnSpc>
                <a:spcPts val="2000"/>
              </a:lnSpc>
              <a:spcBef>
                <a:spcPts val="0"/>
              </a:spcBef>
              <a:buNone/>
            </a:pPr>
            <a:r>
              <a:rPr lang="en-US" altLang="en-US" sz="2000" b="1" dirty="0">
                <a:latin typeface="Courier New" pitchFamily="49" charset="0"/>
                <a:cs typeface="Courier New" pitchFamily="49" charset="0"/>
              </a:rPr>
              <a:t> </a:t>
            </a:r>
          </a:p>
          <a:p>
            <a:pPr eaLnBrk="1" hangingPunct="1">
              <a:lnSpc>
                <a:spcPts val="2000"/>
              </a:lnSpc>
              <a:spcBef>
                <a:spcPts val="0"/>
              </a:spcBef>
              <a:buNone/>
            </a:pPr>
            <a:r>
              <a:rPr lang="en-US" altLang="en-US" sz="2000" b="1"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fld id="{A0DB24B9-E045-426A-B5DD-D16F73296630}" type="datetime1">
              <a:rPr lang="en-US" smtClean="0"/>
              <a:t>10/24/2017</a:t>
            </a:fld>
            <a:endParaRPr lang="en-US"/>
          </a:p>
        </p:txBody>
      </p:sp>
      <p:sp>
        <p:nvSpPr>
          <p:cNvPr id="7" name="Footer Placeholder 6"/>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114110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Learning Recursion</a:t>
            </a:r>
          </a:p>
        </p:txBody>
      </p:sp>
      <p:sp>
        <p:nvSpPr>
          <p:cNvPr id="43011" name="Rectangle 3"/>
          <p:cNvSpPr>
            <a:spLocks noGrp="1" noChangeArrowheads="1"/>
          </p:cNvSpPr>
          <p:nvPr>
            <p:ph type="body" idx="1"/>
          </p:nvPr>
        </p:nvSpPr>
        <p:spPr/>
        <p:txBody>
          <a:bodyPr/>
          <a:lstStyle/>
          <a:p>
            <a:pPr eaLnBrk="1" hangingPunct="1"/>
            <a:r>
              <a:rPr lang="en-US" altLang="en-US" sz="2800" dirty="0"/>
              <a:t>A bad—but almost true—joke:</a:t>
            </a:r>
          </a:p>
          <a:p>
            <a:pPr lvl="1" eaLnBrk="1" hangingPunct="1"/>
            <a:r>
              <a:rPr lang="en-US" altLang="en-US" sz="2400" i="1" dirty="0"/>
              <a:t>"In order to understand recursion, you must first understand recursion"</a:t>
            </a:r>
          </a:p>
          <a:p>
            <a:pPr eaLnBrk="1" hangingPunct="1"/>
            <a:endParaRPr lang="en-US" altLang="en-US" sz="800" dirty="0"/>
          </a:p>
          <a:p>
            <a:pPr eaLnBrk="1" hangingPunct="1"/>
            <a:r>
              <a:rPr lang="en-US" altLang="en-US" sz="2800" dirty="0"/>
              <a:t>Understanding recursion is a "lightbulb experience"</a:t>
            </a:r>
          </a:p>
          <a:p>
            <a:pPr lvl="1" eaLnBrk="1" hangingPunct="1"/>
            <a:r>
              <a:rPr lang="en-US" altLang="en-US" sz="2400" dirty="0"/>
              <a:t>Write lots and lots of recursive functions</a:t>
            </a:r>
          </a:p>
          <a:p>
            <a:pPr lvl="1" eaLnBrk="1" hangingPunct="1"/>
            <a:r>
              <a:rPr lang="en-US" altLang="en-US" sz="2400" dirty="0"/>
              <a:t>Suddenly, you will get it—</a:t>
            </a:r>
            <a:r>
              <a:rPr lang="en-US" altLang="en-US" sz="2400" i="1" dirty="0"/>
              <a:t>the lightbulb is on!</a:t>
            </a:r>
          </a:p>
          <a:p>
            <a:pPr lvl="1" eaLnBrk="1" hangingPunct="1"/>
            <a:r>
              <a:rPr lang="en-US" altLang="en-US" sz="2400" i="1" dirty="0">
                <a:solidFill>
                  <a:srgbClr val="FF0000"/>
                </a:solidFill>
              </a:rPr>
              <a:t>Recursion must be as easy for you as iteration</a:t>
            </a:r>
          </a:p>
          <a:p>
            <a:pPr eaLnBrk="1" hangingPunct="1"/>
            <a:endParaRPr lang="en-US" altLang="en-US" sz="28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17</a:t>
            </a:fld>
            <a:endParaRPr lang="en-US"/>
          </a:p>
        </p:txBody>
      </p:sp>
      <p:sp>
        <p:nvSpPr>
          <p:cNvPr id="5" name="Date Placeholder 4"/>
          <p:cNvSpPr>
            <a:spLocks noGrp="1"/>
          </p:cNvSpPr>
          <p:nvPr>
            <p:ph type="dt" sz="half" idx="10"/>
          </p:nvPr>
        </p:nvSpPr>
        <p:spPr/>
        <p:txBody>
          <a:bodyPr/>
          <a:lstStyle/>
          <a:p>
            <a:pPr>
              <a:defRPr/>
            </a:pPr>
            <a:fld id="{F84089F7-F865-4134-8BE1-95AB0C899B63}"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100352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About Recursion</a:t>
            </a:r>
            <a:endParaRPr lang="en-US" altLang="en-US" b="1" dirty="0">
              <a:latin typeface="Courier New" panose="02070309020205020404" pitchFamily="49" charset="0"/>
              <a:cs typeface="Courier New" panose="02070309020205020404" pitchFamily="49" charset="0"/>
            </a:endParaRP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dirty="0"/>
              <a:t>A </a:t>
            </a:r>
            <a:r>
              <a:rPr lang="en-US" altLang="en-US" sz="2800" i="1" dirty="0"/>
              <a:t>recursive</a:t>
            </a:r>
            <a:r>
              <a:rPr lang="en-US" altLang="en-US" sz="2800" dirty="0"/>
              <a:t> function is a function that calls itself</a:t>
            </a:r>
          </a:p>
          <a:p>
            <a:pPr eaLnBrk="1" hangingPunct="1">
              <a:lnSpc>
                <a:spcPct val="90000"/>
              </a:lnSpc>
            </a:pPr>
            <a:r>
              <a:rPr lang="en-US" altLang="en-US" sz="2800" dirty="0"/>
              <a:t>Generally, a recursive function divides its task into</a:t>
            </a:r>
          </a:p>
          <a:p>
            <a:pPr lvl="1" eaLnBrk="1" hangingPunct="1">
              <a:lnSpc>
                <a:spcPct val="90000"/>
              </a:lnSpc>
            </a:pPr>
            <a:r>
              <a:rPr lang="en-US" altLang="en-US" sz="2400" dirty="0"/>
              <a:t>A simple part, which it handles directly</a:t>
            </a:r>
          </a:p>
          <a:p>
            <a:pPr lvl="1" eaLnBrk="1" hangingPunct="1">
              <a:lnSpc>
                <a:spcPct val="90000"/>
              </a:lnSpc>
            </a:pPr>
            <a:r>
              <a:rPr lang="en-US" altLang="en-US" sz="2400" dirty="0"/>
              <a:t>A harder part … which looks like the original task!</a:t>
            </a:r>
          </a:p>
          <a:p>
            <a:pPr lvl="2" eaLnBrk="1" hangingPunct="1">
              <a:lnSpc>
                <a:spcPct val="90000"/>
              </a:lnSpc>
            </a:pPr>
            <a:r>
              <a:rPr lang="en-US" altLang="en-US" sz="2000" dirty="0"/>
              <a:t>So call the function that handles that task...</a:t>
            </a:r>
          </a:p>
          <a:p>
            <a:pPr lvl="2" eaLnBrk="1" hangingPunct="1">
              <a:lnSpc>
                <a:spcPct val="90000"/>
              </a:lnSpc>
            </a:pPr>
            <a:r>
              <a:rPr lang="en-US" altLang="en-US" sz="2000" i="1" dirty="0"/>
              <a:t>The same function!</a:t>
            </a:r>
          </a:p>
          <a:p>
            <a:pPr lvl="2" eaLnBrk="1" hangingPunct="1">
              <a:lnSpc>
                <a:spcPct val="90000"/>
              </a:lnSpc>
            </a:pPr>
            <a:endParaRPr lang="en-US" altLang="en-US" sz="2000" i="1"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2</a:t>
            </a:fld>
            <a:endParaRPr lang="en-US"/>
          </a:p>
        </p:txBody>
      </p:sp>
      <p:sp>
        <p:nvSpPr>
          <p:cNvPr id="5" name="Date Placeholder 4"/>
          <p:cNvSpPr>
            <a:spLocks noGrp="1"/>
          </p:cNvSpPr>
          <p:nvPr>
            <p:ph type="dt" sz="half" idx="10"/>
          </p:nvPr>
        </p:nvSpPr>
        <p:spPr/>
        <p:txBody>
          <a:bodyPr/>
          <a:lstStyle/>
          <a:p>
            <a:pPr>
              <a:defRPr/>
            </a:pPr>
            <a:fld id="{22731FB2-A49E-409A-8C0B-CE87ED6A140C}"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90410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About Recursion (cont.)</a:t>
            </a:r>
            <a:endParaRPr lang="en-US" altLang="en-US" b="1" dirty="0">
              <a:latin typeface="Courier New" panose="02070309020205020404" pitchFamily="49" charset="0"/>
              <a:cs typeface="Courier New" panose="02070309020205020404" pitchFamily="49" charset="0"/>
            </a:endParaRP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dirty="0"/>
              <a:t>If</a:t>
            </a:r>
          </a:p>
          <a:p>
            <a:pPr lvl="1" eaLnBrk="1" hangingPunct="1">
              <a:lnSpc>
                <a:spcPct val="90000"/>
              </a:lnSpc>
            </a:pPr>
            <a:r>
              <a:rPr lang="en-US" altLang="en-US" sz="2400" dirty="0"/>
              <a:t>The function tests for and does nothing in response to "the empty task"</a:t>
            </a:r>
          </a:p>
          <a:p>
            <a:pPr lvl="2" eaLnBrk="1" hangingPunct="1">
              <a:lnSpc>
                <a:spcPct val="90000"/>
              </a:lnSpc>
            </a:pPr>
            <a:r>
              <a:rPr lang="en-US" altLang="en-US" sz="2000" dirty="0"/>
              <a:t>That is, the function tests a </a:t>
            </a:r>
            <a:r>
              <a:rPr lang="en-US" altLang="en-US" sz="2000" b="1" i="1" dirty="0"/>
              <a:t>stopping condition</a:t>
            </a:r>
          </a:p>
          <a:p>
            <a:pPr lvl="1" eaLnBrk="1" hangingPunct="1">
              <a:lnSpc>
                <a:spcPct val="90000"/>
              </a:lnSpc>
            </a:pPr>
            <a:r>
              <a:rPr lang="en-US" altLang="en-US" sz="2400" dirty="0"/>
              <a:t>The original task is finite</a:t>
            </a:r>
          </a:p>
          <a:p>
            <a:pPr lvl="1" eaLnBrk="1" hangingPunct="1">
              <a:lnSpc>
                <a:spcPct val="90000"/>
              </a:lnSpc>
            </a:pPr>
            <a:r>
              <a:rPr lang="en-US" altLang="en-US" sz="2400" dirty="0"/>
              <a:t>Each subtask is simpler than the current task</a:t>
            </a:r>
          </a:p>
          <a:p>
            <a:pPr lvl="2" eaLnBrk="1" hangingPunct="1">
              <a:lnSpc>
                <a:spcPct val="90000"/>
              </a:lnSpc>
            </a:pPr>
            <a:r>
              <a:rPr lang="en-US" altLang="en-US" sz="2000" dirty="0"/>
              <a:t>But the simple part is </a:t>
            </a:r>
            <a:r>
              <a:rPr lang="en-US" altLang="en-US" sz="2000" b="1" i="1" dirty="0"/>
              <a:t>not</a:t>
            </a:r>
            <a:r>
              <a:rPr lang="en-US" altLang="en-US" sz="2000" dirty="0"/>
              <a:t> "the empty task"</a:t>
            </a:r>
          </a:p>
          <a:p>
            <a:pPr eaLnBrk="1" hangingPunct="1">
              <a:lnSpc>
                <a:spcPct val="90000"/>
              </a:lnSpc>
            </a:pPr>
            <a:r>
              <a:rPr lang="en-US" altLang="en-US" sz="2800" dirty="0"/>
              <a:t>Then recursion will cease after a finite number of function calls</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3</a:t>
            </a:fld>
            <a:endParaRPr lang="en-US"/>
          </a:p>
        </p:txBody>
      </p:sp>
      <p:sp>
        <p:nvSpPr>
          <p:cNvPr id="5" name="Date Placeholder 4"/>
          <p:cNvSpPr>
            <a:spLocks noGrp="1"/>
          </p:cNvSpPr>
          <p:nvPr>
            <p:ph type="dt" sz="half" idx="10"/>
          </p:nvPr>
        </p:nvSpPr>
        <p:spPr/>
        <p:txBody>
          <a:bodyPr/>
          <a:lstStyle/>
          <a:p>
            <a:pPr>
              <a:defRPr/>
            </a:pPr>
            <a:fld id="{8661B952-0C9B-43D2-A643-83A375B7AB87}"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268941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An Example: Displaying the Bit Representation of an Integer</a:t>
            </a:r>
            <a:endParaRPr lang="en-US" altLang="en-US" b="1" dirty="0">
              <a:latin typeface="Courier New" panose="02070309020205020404" pitchFamily="49" charset="0"/>
              <a:cs typeface="Courier New" panose="02070309020205020404" pitchFamily="49" charset="0"/>
            </a:endParaRPr>
          </a:p>
        </p:txBody>
      </p:sp>
      <p:sp>
        <p:nvSpPr>
          <p:cNvPr id="31747" name="Rectangle 3"/>
          <p:cNvSpPr>
            <a:spLocks noGrp="1" noChangeArrowheads="1"/>
          </p:cNvSpPr>
          <p:nvPr>
            <p:ph type="body" idx="1"/>
          </p:nvPr>
        </p:nvSpPr>
        <p:spPr>
          <a:xfrm>
            <a:off x="1182688" y="2010889"/>
            <a:ext cx="7772400" cy="4114800"/>
          </a:xfrm>
        </p:spPr>
        <p:txBody>
          <a:bodyPr/>
          <a:lstStyle/>
          <a:p>
            <a:pPr eaLnBrk="1" hangingPunct="1">
              <a:lnSpc>
                <a:spcPct val="90000"/>
              </a:lnSpc>
            </a:pPr>
            <a:r>
              <a:rPr lang="en-US" altLang="en-US" sz="2800" dirty="0"/>
              <a:t>Manipulators exist for displaying integer values in hexadecimal and octal, as well as decimal</a:t>
            </a:r>
          </a:p>
          <a:p>
            <a:pPr eaLnBrk="1" hangingPunct="1">
              <a:lnSpc>
                <a:spcPct val="90000"/>
              </a:lnSpc>
            </a:pPr>
            <a:endParaRPr lang="en-US" altLang="en-US" sz="1000" dirty="0"/>
          </a:p>
          <a:p>
            <a:pPr lvl="1" eaLnBrk="1" hangingPunct="1">
              <a:lnSpc>
                <a:spcPct val="90000"/>
              </a:lnSpc>
              <a:buNone/>
            </a:pPr>
            <a:r>
              <a:rPr lang="en-US" altLang="en-US" sz="2400" b="1" dirty="0" err="1">
                <a:latin typeface="Courier New" panose="02070309020205020404" pitchFamily="49" charset="0"/>
                <a:cs typeface="Courier New" panose="02070309020205020404" pitchFamily="49" charset="0"/>
              </a:rPr>
              <a:t>cout</a:t>
            </a:r>
            <a:r>
              <a:rPr lang="en-US" altLang="en-US" sz="2400" b="1" dirty="0">
                <a:latin typeface="Courier New" panose="02070309020205020404" pitchFamily="49" charset="0"/>
                <a:cs typeface="Courier New" panose="02070309020205020404" pitchFamily="49" charset="0"/>
              </a:rPr>
              <a:t> &lt;&lt; hex &lt;&lt; 64 &lt;&lt; '\n';  // 40</a:t>
            </a:r>
          </a:p>
          <a:p>
            <a:pPr lvl="1" eaLnBrk="1" hangingPunct="1">
              <a:lnSpc>
                <a:spcPct val="90000"/>
              </a:lnSpc>
              <a:buNone/>
            </a:pPr>
            <a:r>
              <a:rPr lang="en-US" altLang="en-US" sz="2400" b="1" dirty="0" err="1">
                <a:latin typeface="Courier New" panose="02070309020205020404" pitchFamily="49" charset="0"/>
                <a:cs typeface="Courier New" panose="02070309020205020404" pitchFamily="49" charset="0"/>
              </a:rPr>
              <a:t>cout</a:t>
            </a:r>
            <a:r>
              <a:rPr lang="en-US" altLang="en-US" sz="2400" b="1" dirty="0">
                <a:latin typeface="Courier New" panose="02070309020205020404" pitchFamily="49" charset="0"/>
                <a:cs typeface="Courier New" panose="02070309020205020404" pitchFamily="49" charset="0"/>
              </a:rPr>
              <a:t> &lt;&lt; </a:t>
            </a:r>
            <a:r>
              <a:rPr lang="en-US" altLang="en-US" sz="2400" b="1" dirty="0" err="1">
                <a:latin typeface="Courier New" panose="02070309020205020404" pitchFamily="49" charset="0"/>
                <a:cs typeface="Courier New" panose="02070309020205020404" pitchFamily="49" charset="0"/>
              </a:rPr>
              <a:t>oct</a:t>
            </a:r>
            <a:r>
              <a:rPr lang="en-US" altLang="en-US" sz="2400" b="1" dirty="0">
                <a:latin typeface="Courier New" panose="02070309020205020404" pitchFamily="49" charset="0"/>
                <a:cs typeface="Courier New" panose="02070309020205020404" pitchFamily="49" charset="0"/>
              </a:rPr>
              <a:t> &lt;&lt; 64 &lt;&lt; '\n';  // 100</a:t>
            </a:r>
          </a:p>
          <a:p>
            <a:pPr lvl="1" eaLnBrk="1" hangingPunct="1">
              <a:lnSpc>
                <a:spcPct val="90000"/>
              </a:lnSpc>
              <a:buNone/>
            </a:pPr>
            <a:r>
              <a:rPr lang="en-US" altLang="en-US" sz="2400" b="1" dirty="0" err="1">
                <a:latin typeface="Courier New" panose="02070309020205020404" pitchFamily="49" charset="0"/>
                <a:cs typeface="Courier New" panose="02070309020205020404" pitchFamily="49" charset="0"/>
              </a:rPr>
              <a:t>cout</a:t>
            </a:r>
            <a:r>
              <a:rPr lang="en-US" altLang="en-US" sz="2400" b="1" dirty="0">
                <a:latin typeface="Courier New" panose="02070309020205020404" pitchFamily="49" charset="0"/>
                <a:cs typeface="Courier New" panose="02070309020205020404" pitchFamily="49" charset="0"/>
              </a:rPr>
              <a:t> &lt;&lt; </a:t>
            </a:r>
            <a:r>
              <a:rPr lang="en-US" altLang="en-US" sz="2400" b="1" dirty="0" err="1">
                <a:latin typeface="Courier New" panose="02070309020205020404" pitchFamily="49" charset="0"/>
                <a:cs typeface="Courier New" panose="02070309020205020404" pitchFamily="49" charset="0"/>
              </a:rPr>
              <a:t>dec</a:t>
            </a:r>
            <a:r>
              <a:rPr lang="en-US" altLang="en-US" sz="2400" b="1" dirty="0">
                <a:latin typeface="Courier New" panose="02070309020205020404" pitchFamily="49" charset="0"/>
                <a:cs typeface="Courier New" panose="02070309020205020404" pitchFamily="49" charset="0"/>
              </a:rPr>
              <a:t> &lt;&lt; 64 &lt;&lt; '\n';  // 64</a:t>
            </a:r>
            <a:endParaRPr lang="en-US" altLang="en-US" sz="2400" dirty="0"/>
          </a:p>
          <a:p>
            <a:pPr lvl="1" eaLnBrk="1" hangingPunct="1">
              <a:lnSpc>
                <a:spcPct val="90000"/>
              </a:lnSpc>
              <a:buNone/>
            </a:pPr>
            <a:endParaRPr lang="en-US" altLang="en-US" sz="24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4</a:t>
            </a:fld>
            <a:endParaRPr lang="en-US"/>
          </a:p>
        </p:txBody>
      </p:sp>
      <p:sp>
        <p:nvSpPr>
          <p:cNvPr id="5" name="Date Placeholder 4"/>
          <p:cNvSpPr>
            <a:spLocks noGrp="1"/>
          </p:cNvSpPr>
          <p:nvPr>
            <p:ph type="dt" sz="half" idx="10"/>
          </p:nvPr>
        </p:nvSpPr>
        <p:spPr/>
        <p:txBody>
          <a:bodyPr/>
          <a:lstStyle/>
          <a:p>
            <a:pPr>
              <a:defRPr/>
            </a:pPr>
            <a:fld id="{C5F36302-759F-43DF-AAE3-C76C4026B88B}"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85653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Example: Bit Representation of an Integer (cont.)</a:t>
            </a:r>
            <a:endParaRPr lang="en-US" altLang="en-US" b="1" dirty="0">
              <a:latin typeface="Courier New" panose="02070309020205020404" pitchFamily="49" charset="0"/>
              <a:cs typeface="Courier New" panose="02070309020205020404" pitchFamily="49" charset="0"/>
            </a:endParaRP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dirty="0"/>
              <a:t>But suppose we want to display the binary (bit-level) representation of an integer</a:t>
            </a:r>
          </a:p>
          <a:p>
            <a:pPr lvl="1" eaLnBrk="1" hangingPunct="1">
              <a:lnSpc>
                <a:spcPct val="90000"/>
              </a:lnSpc>
            </a:pPr>
            <a:r>
              <a:rPr lang="en-US" altLang="en-US" sz="1200" i="1" dirty="0"/>
              <a:t>(And we don't know about bit shifts, masks, or </a:t>
            </a:r>
            <a:r>
              <a:rPr lang="en-US" altLang="en-US" sz="1200" b="1" dirty="0" err="1">
                <a:latin typeface="Courier New" panose="02070309020205020404" pitchFamily="49" charset="0"/>
                <a:cs typeface="Courier New" panose="02070309020205020404" pitchFamily="49" charset="0"/>
              </a:rPr>
              <a:t>bitset</a:t>
            </a:r>
            <a:r>
              <a:rPr lang="en-US" altLang="en-US" sz="1200" i="1" dirty="0"/>
              <a:t>)</a:t>
            </a:r>
          </a:p>
          <a:p>
            <a:pPr lvl="1" eaLnBrk="1" hangingPunct="1">
              <a:lnSpc>
                <a:spcPct val="90000"/>
              </a:lnSpc>
            </a:pPr>
            <a:endParaRPr lang="en-US" altLang="en-US" sz="1600" i="1" dirty="0"/>
          </a:p>
          <a:p>
            <a:pPr eaLnBrk="1" hangingPunct="1">
              <a:lnSpc>
                <a:spcPct val="90000"/>
              </a:lnSpc>
            </a:pPr>
            <a:r>
              <a:rPr lang="en-US" altLang="en-US" sz="2800" dirty="0"/>
              <a:t>We can break the integer value down into a simple part and a hard part</a:t>
            </a:r>
          </a:p>
          <a:p>
            <a:pPr eaLnBrk="1" hangingPunct="1">
              <a:lnSpc>
                <a:spcPct val="90000"/>
              </a:lnSpc>
            </a:pPr>
            <a:endParaRPr lang="en-US" altLang="en-US" sz="1000" dirty="0"/>
          </a:p>
          <a:p>
            <a:pPr lvl="1" eaLnBrk="1" hangingPunct="1">
              <a:lnSpc>
                <a:spcPct val="90000"/>
              </a:lnSpc>
              <a:buNone/>
            </a:pPr>
            <a:r>
              <a:rPr lang="en-US" altLang="en-US" sz="2400" b="1" dirty="0">
                <a:latin typeface="Courier New" panose="02070309020205020404" pitchFamily="49" charset="0"/>
                <a:cs typeface="Courier New" panose="02070309020205020404" pitchFamily="49" charset="0"/>
              </a:rPr>
              <a:t>	4321 % 2 == 1</a:t>
            </a:r>
            <a:r>
              <a:rPr lang="en-US" altLang="en-US" sz="2400" dirty="0"/>
              <a:t>	  // simple: display a 1 bit</a:t>
            </a:r>
          </a:p>
          <a:p>
            <a:pPr lvl="1" eaLnBrk="1" hangingPunct="1">
              <a:lnSpc>
                <a:spcPct val="90000"/>
              </a:lnSpc>
              <a:buNone/>
            </a:pPr>
            <a:r>
              <a:rPr lang="en-US" altLang="en-US" sz="2400" b="1" dirty="0">
                <a:latin typeface="Courier New" panose="02070309020205020404" pitchFamily="49" charset="0"/>
                <a:cs typeface="Courier New" panose="02070309020205020404" pitchFamily="49" charset="0"/>
              </a:rPr>
              <a:t>	4321 / 2 == 2160 </a:t>
            </a:r>
            <a:r>
              <a:rPr lang="en-US" altLang="en-US" sz="2400" dirty="0"/>
              <a:t>// hard: need to keep going</a:t>
            </a:r>
          </a:p>
          <a:p>
            <a:pPr lvl="1" eaLnBrk="1" hangingPunct="1">
              <a:lnSpc>
                <a:spcPct val="90000"/>
              </a:lnSpc>
            </a:pPr>
            <a:endParaRPr lang="en-US" altLang="en-US" sz="1000" i="1" dirty="0"/>
          </a:p>
          <a:p>
            <a:pPr lvl="1" eaLnBrk="1" hangingPunct="1">
              <a:lnSpc>
                <a:spcPct val="90000"/>
              </a:lnSpc>
            </a:pPr>
            <a:r>
              <a:rPr lang="en-US" altLang="en-US" sz="2400" i="1" dirty="0"/>
              <a:t>But we have to display the </a:t>
            </a:r>
            <a:r>
              <a:rPr lang="en-US" altLang="en-US" sz="2400" b="1" dirty="0">
                <a:latin typeface="Courier New" panose="02070309020205020404" pitchFamily="49" charset="0"/>
                <a:cs typeface="Courier New" panose="02070309020205020404" pitchFamily="49" charset="0"/>
              </a:rPr>
              <a:t>1</a:t>
            </a:r>
            <a:r>
              <a:rPr lang="en-US" altLang="en-US" sz="2400" i="1" dirty="0"/>
              <a:t> bit last!</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5</a:t>
            </a:fld>
            <a:endParaRPr lang="en-US"/>
          </a:p>
        </p:txBody>
      </p:sp>
      <p:sp>
        <p:nvSpPr>
          <p:cNvPr id="5" name="Date Placeholder 4"/>
          <p:cNvSpPr>
            <a:spLocks noGrp="1"/>
          </p:cNvSpPr>
          <p:nvPr>
            <p:ph type="dt" sz="half" idx="10"/>
          </p:nvPr>
        </p:nvSpPr>
        <p:spPr/>
        <p:txBody>
          <a:bodyPr/>
          <a:lstStyle/>
          <a:p>
            <a:pPr>
              <a:defRPr/>
            </a:pPr>
            <a:fld id="{B061A410-9DC9-4AE8-98D2-E9C2EE0C2925}"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220959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Example: Bit Representation of an Integer (cont.)</a:t>
            </a: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dirty="0"/>
              <a:t>In 2's complement, negative integers have a 1 for the </a:t>
            </a:r>
            <a:r>
              <a:rPr lang="en-US" altLang="en-US" sz="2800" i="1" dirty="0"/>
              <a:t>sign bit</a:t>
            </a:r>
            <a:r>
              <a:rPr lang="en-US" altLang="en-US" sz="2800" dirty="0"/>
              <a:t> (top-most bit)</a:t>
            </a:r>
          </a:p>
          <a:p>
            <a:pPr lvl="1" eaLnBrk="1" hangingPunct="1">
              <a:lnSpc>
                <a:spcPct val="90000"/>
              </a:lnSpc>
            </a:pPr>
            <a:r>
              <a:rPr lang="en-US" altLang="en-US" sz="2400" dirty="0"/>
              <a:t>We receive the </a:t>
            </a:r>
            <a:r>
              <a:rPr lang="en-US" altLang="en-US" sz="2400" b="1" dirty="0" err="1">
                <a:latin typeface="Courier New" panose="02070309020205020404" pitchFamily="49" charset="0"/>
                <a:cs typeface="Courier New" panose="02070309020205020404" pitchFamily="49" charset="0"/>
              </a:rPr>
              <a:t>int</a:t>
            </a:r>
            <a:r>
              <a:rPr lang="en-US" altLang="en-US" sz="2400" dirty="0"/>
              <a:t> argument into an </a:t>
            </a:r>
            <a:r>
              <a:rPr lang="en-US" altLang="en-US" sz="2400" b="1" dirty="0">
                <a:latin typeface="Courier New" panose="02070309020205020404" pitchFamily="49" charset="0"/>
                <a:cs typeface="Courier New" panose="02070309020205020404" pitchFamily="49" charset="0"/>
              </a:rPr>
              <a:t>unsigned</a:t>
            </a:r>
            <a:r>
              <a:rPr lang="en-US" altLang="en-US" sz="2400" dirty="0"/>
              <a:t> parameter</a:t>
            </a:r>
          </a:p>
          <a:p>
            <a:pPr lvl="2" eaLnBrk="1" hangingPunct="1">
              <a:lnSpc>
                <a:spcPct val="90000"/>
              </a:lnSpc>
            </a:pPr>
            <a:r>
              <a:rPr lang="en-US" altLang="en-US" sz="2000" dirty="0"/>
              <a:t>Converts a negative value into a bit-equivalent positive</a:t>
            </a:r>
          </a:p>
          <a:p>
            <a:pPr lvl="1" eaLnBrk="1" hangingPunct="1">
              <a:lnSpc>
                <a:spcPct val="90000"/>
              </a:lnSpc>
            </a:pPr>
            <a:r>
              <a:rPr lang="en-US" altLang="en-US" sz="2400" dirty="0"/>
              <a:t>We display a leading 0 bit</a:t>
            </a:r>
          </a:p>
          <a:p>
            <a:pPr lvl="2" eaLnBrk="1" hangingPunct="1">
              <a:lnSpc>
                <a:spcPct val="90000"/>
              </a:lnSpc>
            </a:pPr>
            <a:r>
              <a:rPr lang="en-US" altLang="en-US" sz="2000" dirty="0"/>
              <a:t>In case the original argument was 0!</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6</a:t>
            </a:fld>
            <a:endParaRPr lang="en-US"/>
          </a:p>
        </p:txBody>
      </p:sp>
      <p:sp>
        <p:nvSpPr>
          <p:cNvPr id="5" name="Date Placeholder 4"/>
          <p:cNvSpPr>
            <a:spLocks noGrp="1"/>
          </p:cNvSpPr>
          <p:nvPr>
            <p:ph type="dt" sz="half" idx="10"/>
          </p:nvPr>
        </p:nvSpPr>
        <p:spPr/>
        <p:txBody>
          <a:bodyPr/>
          <a:lstStyle/>
          <a:p>
            <a:pPr>
              <a:defRPr/>
            </a:pPr>
            <a:fld id="{D3F1A95D-0732-49DF-A8A7-B62CD8111398}"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89995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Example: Bit Representation of an Integer (cont.)</a:t>
            </a:r>
          </a:p>
        </p:txBody>
      </p:sp>
      <p:sp>
        <p:nvSpPr>
          <p:cNvPr id="31747" name="Rectangle 3"/>
          <p:cNvSpPr>
            <a:spLocks noGrp="1" noChangeArrowheads="1"/>
          </p:cNvSpPr>
          <p:nvPr>
            <p:ph type="body" idx="1"/>
          </p:nvPr>
        </p:nvSpPr>
        <p:spPr/>
        <p:txBody>
          <a:bodyPr/>
          <a:lstStyle/>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void </a:t>
            </a:r>
            <a:r>
              <a:rPr lang="en-US" altLang="en-US" sz="2000" b="1" dirty="0" err="1">
                <a:latin typeface="Courier New" panose="02070309020205020404" pitchFamily="49" charset="0"/>
                <a:cs typeface="Courier New" panose="02070309020205020404" pitchFamily="49" charset="0"/>
              </a:rPr>
              <a:t>put_int_bits</a:t>
            </a:r>
            <a:r>
              <a:rPr lang="en-US" altLang="en-US" sz="2000" b="1" dirty="0">
                <a:latin typeface="Courier New" panose="02070309020205020404" pitchFamily="49" charset="0"/>
                <a:cs typeface="Courier New" panose="02070309020205020404" pitchFamily="49" charset="0"/>
              </a:rPr>
              <a:t>(unsigned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a:t>
            </a:r>
          </a:p>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a:t>
            </a:r>
          </a:p>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    if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 0) {   // stopping condition</a:t>
            </a:r>
          </a:p>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cout</a:t>
            </a:r>
            <a:r>
              <a:rPr lang="en-US" altLang="en-US" sz="2000" b="1" dirty="0">
                <a:latin typeface="Courier New" panose="02070309020205020404" pitchFamily="49" charset="0"/>
                <a:cs typeface="Courier New" panose="02070309020205020404" pitchFamily="49" charset="0"/>
              </a:rPr>
              <a:t> &lt;&lt; 0;  // leading 0 bit</a:t>
            </a:r>
          </a:p>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    }</a:t>
            </a:r>
          </a:p>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    else {</a:t>
            </a:r>
          </a:p>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put_int_bits</a:t>
            </a:r>
            <a:r>
              <a:rPr lang="en-US" altLang="en-US" sz="2000" b="1" dirty="0">
                <a:latin typeface="Courier New" panose="02070309020205020404" pitchFamily="49" charset="0"/>
                <a:cs typeface="Courier New" panose="02070309020205020404" pitchFamily="49" charset="0"/>
              </a:rPr>
              <a:t>(</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 2);  // hard task</a:t>
            </a:r>
          </a:p>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cout</a:t>
            </a:r>
            <a:r>
              <a:rPr lang="en-US" altLang="en-US" sz="2000" b="1" dirty="0">
                <a:latin typeface="Courier New" panose="02070309020205020404" pitchFamily="49" charset="0"/>
                <a:cs typeface="Courier New" panose="02070309020205020404" pitchFamily="49" charset="0"/>
              </a:rPr>
              <a:t> &lt;&lt;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 2;        // easy task</a:t>
            </a:r>
          </a:p>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    }</a:t>
            </a:r>
          </a:p>
          <a:p>
            <a:pPr marL="57150" indent="0" eaLnBrk="1" hangingPunct="1">
              <a:lnSpc>
                <a:spcPct val="90000"/>
              </a:lnSpc>
              <a:buNone/>
            </a:pPr>
            <a:r>
              <a:rPr lang="en-US" altLang="en-US" sz="2000" b="1" dirty="0">
                <a:latin typeface="Courier New" panose="02070309020205020404" pitchFamily="49" charset="0"/>
                <a:cs typeface="Courier New" panose="02070309020205020404" pitchFamily="49" charset="0"/>
              </a:rPr>
              <a:t>}</a:t>
            </a:r>
            <a:endParaRPr lang="en-US" altLang="en-US" sz="2000" dirty="0"/>
          </a:p>
          <a:p>
            <a:pPr lvl="1" eaLnBrk="1" hangingPunct="1">
              <a:lnSpc>
                <a:spcPct val="90000"/>
              </a:lnSpc>
            </a:pPr>
            <a:endParaRPr lang="en-US" altLang="en-US" sz="2400" dirty="0"/>
          </a:p>
          <a:p>
            <a:pPr marL="457200" lvl="1" indent="0" eaLnBrk="1" hangingPunct="1">
              <a:lnSpc>
                <a:spcPct val="90000"/>
              </a:lnSpc>
              <a:buNone/>
            </a:pPr>
            <a:endParaRPr lang="en-US" altLang="en-US" sz="24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7</a:t>
            </a:fld>
            <a:endParaRPr lang="en-US"/>
          </a:p>
        </p:txBody>
      </p:sp>
      <p:sp>
        <p:nvSpPr>
          <p:cNvPr id="5" name="Date Placeholder 4"/>
          <p:cNvSpPr>
            <a:spLocks noGrp="1"/>
          </p:cNvSpPr>
          <p:nvPr>
            <p:ph type="dt" sz="half" idx="10"/>
          </p:nvPr>
        </p:nvSpPr>
        <p:spPr/>
        <p:txBody>
          <a:bodyPr/>
          <a:lstStyle/>
          <a:p>
            <a:pPr>
              <a:defRPr/>
            </a:pPr>
            <a:fld id="{EFBBD8DE-8485-4D6D-A4C7-ADE1C82763D7}"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176507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Example: Bit Representation of an Integer (cont.)</a:t>
            </a:r>
          </a:p>
        </p:txBody>
      </p:sp>
      <p:sp>
        <p:nvSpPr>
          <p:cNvPr id="31747" name="Rectangle 3"/>
          <p:cNvSpPr>
            <a:spLocks noGrp="1" noChangeArrowheads="1"/>
          </p:cNvSpPr>
          <p:nvPr>
            <p:ph type="body" idx="1"/>
          </p:nvPr>
        </p:nvSpPr>
        <p:spPr>
          <a:xfrm>
            <a:off x="793720" y="2017713"/>
            <a:ext cx="8022734" cy="4114800"/>
          </a:xfrm>
        </p:spPr>
        <p:txBody>
          <a:bodyPr/>
          <a:lstStyle/>
          <a:p>
            <a:pPr marL="57150" indent="0" eaLnBrk="1" hangingPunct="1">
              <a:lnSpc>
                <a:spcPct val="90000"/>
              </a:lnSpc>
              <a:buNone/>
            </a:pP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put_int_bits</a:t>
            </a:r>
            <a:r>
              <a:rPr lang="en-US" altLang="en-US" sz="1800" b="1" dirty="0">
                <a:latin typeface="Courier New" panose="02070309020205020404" pitchFamily="49" charset="0"/>
                <a:cs typeface="Courier New" panose="02070309020205020404" pitchFamily="49" charset="0"/>
              </a:rPr>
              <a:t> above here */</a:t>
            </a:r>
          </a:p>
          <a:p>
            <a:pPr marL="57150" indent="0" eaLnBrk="1" hangingPunct="1">
              <a:lnSpc>
                <a:spcPct val="90000"/>
              </a:lnSpc>
              <a:buNone/>
            </a:pPr>
            <a:endParaRPr lang="en-US" altLang="en-US" sz="800" b="1" dirty="0">
              <a:latin typeface="Courier New" panose="02070309020205020404" pitchFamily="49" charset="0"/>
              <a:cs typeface="Courier New" panose="02070309020205020404" pitchFamily="49" charset="0"/>
            </a:endParaRPr>
          </a:p>
          <a:p>
            <a:pPr marL="57150" indent="0" eaLnBrk="1" hangingPunct="1">
              <a:lnSpc>
                <a:spcPct val="90000"/>
              </a:lnSpc>
              <a:buNone/>
            </a:pPr>
            <a:r>
              <a:rPr lang="en-US" altLang="en-US" sz="1700" b="1" dirty="0" err="1">
                <a:latin typeface="Courier New" panose="02070309020205020404" pitchFamily="49" charset="0"/>
                <a:cs typeface="Courier New" panose="02070309020205020404" pitchFamily="49" charset="0"/>
              </a:rPr>
              <a:t>int</a:t>
            </a:r>
            <a:r>
              <a:rPr lang="en-US" altLang="en-US" sz="1700" b="1" dirty="0">
                <a:latin typeface="Courier New" panose="02070309020205020404" pitchFamily="49" charset="0"/>
                <a:cs typeface="Courier New" panose="02070309020205020404" pitchFamily="49" charset="0"/>
              </a:rPr>
              <a:t> main()</a:t>
            </a: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a:t>
            </a: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   </a:t>
            </a:r>
            <a:r>
              <a:rPr lang="en-US" altLang="en-US" sz="1700" b="1" dirty="0" err="1">
                <a:latin typeface="Courier New" panose="02070309020205020404" pitchFamily="49" charset="0"/>
                <a:cs typeface="Courier New" panose="02070309020205020404" pitchFamily="49" charset="0"/>
              </a:rPr>
              <a:t>put_int_bits</a:t>
            </a:r>
            <a:r>
              <a:rPr lang="en-US" altLang="en-US" sz="1700" b="1" dirty="0">
                <a:latin typeface="Courier New" panose="02070309020205020404" pitchFamily="49" charset="0"/>
                <a:cs typeface="Courier New" panose="02070309020205020404" pitchFamily="49" charset="0"/>
              </a:rPr>
              <a:t>(0);    // 0</a:t>
            </a: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   </a:t>
            </a:r>
            <a:r>
              <a:rPr lang="en-US" altLang="en-US" sz="1700" b="1" dirty="0" err="1">
                <a:latin typeface="Courier New" panose="02070309020205020404" pitchFamily="49" charset="0"/>
                <a:cs typeface="Courier New" panose="02070309020205020404" pitchFamily="49" charset="0"/>
              </a:rPr>
              <a:t>cout</a:t>
            </a:r>
            <a:r>
              <a:rPr lang="en-US" altLang="en-US" sz="1700" b="1" dirty="0">
                <a:latin typeface="Courier New" panose="02070309020205020404" pitchFamily="49" charset="0"/>
                <a:cs typeface="Courier New" panose="02070309020205020404" pitchFamily="49" charset="0"/>
              </a:rPr>
              <a:t> &lt;&lt; "\n";</a:t>
            </a: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   </a:t>
            </a:r>
            <a:r>
              <a:rPr lang="en-US" altLang="en-US" sz="1700" b="1" dirty="0" err="1">
                <a:latin typeface="Courier New" panose="02070309020205020404" pitchFamily="49" charset="0"/>
                <a:cs typeface="Courier New" panose="02070309020205020404" pitchFamily="49" charset="0"/>
              </a:rPr>
              <a:t>put_int_bits</a:t>
            </a:r>
            <a:r>
              <a:rPr lang="en-US" altLang="en-US" sz="1700" b="1" dirty="0">
                <a:latin typeface="Courier New" panose="02070309020205020404" pitchFamily="49" charset="0"/>
                <a:cs typeface="Courier New" panose="02070309020205020404" pitchFamily="49" charset="0"/>
              </a:rPr>
              <a:t>(7);    // 0111</a:t>
            </a: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   </a:t>
            </a:r>
            <a:r>
              <a:rPr lang="en-US" altLang="en-US" sz="1700" b="1" dirty="0" err="1">
                <a:latin typeface="Courier New" panose="02070309020205020404" pitchFamily="49" charset="0"/>
                <a:cs typeface="Courier New" panose="02070309020205020404" pitchFamily="49" charset="0"/>
              </a:rPr>
              <a:t>cout</a:t>
            </a:r>
            <a:r>
              <a:rPr lang="en-US" altLang="en-US" sz="1700" b="1" dirty="0">
                <a:latin typeface="Courier New" panose="02070309020205020404" pitchFamily="49" charset="0"/>
                <a:cs typeface="Courier New" panose="02070309020205020404" pitchFamily="49" charset="0"/>
              </a:rPr>
              <a:t> &lt;&lt; "\n";</a:t>
            </a: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   </a:t>
            </a:r>
            <a:r>
              <a:rPr lang="en-US" altLang="en-US" sz="1700" b="1" dirty="0" err="1">
                <a:latin typeface="Courier New" panose="02070309020205020404" pitchFamily="49" charset="0"/>
                <a:cs typeface="Courier New" panose="02070309020205020404" pitchFamily="49" charset="0"/>
              </a:rPr>
              <a:t>put_int_bits</a:t>
            </a:r>
            <a:r>
              <a:rPr lang="en-US" altLang="en-US" sz="1700" b="1" dirty="0">
                <a:latin typeface="Courier New" panose="02070309020205020404" pitchFamily="49" charset="0"/>
                <a:cs typeface="Courier New" panose="02070309020205020404" pitchFamily="49" charset="0"/>
              </a:rPr>
              <a:t>(1234); // </a:t>
            </a:r>
            <a:r>
              <a:rPr lang="en-US" sz="1700" b="1" dirty="0">
                <a:latin typeface="Courier New" panose="02070309020205020404" pitchFamily="49" charset="0"/>
                <a:cs typeface="Courier New" panose="02070309020205020404" pitchFamily="49" charset="0"/>
              </a:rPr>
              <a:t>010011010010</a:t>
            </a:r>
            <a:endParaRPr lang="en-US" altLang="en-US" sz="1700" b="1" dirty="0">
              <a:latin typeface="Courier New" panose="02070309020205020404" pitchFamily="49" charset="0"/>
              <a:cs typeface="Courier New" panose="02070309020205020404" pitchFamily="49" charset="0"/>
            </a:endParaRP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   </a:t>
            </a:r>
            <a:r>
              <a:rPr lang="en-US" altLang="en-US" sz="1700" b="1" dirty="0" err="1">
                <a:latin typeface="Courier New" panose="02070309020205020404" pitchFamily="49" charset="0"/>
                <a:cs typeface="Courier New" panose="02070309020205020404" pitchFamily="49" charset="0"/>
              </a:rPr>
              <a:t>cout</a:t>
            </a:r>
            <a:r>
              <a:rPr lang="en-US" altLang="en-US" sz="1700" b="1" dirty="0">
                <a:latin typeface="Courier New" panose="02070309020205020404" pitchFamily="49" charset="0"/>
                <a:cs typeface="Courier New" panose="02070309020205020404" pitchFamily="49" charset="0"/>
              </a:rPr>
              <a:t> &lt;&lt; "\n";</a:t>
            </a: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   </a:t>
            </a:r>
            <a:r>
              <a:rPr lang="en-US" altLang="en-US" sz="1700" b="1" dirty="0" err="1">
                <a:latin typeface="Courier New" panose="02070309020205020404" pitchFamily="49" charset="0"/>
                <a:cs typeface="Courier New" panose="02070309020205020404" pitchFamily="49" charset="0"/>
              </a:rPr>
              <a:t>put_int_bits</a:t>
            </a:r>
            <a:r>
              <a:rPr lang="en-US" altLang="en-US" sz="1700" b="1" dirty="0">
                <a:latin typeface="Courier New" panose="02070309020205020404" pitchFamily="49" charset="0"/>
                <a:cs typeface="Courier New" panose="02070309020205020404" pitchFamily="49" charset="0"/>
              </a:rPr>
              <a:t>(-1);   // </a:t>
            </a:r>
            <a:r>
              <a:rPr lang="en-US" sz="1700" b="1" dirty="0">
                <a:latin typeface="Courier New" panose="02070309020205020404" pitchFamily="49" charset="0"/>
                <a:cs typeface="Courier New" panose="02070309020205020404" pitchFamily="49" charset="0"/>
              </a:rPr>
              <a:t>011111111111111111111111111111111</a:t>
            </a:r>
            <a:endParaRPr lang="en-US" altLang="en-US" sz="1700" b="1" dirty="0">
              <a:latin typeface="Courier New" panose="02070309020205020404" pitchFamily="49" charset="0"/>
              <a:cs typeface="Courier New" panose="02070309020205020404" pitchFamily="49" charset="0"/>
            </a:endParaRP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   </a:t>
            </a:r>
            <a:r>
              <a:rPr lang="en-US" altLang="en-US" sz="1700" b="1" dirty="0" err="1">
                <a:latin typeface="Courier New" panose="02070309020205020404" pitchFamily="49" charset="0"/>
                <a:cs typeface="Courier New" panose="02070309020205020404" pitchFamily="49" charset="0"/>
              </a:rPr>
              <a:t>cout</a:t>
            </a:r>
            <a:r>
              <a:rPr lang="en-US" altLang="en-US" sz="1700" b="1" dirty="0">
                <a:latin typeface="Courier New" panose="02070309020205020404" pitchFamily="49" charset="0"/>
                <a:cs typeface="Courier New" panose="02070309020205020404" pitchFamily="49" charset="0"/>
              </a:rPr>
              <a:t> &lt;&lt; "\n";</a:t>
            </a:r>
          </a:p>
          <a:p>
            <a:pPr marL="57150" indent="0" eaLnBrk="1" hangingPunct="1">
              <a:lnSpc>
                <a:spcPct val="90000"/>
              </a:lnSpc>
              <a:buNone/>
            </a:pPr>
            <a:r>
              <a:rPr lang="en-US" altLang="en-US" sz="1700" b="1" dirty="0">
                <a:latin typeface="Courier New" panose="02070309020205020404" pitchFamily="49" charset="0"/>
                <a:cs typeface="Courier New" panose="02070309020205020404" pitchFamily="49" charset="0"/>
              </a:rPr>
              <a:t>}</a:t>
            </a:r>
            <a:endParaRPr lang="en-US" altLang="en-US" sz="17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8</a:t>
            </a:fld>
            <a:endParaRPr lang="en-US"/>
          </a:p>
        </p:txBody>
      </p:sp>
      <p:sp>
        <p:nvSpPr>
          <p:cNvPr id="5" name="Date Placeholder 4"/>
          <p:cNvSpPr>
            <a:spLocks noGrp="1"/>
          </p:cNvSpPr>
          <p:nvPr>
            <p:ph type="dt" sz="half" idx="10"/>
          </p:nvPr>
        </p:nvSpPr>
        <p:spPr/>
        <p:txBody>
          <a:bodyPr/>
          <a:lstStyle/>
          <a:p>
            <a:pPr>
              <a:defRPr/>
            </a:pPr>
            <a:fld id="{D745E19C-2FF3-4040-B142-C226E52670AF}" type="datetime1">
              <a:rPr lang="en-US" smtClean="0"/>
              <a:t>10/24/2017</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195699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Example: Bit Representation of an Integer (cont.)</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9</a:t>
            </a:fld>
            <a:endParaRPr lang="en-US"/>
          </a:p>
        </p:txBody>
      </p:sp>
      <p:sp>
        <p:nvSpPr>
          <p:cNvPr id="4" name="Date Placeholder 3"/>
          <p:cNvSpPr>
            <a:spLocks noGrp="1"/>
          </p:cNvSpPr>
          <p:nvPr>
            <p:ph type="dt" sz="half" idx="10"/>
          </p:nvPr>
        </p:nvSpPr>
        <p:spPr/>
        <p:txBody>
          <a:bodyPr/>
          <a:lstStyle/>
          <a:p>
            <a:pPr>
              <a:defRPr/>
            </a:pPr>
            <a:fld id="{47EC4193-BFDD-403B-8531-2D92401E3200}" type="datetime1">
              <a:rPr lang="en-US" smtClean="0"/>
              <a:t>10/24/2017</a:t>
            </a:fld>
            <a:endParaRPr lang="en-US"/>
          </a:p>
        </p:txBody>
      </p:sp>
      <p:sp>
        <p:nvSpPr>
          <p:cNvPr id="5" name="Footer Placeholder 4"/>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1435424798"/>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12843</TotalTime>
  <Words>1568</Words>
  <Application>Microsoft Office PowerPoint</Application>
  <PresentationFormat>On-screen Show (4:3)</PresentationFormat>
  <Paragraphs>247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Courier New</vt:lpstr>
      <vt:lpstr>Tahoma</vt:lpstr>
      <vt:lpstr>Times New Roman</vt:lpstr>
      <vt:lpstr>Wingdings</vt:lpstr>
      <vt:lpstr>Blends</vt:lpstr>
      <vt:lpstr>Financial Computing I -- Lecture 5, 2017</vt:lpstr>
      <vt:lpstr>About Recursion</vt:lpstr>
      <vt:lpstr>About Recursion (cont.)</vt:lpstr>
      <vt:lpstr>An Example: Displaying the Bit Representation of an Integer</vt:lpstr>
      <vt:lpstr>Example: Bit Representation of an Integer (cont.)</vt:lpstr>
      <vt:lpstr>Example: Bit Representation of an Integer (cont.)</vt:lpstr>
      <vt:lpstr>Example: Bit Representation of an Integer (cont.)</vt:lpstr>
      <vt:lpstr>Example: Bit Representation of an Integer (cont.)</vt:lpstr>
      <vt:lpstr>Example: Bit Representation of an Integer (cont.)</vt:lpstr>
      <vt:lpstr>Each Function Call Has Its Own Stack Frame</vt:lpstr>
      <vt:lpstr>Example: Reverse C-String</vt:lpstr>
      <vt:lpstr>Example: Reverse C-String (cont.)</vt:lpstr>
      <vt:lpstr>Example: Reverse C-String (cont.)</vt:lpstr>
      <vt:lpstr>Displaying a List of char In Reverse</vt:lpstr>
      <vt:lpstr>Displaying a List of char In Reverse (cont.)</vt:lpstr>
      <vt:lpstr>Displaying a List of char In Reverse (cont.)</vt:lpstr>
      <vt:lpstr>Learning Recursion</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46-691</dc:title>
  <dc:creator>The Heinz School</dc:creator>
  <cp:lastModifiedBy>jostlund</cp:lastModifiedBy>
  <cp:revision>382</cp:revision>
  <dcterms:created xsi:type="dcterms:W3CDTF">2003-08-31T19:53:38Z</dcterms:created>
  <dcterms:modified xsi:type="dcterms:W3CDTF">2017-10-24T13:01:02Z</dcterms:modified>
</cp:coreProperties>
</file>