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62" r:id="rId3"/>
    <p:sldId id="263" r:id="rId4"/>
    <p:sldId id="269" r:id="rId5"/>
    <p:sldId id="265" r:id="rId6"/>
  </p:sldIdLst>
  <p:sldSz cx="12192000" cy="6858000"/>
  <p:notesSz cx="6858000" cy="9144000"/>
  <p:defaultTextStyle>
    <a:defPPr>
      <a:defRPr lang="fi-FI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6A3C66-7F13-42EC-A0A4-C148D7E0C866}">
          <p14:sldIdLst>
            <p14:sldId id="258"/>
            <p14:sldId id="262"/>
            <p14:sldId id="263"/>
            <p14:sldId id="269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353" autoAdjust="0"/>
  </p:normalViewPr>
  <p:slideViewPr>
    <p:cSldViewPr snapToGrid="0" snapToObject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67E48-443D-9944-8D8B-1D72252CE562}" type="datetimeFigureOut">
              <a:rPr lang="fi-FI" smtClean="0"/>
              <a:pPr/>
              <a:t>20.4.2020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i-FI"/>
              <a:t>Muokkaa tekstin perustyylejä
toinen taso
kolmas taso
neljäs taso
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ED2A2-A47A-8944-B9D1-40C5CDA072A0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74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TK 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äivämäärä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67B919A-DF4F-9F41-8439-E1D86C9C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E6CF-AE6A-43B2-A7E4-3F6ECA31B4D4}" type="datetime1">
              <a:rPr lang="fi-FI" smtClean="0"/>
              <a:pPr/>
              <a:t>20.4.2020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531F91F-FEC1-124C-90B2-A31D6691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8" name="Content Placeholder 13" descr="gtk-logo_uusi.png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D584821D-4C70-4A7D-AFA8-DB56A613F6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61257" y="270758"/>
            <a:ext cx="3465777" cy="1211719"/>
          </a:xfrm>
          <a:prstGeom prst="rect">
            <a:avLst/>
          </a:prstGeom>
        </p:spPr>
      </p:pic>
      <p:sp>
        <p:nvSpPr>
          <p:cNvPr id="11" name="Otsikko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7C22E0A-141E-45DD-ABA8-1FB8F37D7A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904" y="3944224"/>
            <a:ext cx="11456130" cy="959507"/>
          </a:xfrm>
        </p:spPr>
        <p:txBody>
          <a:bodyPr>
            <a:noAutofit/>
          </a:bodyPr>
          <a:lstStyle>
            <a:lvl1pPr algn="ctr">
              <a:defRPr sz="7000"/>
            </a:lvl1pPr>
          </a:lstStyle>
          <a:p>
            <a:r>
              <a:rPr lang="fi-FI" dirty="0"/>
              <a:t>Lisää otsikko</a:t>
            </a:r>
          </a:p>
        </p:txBody>
      </p:sp>
      <p:sp>
        <p:nvSpPr>
          <p:cNvPr id="12" name="Alaotsikko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AFEF5C23-7708-4E41-8142-0BE8AE9ED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903" y="5048018"/>
            <a:ext cx="11456132" cy="10798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1387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taustakuvapaik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348FE948-F9AF-9F4F-AAA0-35AD5CBB6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03" y="158456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95780F01-AC25-4A44-8237-20EC86986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903" y="4064235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7FEB98AF-950C-C54D-AAEB-92A01DB3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49AB-6624-49B7-A131-01190823FC96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5D519C9E-3F72-C146-AA46-FB1E2451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7" name="Picture 6" descr="GTK-logo_varit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749" y="6281914"/>
            <a:ext cx="1291480" cy="39610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5790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fi-FI" dirty="0"/>
              <a:t>Lisää taustakuva napsauttamalla kuvaketta keskellä näyttöä. Vie kuva taustalle valitsemalla vaihtoehto  ”Vie taakse” hiiren oikealla näppäimellä. </a:t>
            </a:r>
            <a:br>
              <a:rPr lang="fi-FI" dirty="0"/>
            </a:br>
            <a:r>
              <a:rPr lang="fi-FI" dirty="0"/>
              <a:t>Otsikkotekstit valkoisia, vaihda väri tarvittaessa.</a:t>
            </a:r>
          </a:p>
        </p:txBody>
      </p:sp>
    </p:spTree>
    <p:extLst>
      <p:ext uri="{BB962C8B-B14F-4D97-AF65-F5344CB8AC3E}">
        <p14:creationId xmlns:p14="http://schemas.microsoft.com/office/powerpoint/2010/main" val="41634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leveä otsikko, ei kuv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35A64BDC-8663-0A47-99CA-FD94CF92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1" y="1709740"/>
            <a:ext cx="11133771" cy="2852737"/>
          </a:xfrm>
        </p:spPr>
        <p:txBody>
          <a:bodyPr anchor="ctr">
            <a:normAutofit/>
          </a:bodyPr>
          <a:lstStyle>
            <a:lvl1pPr>
              <a:defRPr sz="700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67B919A-DF4F-9F41-8439-E1D86C9C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6AE1-51E8-4B01-96B4-45ACFDE63AD4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531F91F-FEC1-124C-90B2-A31D6691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7" name="Picture 6" descr="GTK-logo_varit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749" y="6281914"/>
            <a:ext cx="1291480" cy="3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1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leveä otsikko, tausta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35A64BDC-8663-0A47-99CA-FD94CF92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1" y="1709740"/>
            <a:ext cx="11133771" cy="2852737"/>
          </a:xfrm>
        </p:spPr>
        <p:txBody>
          <a:bodyPr anchor="ctr">
            <a:normAutofit/>
          </a:bodyPr>
          <a:lstStyle>
            <a:lvl1pPr>
              <a:defRPr sz="7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67B919A-DF4F-9F41-8439-E1D86C9C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E4BA-B739-4CAF-B837-C9B764385D78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531F91F-FEC1-124C-90B2-A31D6691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7" name="Picture 6" descr="GTK-logo_varit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749" y="6281914"/>
            <a:ext cx="1291480" cy="396109"/>
          </a:xfrm>
          <a:prstGeom prst="rect">
            <a:avLst/>
          </a:prstGeom>
        </p:spPr>
      </p:pic>
      <p:sp>
        <p:nvSpPr>
          <p:cNvPr id="8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5790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fi-FI" dirty="0"/>
              <a:t>Lisää taustakuva napsauttamalla kuvaketta keskellä näyttöä. Vie kuva taustalle valitsemalla vaihtoehto  ”Vie taakse” hiiren oikealla näppäimellä. </a:t>
            </a:r>
            <a:br>
              <a:rPr lang="fi-FI" dirty="0"/>
            </a:br>
            <a:r>
              <a:rPr lang="fi-FI" dirty="0"/>
              <a:t>Otsikkotekstit valkoisia, vaihda väri tarvittaessa.</a:t>
            </a:r>
          </a:p>
        </p:txBody>
      </p:sp>
    </p:spTree>
    <p:extLst>
      <p:ext uri="{BB962C8B-B14F-4D97-AF65-F5344CB8AC3E}">
        <p14:creationId xmlns:p14="http://schemas.microsoft.com/office/powerpoint/2010/main" val="413771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, brändikuva harma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35A64BDC-8663-0A47-99CA-FD94CF92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1" y="1709740"/>
            <a:ext cx="11133771" cy="2852737"/>
          </a:xfrm>
        </p:spPr>
        <p:txBody>
          <a:bodyPr anchor="ctr">
            <a:normAutofit/>
          </a:bodyPr>
          <a:lstStyle>
            <a:lvl1pPr>
              <a:defRPr sz="7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67B919A-DF4F-9F41-8439-E1D86C9C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4D0F22AE-CF9B-4939-B99A-1F0DDACC1A9C}" type="datetime1">
              <a:rPr lang="fi-FI" smtClean="0"/>
              <a:pPr/>
              <a:t>20.4.2020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531F91F-FEC1-124C-90B2-A31D6691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endParaRPr lang="fi-FI"/>
          </a:p>
        </p:txBody>
      </p:sp>
      <p:pic>
        <p:nvPicPr>
          <p:cNvPr id="8" name="Picture 7" descr="GTK-logo_valkoinen@2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01" y="6282000"/>
            <a:ext cx="1296035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1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, brändikuva punain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35A64BDC-8663-0A47-99CA-FD94CF92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1" y="1709740"/>
            <a:ext cx="11133771" cy="2852737"/>
          </a:xfrm>
        </p:spPr>
        <p:txBody>
          <a:bodyPr anchor="ctr">
            <a:normAutofit/>
          </a:bodyPr>
          <a:lstStyle>
            <a:lvl1pPr>
              <a:defRPr sz="7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67B919A-DF4F-9F41-8439-E1D86C9C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C72D728-2548-4B8B-8BE5-96E817DA62BD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531F91F-FEC1-124C-90B2-A31D6691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6172" y="6362702"/>
            <a:ext cx="4114800" cy="35877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fi-FI"/>
          </a:p>
        </p:txBody>
      </p:sp>
      <p:pic>
        <p:nvPicPr>
          <p:cNvPr id="8" name="Picture 7" descr="GTK-logo_valkoinen@2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01" y="6282000"/>
            <a:ext cx="1296035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1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, brändikuva vihreä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35A64BDC-8663-0A47-99CA-FD94CF92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1" y="1709740"/>
            <a:ext cx="11133771" cy="2852737"/>
          </a:xfrm>
        </p:spPr>
        <p:txBody>
          <a:bodyPr anchor="ctr">
            <a:normAutofit/>
          </a:bodyPr>
          <a:lstStyle>
            <a:lvl1pPr>
              <a:defRPr sz="7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67B919A-DF4F-9F41-8439-E1D86C9C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4E98DC33-7E76-4474-A204-E1F93E07B108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531F91F-FEC1-124C-90B2-A31D6691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fi-FI"/>
          </a:p>
        </p:txBody>
      </p:sp>
      <p:pic>
        <p:nvPicPr>
          <p:cNvPr id="8" name="Picture 7" descr="GTK-logo_valkoinen@2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01" y="6282000"/>
            <a:ext cx="1296035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1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, brändikuva harmaa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35A64BDC-8663-0A47-99CA-FD94CF92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1" y="1709740"/>
            <a:ext cx="11133771" cy="2852737"/>
          </a:xfrm>
        </p:spPr>
        <p:txBody>
          <a:bodyPr anchor="ctr">
            <a:normAutofit/>
          </a:bodyPr>
          <a:lstStyle>
            <a:lvl1pPr>
              <a:defRPr sz="7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67B919A-DF4F-9F41-8439-E1D86C9C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65F0552C-ED89-4E9C-BB6C-8120D68BFD6B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531F91F-FEC1-124C-90B2-A31D6691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fi-FI"/>
          </a:p>
        </p:txBody>
      </p:sp>
      <p:pic>
        <p:nvPicPr>
          <p:cNvPr id="8" name="Picture 7" descr="GTK-logo_valkoinen@2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01" y="6282000"/>
            <a:ext cx="1296035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1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, vaalea sinin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35A64BDC-8663-0A47-99CA-FD94CF92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1" y="1709740"/>
            <a:ext cx="11133771" cy="2852737"/>
          </a:xfrm>
        </p:spPr>
        <p:txBody>
          <a:bodyPr anchor="ctr">
            <a:normAutofit/>
          </a:bodyPr>
          <a:lstStyle>
            <a:lvl1pPr>
              <a:defRPr sz="7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67B919A-DF4F-9F41-8439-E1D86C9C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2AEE-2307-4ED8-BB4A-A3CB9F59357C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531F91F-FEC1-124C-90B2-A31D6691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8" name="Picture 7" descr="GTK-logo_valkoinen@2x.png"/>
          <p:cNvPicPr>
            <a:picLocks noChangeAspect="1"/>
          </p:cNvPicPr>
          <p:nvPr userDrawn="1"/>
        </p:nvPicPr>
        <p:blipFill>
          <a:blip r:embed="rId2" cstate="print">
            <a:alphaModFix amt="5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01" y="6283151"/>
            <a:ext cx="1296035" cy="3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1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, vihreä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35A64BDC-8663-0A47-99CA-FD94CF92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1" y="1709740"/>
            <a:ext cx="11133771" cy="2852737"/>
          </a:xfrm>
        </p:spPr>
        <p:txBody>
          <a:bodyPr anchor="ctr">
            <a:normAutofit/>
          </a:bodyPr>
          <a:lstStyle>
            <a:lvl1pPr>
              <a:defRPr sz="7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67B919A-DF4F-9F41-8439-E1D86C9C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EDD87F-74DF-487D-B7BA-333A408847B4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531F91F-FEC1-124C-90B2-A31D6691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pic>
        <p:nvPicPr>
          <p:cNvPr id="8" name="Picture 7" descr="GTK-logo_valkoinen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01" y="6282000"/>
            <a:ext cx="1296035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1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, sinin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35A64BDC-8663-0A47-99CA-FD94CF92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1" y="1709740"/>
            <a:ext cx="11133771" cy="2852737"/>
          </a:xfrm>
        </p:spPr>
        <p:txBody>
          <a:bodyPr anchor="ctr">
            <a:normAutofit/>
          </a:bodyPr>
          <a:lstStyle>
            <a:lvl1pPr>
              <a:defRPr sz="7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67B919A-DF4F-9F41-8439-E1D86C9C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F29E7-8BA7-46B3-B5D3-36AE44ED0DB4}" type="datetime1">
              <a:rPr lang="fi-FI" smtClean="0"/>
              <a:pPr/>
              <a:t>20.4.2020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531F91F-FEC1-124C-90B2-A31D6691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pic>
        <p:nvPicPr>
          <p:cNvPr id="8" name="Picture 7" descr="GTK-logo_valkoinen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01" y="6282000"/>
            <a:ext cx="1296035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1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taustakuvalla_puna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tk-ppttausta_004.jpg"/>
          <p:cNvPicPr>
            <a:picLocks noChangeAspect="1"/>
          </p:cNvPicPr>
          <p:nvPr userDrawn="1"/>
        </p:nvPicPr>
        <p:blipFill>
          <a:blip r:embed="rId2"/>
          <a:srcRect t="10648"/>
          <a:stretch>
            <a:fillRect/>
          </a:stretch>
        </p:blipFill>
        <p:spPr>
          <a:xfrm>
            <a:off x="0" y="0"/>
            <a:ext cx="12192000" cy="612775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348FE948-F9AF-9F4F-AAA0-35AD5CBB6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03" y="158456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95780F01-AC25-4A44-8237-20EC86986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903" y="4064235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7FEB98AF-950C-C54D-AAEB-92A01DB3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effectLst>
            <a:outerShdw blurRad="31750" dist="12700" dir="2700000" algn="tl" rotWithShape="0">
              <a:srgbClr val="000000">
                <a:alpha val="6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A949AB-6624-49B7-A131-01190823FC96}" type="datetime1">
              <a:rPr lang="fi-FI" smtClean="0"/>
              <a:pPr/>
              <a:t>20.4.2020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5D519C9E-3F72-C146-AA46-FB1E2451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ffectLst>
            <a:outerShdw blurRad="31750" dist="12700" dir="2700000" algn="tl" rotWithShape="0">
              <a:srgbClr val="000000">
                <a:alpha val="6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pic>
        <p:nvPicPr>
          <p:cNvPr id="9" name="Picture 8" descr="GTK-logo_varit@2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749" y="6281914"/>
            <a:ext cx="1291480" cy="3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, punain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35A64BDC-8663-0A47-99CA-FD94CF92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1" y="1709740"/>
            <a:ext cx="11133771" cy="2852737"/>
          </a:xfrm>
        </p:spPr>
        <p:txBody>
          <a:bodyPr anchor="ctr">
            <a:normAutofit/>
          </a:bodyPr>
          <a:lstStyle>
            <a:lvl1pPr>
              <a:defRPr sz="7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67B919A-DF4F-9F41-8439-E1D86C9C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326003-C086-4D54-BD2B-4ECF11B8EC2F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531F91F-FEC1-124C-90B2-A31D6691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pic>
        <p:nvPicPr>
          <p:cNvPr id="8" name="Picture 7" descr="GTK-logo_valkoinen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01" y="6282000"/>
            <a:ext cx="1296035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1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, harma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35A64BDC-8663-0A47-99CA-FD94CF92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1" y="1709740"/>
            <a:ext cx="11133771" cy="2852737"/>
          </a:xfrm>
        </p:spPr>
        <p:txBody>
          <a:bodyPr anchor="ctr">
            <a:normAutofit/>
          </a:bodyPr>
          <a:lstStyle>
            <a:lvl1pPr>
              <a:defRPr sz="7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67B919A-DF4F-9F41-8439-E1D86C9C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C8DC5A-0E43-4B53-8F24-C52FF1C971C4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531F91F-FEC1-124C-90B2-A31D6691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pic>
        <p:nvPicPr>
          <p:cNvPr id="8" name="Picture 7" descr="GTK-logo_valkoinen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01" y="6282000"/>
            <a:ext cx="1296035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1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palsta, puolikas kuva vas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6F103C7C-452C-B04E-B55B-DACE31CC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462" y="365125"/>
            <a:ext cx="5616573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CE66105-75BA-C040-892F-999D4ABE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8BA-633D-48B6-97A1-8150C3E09F0A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98C91FA-3C63-3049-B08F-D388806C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211035" y="1831977"/>
            <a:ext cx="5616000" cy="4314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5976937" cy="68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pic>
        <p:nvPicPr>
          <p:cNvPr id="8" name="Picture 7" descr="GTK-logo_varit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749" y="6281914"/>
            <a:ext cx="1291480" cy="3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6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palsta, puolikas kuva oik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6F103C7C-452C-B04E-B55B-DACE31CC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3" y="365125"/>
            <a:ext cx="5616573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CE66105-75BA-C040-892F-999D4ABE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9392-0D54-468C-9E37-F99D85C38874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98C91FA-3C63-3049-B08F-D388806C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71475" y="1831977"/>
            <a:ext cx="5616000" cy="4314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215065" y="0"/>
            <a:ext cx="5976937" cy="6857999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pic>
        <p:nvPicPr>
          <p:cNvPr id="14" name="Picture 13" descr="GTK-logo_valkoinen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01" y="6282000"/>
            <a:ext cx="1296035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6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palsta, 1/3 kuva vas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70903" y="1831977"/>
            <a:ext cx="6670268" cy="4314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6F103C7C-452C-B04E-B55B-DACE31CC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4" y="365125"/>
            <a:ext cx="10750779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CE66105-75BA-C040-892F-999D4ABE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C98-AB09-42E7-9C08-C1E171C3AA65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98C91FA-3C63-3049-B08F-D388806C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8" name="Picture 7" descr="GTK-logo_varit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749" y="6281914"/>
            <a:ext cx="1291480" cy="396109"/>
          </a:xfrm>
          <a:prstGeom prst="rect">
            <a:avLst/>
          </a:prstGeom>
        </p:spPr>
      </p:pic>
      <p:sp>
        <p:nvSpPr>
          <p:cNvPr id="11" name="Picture Placeholder 9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7D99CF70-E5EA-4D4A-91A3-638C3C09BE1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07035" y="1831973"/>
            <a:ext cx="4320000" cy="43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4126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ksi palsta, 1/3 kuva vas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6F103C7C-452C-B04E-B55B-DACE31CC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4" y="365125"/>
            <a:ext cx="10750779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CE66105-75BA-C040-892F-999D4ABE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8C98-AB09-42E7-9C08-C1E171C3AA65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98C91FA-3C63-3049-B08F-D388806C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156767" y="1831977"/>
            <a:ext cx="6670268" cy="4314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pic>
        <p:nvPicPr>
          <p:cNvPr id="8" name="Picture 7" descr="GTK-logo_varit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749" y="6281914"/>
            <a:ext cx="1291480" cy="396109"/>
          </a:xfrm>
          <a:prstGeom prst="rect">
            <a:avLst/>
          </a:prstGeom>
        </p:spPr>
      </p:pic>
      <p:sp>
        <p:nvSpPr>
          <p:cNvPr id="11" name="Picture Placeholder 9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7D99CF70-E5EA-4D4A-91A3-638C3C09BE1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0903" y="1831973"/>
            <a:ext cx="4320000" cy="43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4126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paa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uvan paikkamerkki 8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3DEB703C-BC05-4242-8D75-B3BDF2BD0C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72000" y="0"/>
            <a:ext cx="4320000" cy="4320000"/>
          </a:xfrm>
          <a:ln>
            <a:solidFill>
              <a:schemeClr val="bg1">
                <a:alpha val="0"/>
              </a:schemeClr>
            </a:solidFill>
          </a:ln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fi-FI" dirty="0"/>
              <a:t>Lisää kuva ja </a:t>
            </a:r>
            <a:br>
              <a:rPr lang="fi-FI" dirty="0"/>
            </a:br>
            <a:r>
              <a:rPr lang="fi-FI" dirty="0"/>
              <a:t>rajaa tarvittaessa</a:t>
            </a:r>
          </a:p>
        </p:txBody>
      </p:sp>
      <p:sp>
        <p:nvSpPr>
          <p:cNvPr id="5" name="Otsikko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421F31C4-74E8-4378-83A6-8ECA8B7D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2" y="365125"/>
            <a:ext cx="750109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7" name="Tekstin paikkamerkki 10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A918D6A5-0298-498D-8C51-F036E08A84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1787238"/>
            <a:ext cx="7033799" cy="42363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GTK-logo_varit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749" y="6281914"/>
            <a:ext cx="1291480" cy="3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80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palsta, 1/3 vaalea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70901" y="1831975"/>
            <a:ext cx="4464067" cy="43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1"/>
          </a:p>
        </p:txBody>
      </p:sp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6F103C7C-452C-B04E-B55B-DACE31CC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4" y="365125"/>
            <a:ext cx="10750779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CE66105-75BA-C040-892F-999D4ABE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FB12-5E1C-437C-AFBE-C90D646F2F96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98C91FA-3C63-3049-B08F-D388806C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156767" y="1831977"/>
            <a:ext cx="6670268" cy="4314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pic>
        <p:nvPicPr>
          <p:cNvPr id="8" name="Picture 7" descr="GTK-logo_varit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749" y="6281914"/>
            <a:ext cx="1291480" cy="396109"/>
          </a:xfrm>
          <a:prstGeom prst="rect">
            <a:avLst/>
          </a:prstGeom>
        </p:spPr>
      </p:pic>
      <p:sp>
        <p:nvSpPr>
          <p:cNvPr id="12" name="Isosceles Triangle 11"/>
          <p:cNvSpPr/>
          <p:nvPr userDrawn="1"/>
        </p:nvSpPr>
        <p:spPr>
          <a:xfrm rot="5400000">
            <a:off x="4731571" y="2616201"/>
            <a:ext cx="456692" cy="3937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1"/>
          </a:p>
        </p:txBody>
      </p:sp>
      <p:sp>
        <p:nvSpPr>
          <p:cNvPr id="4" name="Sisällö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763B77DC-32A1-426D-B1B3-A88E888391A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0180" y="2156346"/>
            <a:ext cx="3641088" cy="36031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fi-FI" dirty="0"/>
              <a:t>Korostusalueeseen esityskohtainen teksti, ikoni tai muu vastaava. Poista kehys jos et tarvitse.</a:t>
            </a:r>
          </a:p>
        </p:txBody>
      </p:sp>
    </p:spTree>
    <p:extLst>
      <p:ext uri="{BB962C8B-B14F-4D97-AF65-F5344CB8AC3E}">
        <p14:creationId xmlns:p14="http://schemas.microsoft.com/office/powerpoint/2010/main" val="284126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palsta, 1/3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70901" y="1831975"/>
            <a:ext cx="4464067" cy="43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1"/>
          </a:p>
        </p:txBody>
      </p:sp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6F103C7C-452C-B04E-B55B-DACE31CC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4" y="365125"/>
            <a:ext cx="10750779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CE66105-75BA-C040-892F-999D4ABE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4DF5-952A-4616-8093-3F6BB048F599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98C91FA-3C63-3049-B08F-D388806C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156767" y="1831977"/>
            <a:ext cx="6670268" cy="4314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pic>
        <p:nvPicPr>
          <p:cNvPr id="8" name="Picture 7" descr="GTK-logo_varit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749" y="6281914"/>
            <a:ext cx="1291480" cy="396109"/>
          </a:xfrm>
          <a:prstGeom prst="rect">
            <a:avLst/>
          </a:prstGeom>
        </p:spPr>
      </p:pic>
      <p:sp>
        <p:nvSpPr>
          <p:cNvPr id="12" name="Isosceles Triangle 11"/>
          <p:cNvSpPr/>
          <p:nvPr userDrawn="1"/>
        </p:nvSpPr>
        <p:spPr>
          <a:xfrm rot="5400000">
            <a:off x="4731571" y="2616201"/>
            <a:ext cx="456692" cy="3937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1"/>
          </a:p>
        </p:txBody>
      </p:sp>
      <p:sp>
        <p:nvSpPr>
          <p:cNvPr id="10" name="Sisällö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68C6AA6-FE7E-4F11-9EEC-83ED2FD69D0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0180" y="2156346"/>
            <a:ext cx="3641088" cy="36031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fi-FI" dirty="0"/>
              <a:t>Korostusalueeseen esityskohtainen teksti, ikoni tai muu vastaava. Poista kehys jos et tarvitse.</a:t>
            </a:r>
          </a:p>
        </p:txBody>
      </p:sp>
    </p:spTree>
    <p:extLst>
      <p:ext uri="{BB962C8B-B14F-4D97-AF65-F5344CB8AC3E}">
        <p14:creationId xmlns:p14="http://schemas.microsoft.com/office/powerpoint/2010/main" val="284126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palsta, 1/3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70901" y="1831975"/>
            <a:ext cx="4464067" cy="43148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1"/>
          </a:p>
        </p:txBody>
      </p:sp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6F103C7C-452C-B04E-B55B-DACE31CC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4" y="365125"/>
            <a:ext cx="10750779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CE66105-75BA-C040-892F-999D4ABE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4357-E9EC-4500-A7CF-65D0D61C35B8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98C91FA-3C63-3049-B08F-D388806C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156767" y="1831977"/>
            <a:ext cx="6670268" cy="4314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pic>
        <p:nvPicPr>
          <p:cNvPr id="8" name="Picture 7" descr="GTK-logo_varit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749" y="6281914"/>
            <a:ext cx="1291480" cy="396109"/>
          </a:xfrm>
          <a:prstGeom prst="rect">
            <a:avLst/>
          </a:prstGeom>
        </p:spPr>
      </p:pic>
      <p:sp>
        <p:nvSpPr>
          <p:cNvPr id="12" name="Isosceles Triangle 11"/>
          <p:cNvSpPr/>
          <p:nvPr userDrawn="1"/>
        </p:nvSpPr>
        <p:spPr>
          <a:xfrm rot="5400000">
            <a:off x="4731571" y="2616201"/>
            <a:ext cx="456692" cy="3937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1"/>
          </a:p>
        </p:txBody>
      </p:sp>
      <p:sp>
        <p:nvSpPr>
          <p:cNvPr id="10" name="Sisällö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3183A3A-F1F2-4363-B95A-6D8AABDCD53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0180" y="2156346"/>
            <a:ext cx="3641088" cy="36031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fi-FI" dirty="0"/>
              <a:t>Korostusalueeseen esityskohtainen teksti, ikoni tai muu vastaava. Poista kehys jos et tarvitse.</a:t>
            </a:r>
          </a:p>
        </p:txBody>
      </p:sp>
    </p:spTree>
    <p:extLst>
      <p:ext uri="{BB962C8B-B14F-4D97-AF65-F5344CB8AC3E}">
        <p14:creationId xmlns:p14="http://schemas.microsoft.com/office/powerpoint/2010/main" val="284126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sisältö, norma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TK-logo_varit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749" y="6281914"/>
            <a:ext cx="1291480" cy="396109"/>
          </a:xfrm>
          <a:prstGeom prst="rect">
            <a:avLst/>
          </a:prstGeom>
        </p:spPr>
      </p:pic>
      <p:sp>
        <p:nvSpPr>
          <p:cNvPr id="13" name="Alatunnistee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244C4EDF-27E4-421B-91EA-430CC09A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8398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2" name="Päivämäärä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4AB77054-DF0D-4428-992C-876FEDE8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6677" y="6356351"/>
            <a:ext cx="831721" cy="365125"/>
          </a:xfrm>
        </p:spPr>
        <p:txBody>
          <a:bodyPr/>
          <a:lstStyle/>
          <a:p>
            <a:fld id="{FEAB4746-AAD7-4801-8CD9-A98B7CFEDE8C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15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60C28E2E-6D26-4C90-9A86-D1270E73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1" y="365125"/>
            <a:ext cx="10982899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6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DFE6889-5E2F-4704-9803-34D646D8C8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0800" y="1832400"/>
            <a:ext cx="10983600" cy="435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3300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palsta, 1/3 harm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70901" y="1831975"/>
            <a:ext cx="4464067" cy="4314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1"/>
          </a:p>
        </p:txBody>
      </p:sp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6F103C7C-452C-B04E-B55B-DACE31CC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4" y="365125"/>
            <a:ext cx="10750779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CE66105-75BA-C040-892F-999D4ABE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9E77-0BAF-4B9F-80E4-F319DFB5F6E7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98C91FA-3C63-3049-B08F-D388806C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156767" y="1831977"/>
            <a:ext cx="6670268" cy="4314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pic>
        <p:nvPicPr>
          <p:cNvPr id="8" name="Picture 7" descr="GTK-logo_varit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749" y="6281914"/>
            <a:ext cx="1291480" cy="396109"/>
          </a:xfrm>
          <a:prstGeom prst="rect">
            <a:avLst/>
          </a:prstGeom>
        </p:spPr>
      </p:pic>
      <p:sp>
        <p:nvSpPr>
          <p:cNvPr id="12" name="Isosceles Triangle 11"/>
          <p:cNvSpPr/>
          <p:nvPr userDrawn="1"/>
        </p:nvSpPr>
        <p:spPr>
          <a:xfrm rot="5400000">
            <a:off x="4731571" y="2616201"/>
            <a:ext cx="456692" cy="39370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1"/>
          </a:p>
        </p:txBody>
      </p:sp>
      <p:sp>
        <p:nvSpPr>
          <p:cNvPr id="10" name="Sisällö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045465C5-53FA-4DF0-B5F1-9218FB7D08D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0180" y="2156346"/>
            <a:ext cx="3641088" cy="36031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/>
              <a:t>Korostusalueeseen esityskohtainen teksti, ikoni tai muu vastaava. Poista kehys jos et tarvitse.</a:t>
            </a:r>
          </a:p>
        </p:txBody>
      </p:sp>
    </p:spTree>
    <p:extLst>
      <p:ext uri="{BB962C8B-B14F-4D97-AF65-F5344CB8AC3E}">
        <p14:creationId xmlns:p14="http://schemas.microsoft.com/office/powerpoint/2010/main" val="284126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palsta, 1/3 puna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70901" y="1831975"/>
            <a:ext cx="4464067" cy="43148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1"/>
          </a:p>
        </p:txBody>
      </p:sp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6F103C7C-452C-B04E-B55B-DACE31CC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4" y="365125"/>
            <a:ext cx="10750779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CE66105-75BA-C040-892F-999D4ABE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51ED-DC26-4E5F-A4D7-E78B5B72F72A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98C91FA-3C63-3049-B08F-D388806C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156767" y="1831977"/>
            <a:ext cx="6670268" cy="4314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pic>
        <p:nvPicPr>
          <p:cNvPr id="8" name="Picture 7" descr="GTK-logo_varit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749" y="6281914"/>
            <a:ext cx="1291480" cy="396109"/>
          </a:xfrm>
          <a:prstGeom prst="rect">
            <a:avLst/>
          </a:prstGeom>
        </p:spPr>
      </p:pic>
      <p:sp>
        <p:nvSpPr>
          <p:cNvPr id="12" name="Isosceles Triangle 11"/>
          <p:cNvSpPr/>
          <p:nvPr userDrawn="1"/>
        </p:nvSpPr>
        <p:spPr>
          <a:xfrm rot="5400000">
            <a:off x="4731571" y="2616201"/>
            <a:ext cx="456692" cy="3937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1"/>
          </a:p>
        </p:txBody>
      </p:sp>
      <p:sp>
        <p:nvSpPr>
          <p:cNvPr id="10" name="Sisällö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113729B0-55DA-4912-B442-7BBF5A0661D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0180" y="2156346"/>
            <a:ext cx="3641088" cy="36031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/>
              <a:t>Korostusalueeseen esityskohtainen teksti, ikoni tai muu vastaava. Poista kehys jos et tarvitse.</a:t>
            </a:r>
          </a:p>
        </p:txBody>
      </p:sp>
    </p:spTree>
    <p:extLst>
      <p:ext uri="{BB962C8B-B14F-4D97-AF65-F5344CB8AC3E}">
        <p14:creationId xmlns:p14="http://schemas.microsoft.com/office/powerpoint/2010/main" val="284126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 j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266A80A2-F6E9-8D47-A0F9-7EC37AE8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8B4A9468-3B36-4147-87B5-7A1C3B77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7001-91C5-4552-B627-35693828A8D5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271FFF3C-0E7B-0245-82F2-CA398337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6" name="Picture 5" descr="GTK-logo_varit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749" y="6281914"/>
            <a:ext cx="1291480" cy="3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24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5F524F40-AD21-48B2-8396-E67B25EF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9402A60B-7A93-409B-AE72-0A19A251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4064-C9C2-433A-B798-DAEA98816B3B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D02667DF-98CF-4620-A303-D58904DA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0634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 j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453E7DFD-2CD8-B04A-A503-889D48FF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6C7F-F561-4FD4-96A0-6759DE360566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EA657B4E-AE64-0842-BC67-73A88AA4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Picture 4" descr="GTK-logo_varit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749" y="6281914"/>
            <a:ext cx="1291480" cy="3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39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konaan 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591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818F-6DC7-4EA0-85AB-E27332A28F93}" type="datetimeFigureOut">
              <a:rPr lang="fi-FI" smtClean="0"/>
              <a:t>20.4.2020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FD4EE7-529C-4979-B5EE-196478BE098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355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sisältö, GTK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TK-logo_varit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749" y="6281914"/>
            <a:ext cx="1291480" cy="396109"/>
          </a:xfrm>
          <a:prstGeom prst="rect">
            <a:avLst/>
          </a:prstGeom>
        </p:spPr>
      </p:pic>
      <p:sp>
        <p:nvSpPr>
          <p:cNvPr id="13" name="Alatunnistee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244C4EDF-27E4-421B-91EA-430CC09A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6172" y="6356351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2" name="Päivämäärä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4AB77054-DF0D-4428-992C-876FEDE8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0904" y="6356351"/>
            <a:ext cx="831721" cy="365125"/>
          </a:xfrm>
        </p:spPr>
        <p:txBody>
          <a:bodyPr/>
          <a:lstStyle/>
          <a:p>
            <a:fld id="{FEAB4746-AAD7-4801-8CD9-A98B7CFEDE8C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15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60C28E2E-6D26-4C90-9A86-D1270E73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1" y="365125"/>
            <a:ext cx="10982899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6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DFE6889-5E2F-4704-9803-34D646D8C8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0800" y="1832400"/>
            <a:ext cx="10983600" cy="4359600"/>
          </a:xfrm>
        </p:spPr>
        <p:txBody>
          <a:bodyPr/>
          <a:lstStyle>
            <a:lvl1pPr>
              <a:buSzPct val="75000"/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3300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sisältö ei luettelomerkki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TK-logo_varit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749" y="6281914"/>
            <a:ext cx="1291480" cy="396109"/>
          </a:xfrm>
          <a:prstGeom prst="rect">
            <a:avLst/>
          </a:prstGeom>
        </p:spPr>
      </p:pic>
      <p:sp>
        <p:nvSpPr>
          <p:cNvPr id="13" name="Alatunnistee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244C4EDF-27E4-421B-91EA-430CC09A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6172" y="6356351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2" name="Päivämäärä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4AB77054-DF0D-4428-992C-876FEDE8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0904" y="6356351"/>
            <a:ext cx="831721" cy="365125"/>
          </a:xfrm>
        </p:spPr>
        <p:txBody>
          <a:bodyPr/>
          <a:lstStyle/>
          <a:p>
            <a:fld id="{8549D765-868F-4E1D-B783-D7FED2C58203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15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60C28E2E-6D26-4C90-9A86-D1270E73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1" y="365125"/>
            <a:ext cx="10982899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6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8BCE7F65-785D-4FDF-96B2-1B440470D1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0800" y="1832400"/>
            <a:ext cx="10983600" cy="43596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531812" indent="0">
              <a:buFontTx/>
              <a:buNone/>
              <a:defRPr/>
            </a:lvl2pPr>
            <a:lvl3pPr marL="723900" indent="0">
              <a:buFontTx/>
              <a:buNone/>
              <a:defRPr/>
            </a:lvl3pPr>
            <a:lvl4pPr marL="892175" indent="0">
              <a:buFontTx/>
              <a:buNone/>
              <a:defRPr/>
            </a:lvl4pPr>
            <a:lvl5pPr marL="107791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1009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, kaksi palstaa, norma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6F103C7C-452C-B04E-B55B-DACE31CC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CE66105-75BA-C040-892F-999D4ABE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971-3BE6-4F96-A1E8-E0D44CE25B26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98C91FA-3C63-3049-B08F-D388806C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71475" y="1831977"/>
            <a:ext cx="5616000" cy="4314825"/>
          </a:xfrm>
        </p:spPr>
        <p:txBody>
          <a:bodyPr/>
          <a:lstStyle>
            <a:lvl1pPr marL="457200" indent="-457200">
              <a:buFont typeface="Arial"/>
              <a:buChar char="•"/>
              <a:defRPr/>
            </a:lvl1pPr>
            <a:lvl2pPr marL="723900" indent="-193675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900113" indent="-176213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1077913" indent="-185738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1255713" indent="-1778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37275" y="1831977"/>
            <a:ext cx="5616000" cy="4314825"/>
          </a:xfrm>
        </p:spPr>
        <p:txBody>
          <a:bodyPr/>
          <a:lstStyle>
            <a:lvl1pPr marL="457200" indent="-457200">
              <a:buFont typeface="Arial"/>
              <a:buChar char="•"/>
              <a:defRPr/>
            </a:lvl1pPr>
            <a:lvl2pPr marL="723900" indent="-193675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900113" indent="-176213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1077913" indent="-185738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1255713" indent="-1778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pic>
        <p:nvPicPr>
          <p:cNvPr id="12" name="Picture 11" descr="GTK-logo_varit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749" y="6281914"/>
            <a:ext cx="1291480" cy="3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0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, kaksi palstaa, GTK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6F103C7C-452C-B04E-B55B-DACE31CC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CE66105-75BA-C040-892F-999D4ABE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971-3BE6-4F96-A1E8-E0D44CE25B26}" type="datetime1">
              <a:rPr lang="fi-FI" smtClean="0"/>
              <a:pPr/>
              <a:t>20.4.2020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98C91FA-3C63-3049-B08F-D388806C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71475" y="1831977"/>
            <a:ext cx="5616000" cy="4314825"/>
          </a:xfrm>
        </p:spPr>
        <p:txBody>
          <a:bodyPr/>
          <a:lstStyle>
            <a:lvl1pPr marL="457200" indent="-457200">
              <a:buSzPct val="75000"/>
              <a:buFontTx/>
              <a:buBlip>
                <a:blip r:embed="rId2"/>
              </a:buBlip>
              <a:defRPr/>
            </a:lvl1pPr>
            <a:lvl2pPr marL="723900" indent="-193675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900113" indent="-176213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1077913" indent="-185738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1255713" indent="-1778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37275" y="1831977"/>
            <a:ext cx="5616000" cy="4314825"/>
          </a:xfrm>
        </p:spPr>
        <p:txBody>
          <a:bodyPr/>
          <a:lstStyle>
            <a:lvl1pPr marL="457200" indent="-457200">
              <a:buSzPct val="75000"/>
              <a:buFontTx/>
              <a:buBlip>
                <a:blip r:embed="rId2"/>
              </a:buBlip>
              <a:defRPr/>
            </a:lvl1pPr>
            <a:lvl2pPr marL="723900" indent="-193675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900113" indent="-176213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1077913" indent="-185738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1255713" indent="-1778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pic>
        <p:nvPicPr>
          <p:cNvPr id="12" name="Picture 11" descr="GTK-logo_varit@2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749" y="6281914"/>
            <a:ext cx="1291480" cy="3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0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, kaksi palstaa, ei luettelomerkke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6F103C7C-452C-B04E-B55B-DACE31CC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CE66105-75BA-C040-892F-999D4ABE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6B6D-D3F7-45D1-AEF1-4C320ADFCC7D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B98C91FA-3C63-3049-B08F-D388806C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71475" y="1831977"/>
            <a:ext cx="5616000" cy="43148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531812" indent="0">
              <a:buFontTx/>
              <a:buNone/>
              <a:defRPr/>
            </a:lvl2pPr>
            <a:lvl3pPr marL="723900" indent="0">
              <a:buFontTx/>
              <a:buNone/>
              <a:defRPr/>
            </a:lvl3pPr>
            <a:lvl4pPr marL="892175" indent="0">
              <a:buFontTx/>
              <a:buNone/>
              <a:defRPr/>
            </a:lvl4pPr>
            <a:lvl5pPr marL="107791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37275" y="1831977"/>
            <a:ext cx="5616000" cy="43148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531812" indent="0">
              <a:buFontTx/>
              <a:buNone/>
              <a:defRPr/>
            </a:lvl2pPr>
            <a:lvl3pPr marL="723900" indent="0">
              <a:buFontTx/>
              <a:buNone/>
              <a:defRPr/>
            </a:lvl3pPr>
            <a:lvl4pPr marL="892175" indent="0">
              <a:buFontTx/>
              <a:buNone/>
              <a:defRPr/>
            </a:lvl4pPr>
            <a:lvl5pPr marL="107791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pic>
        <p:nvPicPr>
          <p:cNvPr id="12" name="Picture 11" descr="GTK-logo_varit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749" y="6281914"/>
            <a:ext cx="1291480" cy="3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7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, ei kuv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348FE948-F9AF-9F4F-AAA0-35AD5CBB6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03" y="158456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95780F01-AC25-4A44-8237-20EC86986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903" y="4064235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7FEB98AF-950C-C54D-AAEB-92A01DB3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6B50-BF78-4A82-A16A-9BC8627DB433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5D519C9E-3F72-C146-AA46-FB1E2451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7" name="Picture 6" descr="GTK-logo_varit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749" y="6281914"/>
            <a:ext cx="1291480" cy="3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CC0D29D6-1403-404B-A4AB-F78849F2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1" y="365125"/>
            <a:ext cx="109828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A10CC5BA-ED67-E849-ACDC-980FF8027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4722" y="6346408"/>
            <a:ext cx="893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58BFF-BC69-4192-A27B-ECB1B9BFF385}" type="datetime1">
              <a:rPr lang="fi-FI" smtClean="0"/>
              <a:pPr/>
              <a:t>20.4.2020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="" id="{F86EA972-4B42-0B4C-A4CA-60F77FE84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58539" y="63464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70903" y="1830388"/>
            <a:ext cx="10972800" cy="427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19" y="6413555"/>
            <a:ext cx="1269841" cy="4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3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9" r:id="rId2"/>
    <p:sldLayoutId id="2147483695" r:id="rId3"/>
    <p:sldLayoutId id="2147483697" r:id="rId4"/>
    <p:sldLayoutId id="2147483693" r:id="rId5"/>
    <p:sldLayoutId id="2147483696" r:id="rId6"/>
    <p:sldLayoutId id="2147483698" r:id="rId7"/>
    <p:sldLayoutId id="2147483694" r:id="rId8"/>
    <p:sldLayoutId id="2147483649" r:id="rId9"/>
    <p:sldLayoutId id="2147483677" r:id="rId10"/>
    <p:sldLayoutId id="2147483651" r:id="rId11"/>
    <p:sldLayoutId id="2147483678" r:id="rId12"/>
    <p:sldLayoutId id="2147483661" r:id="rId13"/>
    <p:sldLayoutId id="2147483662" r:id="rId14"/>
    <p:sldLayoutId id="2147483667" r:id="rId15"/>
    <p:sldLayoutId id="2147483680" r:id="rId16"/>
    <p:sldLayoutId id="2147483663" r:id="rId17"/>
    <p:sldLayoutId id="2147483664" r:id="rId18"/>
    <p:sldLayoutId id="2147483674" r:id="rId19"/>
    <p:sldLayoutId id="2147483676" r:id="rId20"/>
    <p:sldLayoutId id="2147483675" r:id="rId21"/>
    <p:sldLayoutId id="2147483660" r:id="rId22"/>
    <p:sldLayoutId id="2147483659" r:id="rId23"/>
    <p:sldLayoutId id="2147483665" r:id="rId24"/>
    <p:sldLayoutId id="2147483700" r:id="rId25"/>
    <p:sldLayoutId id="2147483692" r:id="rId26"/>
    <p:sldLayoutId id="2147483672" r:id="rId27"/>
    <p:sldLayoutId id="2147483670" r:id="rId28"/>
    <p:sldLayoutId id="2147483669" r:id="rId29"/>
    <p:sldLayoutId id="2147483671" r:id="rId30"/>
    <p:sldLayoutId id="2147483668" r:id="rId31"/>
    <p:sldLayoutId id="2147483654" r:id="rId32"/>
    <p:sldLayoutId id="2147483689" r:id="rId33"/>
    <p:sldLayoutId id="2147483655" r:id="rId34"/>
    <p:sldLayoutId id="2147483690" r:id="rId35"/>
    <p:sldLayoutId id="2147483701" r:id="rId3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 cap="all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531813" rtl="0" eaLnBrk="1" latinLnBrk="0" hangingPunct="1">
        <a:lnSpc>
          <a:spcPct val="100000"/>
        </a:lnSpc>
        <a:spcBef>
          <a:spcPts val="1000"/>
        </a:spcBef>
        <a:buSzPct val="90000"/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192088" algn="l" defTabSz="914377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2200" i="1" kern="1200">
          <a:solidFill>
            <a:srgbClr val="636569"/>
          </a:solidFill>
          <a:latin typeface="+mn-lt"/>
          <a:ea typeface="+mn-ea"/>
          <a:cs typeface="+mn-cs"/>
        </a:defRPr>
      </a:lvl2pPr>
      <a:lvl3pPr marL="900113" indent="-176213" algn="l" defTabSz="914377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2200" i="1" kern="1200">
          <a:solidFill>
            <a:srgbClr val="636569"/>
          </a:solidFill>
          <a:latin typeface="+mn-lt"/>
          <a:ea typeface="+mn-ea"/>
          <a:cs typeface="+mn-cs"/>
        </a:defRPr>
      </a:lvl3pPr>
      <a:lvl4pPr marL="1077913" indent="-185738" algn="l" defTabSz="914377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2200" i="1" kern="1200">
          <a:solidFill>
            <a:srgbClr val="636569"/>
          </a:solidFill>
          <a:latin typeface="+mn-lt"/>
          <a:ea typeface="+mn-ea"/>
          <a:cs typeface="+mn-cs"/>
        </a:defRPr>
      </a:lvl4pPr>
      <a:lvl5pPr marL="1255713" indent="-177800" algn="l" defTabSz="941388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90000"/>
        <a:buFont typeface="Arial" panose="020B0604020202020204" pitchFamily="34" charset="0"/>
        <a:buChar char="•"/>
        <a:tabLst/>
        <a:defRPr sz="2200" i="1" kern="1200">
          <a:solidFill>
            <a:srgbClr val="636569"/>
          </a:solidFill>
          <a:latin typeface="+mn-lt"/>
          <a:ea typeface="+mn-ea"/>
          <a:cs typeface="+mn-cs"/>
        </a:defRPr>
      </a:lvl5pPr>
      <a:lvl6pPr marL="1433513" indent="-177800" algn="l" defTabSz="914377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6pPr>
      <a:lvl7pPr marL="1609725" indent="-176213" algn="l" defTabSz="914377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7pPr>
      <a:lvl8pPr marL="1787525" indent="-177800" algn="l" defTabSz="914377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8pPr>
      <a:lvl9pPr marL="1787525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etingorganizer.copernicus.org/EGU2020/EGU2020-9104.html" TargetMode="External"/><Relationship Id="rId2" Type="http://schemas.openxmlformats.org/officeDocument/2006/relationships/hyperlink" Target="https://meetingorganizer.copernicus.org/EGU2020/EGU2020-8696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0262" y="2268747"/>
            <a:ext cx="11456130" cy="1466491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  <a:latin typeface="Open Sans"/>
              </a:rPr>
              <a:t>A mine as a source of geothermal energy </a:t>
            </a:r>
            <a:r>
              <a:rPr lang="en-US" sz="3600" dirty="0" smtClean="0">
                <a:solidFill>
                  <a:schemeClr val="accent1"/>
                </a:solidFill>
                <a:latin typeface="Open Sans"/>
              </a:rPr>
              <a:t>case </a:t>
            </a:r>
            <a:r>
              <a:rPr lang="en-US" sz="3600" dirty="0">
                <a:solidFill>
                  <a:schemeClr val="accent1"/>
                </a:solidFill>
                <a:latin typeface="Open Sans"/>
              </a:rPr>
              <a:t>study from </a:t>
            </a:r>
            <a:r>
              <a:rPr lang="en-US" sz="3600" dirty="0" err="1">
                <a:solidFill>
                  <a:schemeClr val="accent1"/>
                </a:solidFill>
                <a:latin typeface="Open Sans"/>
              </a:rPr>
              <a:t>Pyhäsalmi</a:t>
            </a:r>
            <a:r>
              <a:rPr lang="en-US" sz="3600" dirty="0">
                <a:solidFill>
                  <a:schemeClr val="accent1"/>
                </a:solidFill>
                <a:latin typeface="Open Sans"/>
              </a:rPr>
              <a:t>, </a:t>
            </a:r>
            <a:r>
              <a:rPr lang="en-US" sz="3600" dirty="0" smtClean="0">
                <a:solidFill>
                  <a:schemeClr val="accent1"/>
                </a:solidFill>
                <a:latin typeface="Open Sans"/>
              </a:rPr>
              <a:t>Finland</a:t>
            </a:r>
            <a:endParaRPr lang="fi-FI" sz="3600" dirty="0">
              <a:solidFill>
                <a:schemeClr val="accent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1254" y="4235551"/>
            <a:ext cx="11456132" cy="1518268"/>
          </a:xfrm>
        </p:spPr>
        <p:txBody>
          <a:bodyPr>
            <a:normAutofit/>
          </a:bodyPr>
          <a:lstStyle/>
          <a:p>
            <a:r>
              <a:rPr lang="fi-FI" b="1" dirty="0" smtClean="0"/>
              <a:t>K. </a:t>
            </a:r>
            <a:r>
              <a:rPr lang="fi-FI" b="1" dirty="0" smtClean="0"/>
              <a:t>Piipponen</a:t>
            </a:r>
            <a:r>
              <a:rPr lang="fi-FI" dirty="0" smtClean="0"/>
              <a:t>, </a:t>
            </a:r>
            <a:r>
              <a:rPr lang="fi-FI" dirty="0" smtClean="0"/>
              <a:t>J. </a:t>
            </a:r>
            <a:r>
              <a:rPr lang="fi-FI" dirty="0"/>
              <a:t>Hietava, </a:t>
            </a:r>
            <a:r>
              <a:rPr lang="fi-FI" dirty="0" smtClean="0"/>
              <a:t>N. </a:t>
            </a:r>
            <a:r>
              <a:rPr lang="fi-FI" dirty="0"/>
              <a:t>Leppäharju, </a:t>
            </a:r>
            <a:r>
              <a:rPr lang="fi-FI" dirty="0" smtClean="0"/>
              <a:t>A. </a:t>
            </a:r>
            <a:r>
              <a:rPr lang="fi-FI" dirty="0"/>
              <a:t>Martinkauppi, </a:t>
            </a:r>
            <a:r>
              <a:rPr lang="fi-FI" dirty="0" smtClean="0"/>
              <a:t>K. Korhonen </a:t>
            </a:r>
            <a:r>
              <a:rPr lang="fi-FI" dirty="0"/>
              <a:t>and </a:t>
            </a:r>
            <a:r>
              <a:rPr lang="fi-FI" dirty="0" smtClean="0"/>
              <a:t>L. </a:t>
            </a:r>
            <a:r>
              <a:rPr lang="fi-FI" dirty="0" smtClean="0"/>
              <a:t>Ahonen</a:t>
            </a:r>
          </a:p>
          <a:p>
            <a:pPr lvl="1" algn="l"/>
            <a:r>
              <a:rPr lang="fi-FI" i="1" dirty="0" err="1" smtClean="0"/>
              <a:t>Geological</a:t>
            </a:r>
            <a:r>
              <a:rPr lang="fi-FI" i="1" dirty="0" smtClean="0"/>
              <a:t> </a:t>
            </a:r>
            <a:r>
              <a:rPr lang="fi-FI" i="1" dirty="0" err="1" smtClean="0"/>
              <a:t>Survey</a:t>
            </a:r>
            <a:r>
              <a:rPr lang="fi-FI" i="1" dirty="0" smtClean="0"/>
              <a:t> of Finland</a:t>
            </a:r>
          </a:p>
          <a:p>
            <a:pPr lvl="1" algn="l"/>
            <a:r>
              <a:rPr lang="fi-FI" dirty="0" smtClean="0"/>
              <a:t>kaiu.piipponen@gtk.fi</a:t>
            </a:r>
            <a:endParaRPr lang="fi-FI" dirty="0"/>
          </a:p>
          <a:p>
            <a:pPr lvl="1" algn="l"/>
            <a:endParaRPr lang="fi-FI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04" y="6088086"/>
            <a:ext cx="2586349" cy="6661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2" y="183423"/>
            <a:ext cx="1394852" cy="15367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14" y="92566"/>
            <a:ext cx="1120275" cy="794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414" y="5595177"/>
            <a:ext cx="957988" cy="10825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683" y="6119954"/>
            <a:ext cx="1852786" cy="6591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20" y="6390696"/>
            <a:ext cx="2120551" cy="3635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4CD4D38-59D4-4556-98A4-396EB96B51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5" b="-1905"/>
          <a:stretch/>
        </p:blipFill>
        <p:spPr>
          <a:xfrm>
            <a:off x="6631558" y="6155937"/>
            <a:ext cx="2321180" cy="7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76677" y="6482932"/>
            <a:ext cx="831721" cy="365125"/>
          </a:xfrm>
        </p:spPr>
        <p:txBody>
          <a:bodyPr/>
          <a:lstStyle/>
          <a:p>
            <a:fld id="{FEAB4746-AAD7-4801-8CD9-A98B7CFEDE8C}" type="datetime1">
              <a:rPr lang="fi-FI" smtClean="0"/>
              <a:pPr/>
              <a:t>20.4.2020</a:t>
            </a:fld>
            <a:endParaRPr lang="fi-F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539" y="284838"/>
            <a:ext cx="4157967" cy="1006474"/>
          </a:xfrm>
        </p:spPr>
        <p:txBody>
          <a:bodyPr>
            <a:normAutofit/>
          </a:bodyPr>
          <a:lstStyle/>
          <a:p>
            <a:r>
              <a:rPr lang="fi-FI" sz="3600" dirty="0" smtClean="0"/>
              <a:t>Project </a:t>
            </a:r>
            <a:r>
              <a:rPr lang="fi-FI" sz="3600" dirty="0" err="1" smtClean="0"/>
              <a:t>overview</a:t>
            </a:r>
            <a:endParaRPr lang="fi-FI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59193" y="1213675"/>
            <a:ext cx="9480030" cy="1408755"/>
          </a:xfrm>
        </p:spPr>
        <p:txBody>
          <a:bodyPr>
            <a:noAutofit/>
          </a:bodyPr>
          <a:lstStyle/>
          <a:p>
            <a:r>
              <a:rPr lang="fi-FI" sz="1800" dirty="0" smtClean="0"/>
              <a:t>Pyhäsalmi </a:t>
            </a:r>
            <a:r>
              <a:rPr lang="fi-FI" sz="1800" dirty="0" err="1" smtClean="0"/>
              <a:t>mine</a:t>
            </a:r>
            <a:r>
              <a:rPr lang="fi-FI" sz="1800" dirty="0" smtClean="0"/>
              <a:t> </a:t>
            </a:r>
            <a:r>
              <a:rPr lang="fi-FI" sz="1800" dirty="0"/>
              <a:t>is a 1440 m </a:t>
            </a:r>
            <a:r>
              <a:rPr lang="fi-FI" sz="1800" dirty="0" err="1"/>
              <a:t>deep</a:t>
            </a:r>
            <a:r>
              <a:rPr lang="fi-FI" sz="1800" dirty="0"/>
              <a:t> </a:t>
            </a:r>
            <a:r>
              <a:rPr lang="fi-FI" sz="1800" dirty="0" err="1"/>
              <a:t>Cu</a:t>
            </a:r>
            <a:r>
              <a:rPr lang="fi-FI" sz="1800" dirty="0"/>
              <a:t>-</a:t>
            </a:r>
            <a:r>
              <a:rPr lang="fi-FI" sz="1800" dirty="0" err="1"/>
              <a:t>Zn</a:t>
            </a:r>
            <a:r>
              <a:rPr lang="fi-FI" sz="1800" dirty="0"/>
              <a:t>-S </a:t>
            </a:r>
            <a:r>
              <a:rPr lang="fi-FI" sz="1800" dirty="0" err="1" smtClean="0"/>
              <a:t>mine</a:t>
            </a:r>
            <a:r>
              <a:rPr lang="fi-FI" sz="1800" dirty="0" smtClean="0"/>
              <a:t>. It is </a:t>
            </a:r>
            <a:r>
              <a:rPr lang="fi-FI" sz="1800" dirty="0" err="1" smtClean="0"/>
              <a:t>located</a:t>
            </a:r>
            <a:r>
              <a:rPr lang="fi-FI" sz="1800" dirty="0" smtClean="0"/>
              <a:t> in </a:t>
            </a:r>
            <a:r>
              <a:rPr lang="fi-FI" sz="1800" dirty="0" err="1" smtClean="0"/>
              <a:t>Fennoscandian</a:t>
            </a:r>
            <a:r>
              <a:rPr lang="fi-FI" sz="1800" dirty="0" smtClean="0"/>
              <a:t> </a:t>
            </a:r>
            <a:r>
              <a:rPr lang="fi-FI" sz="1800" dirty="0" err="1" smtClean="0"/>
              <a:t>shield</a:t>
            </a:r>
            <a:r>
              <a:rPr lang="fi-FI" sz="1800" dirty="0" smtClean="0"/>
              <a:t>, </a:t>
            </a:r>
            <a:r>
              <a:rPr lang="fi-FI" sz="1800" dirty="0" err="1" smtClean="0"/>
              <a:t>with</a:t>
            </a:r>
            <a:r>
              <a:rPr lang="fi-FI" sz="1800" dirty="0" smtClean="0"/>
              <a:t> </a:t>
            </a:r>
            <a:r>
              <a:rPr lang="fi-FI" sz="1800" dirty="0" err="1" smtClean="0"/>
              <a:t>Precambrian</a:t>
            </a:r>
            <a:r>
              <a:rPr lang="fi-FI" sz="1800" dirty="0" smtClean="0"/>
              <a:t> </a:t>
            </a:r>
            <a:r>
              <a:rPr lang="fi-FI" sz="1800" dirty="0" err="1" smtClean="0"/>
              <a:t>crystalline</a:t>
            </a:r>
            <a:r>
              <a:rPr lang="fi-FI" sz="1800" dirty="0" smtClean="0"/>
              <a:t> rock, </a:t>
            </a:r>
            <a:r>
              <a:rPr lang="fi-FI" sz="1800" dirty="0" err="1" smtClean="0"/>
              <a:t>low</a:t>
            </a:r>
            <a:r>
              <a:rPr lang="fi-FI" sz="1800" dirty="0" smtClean="0"/>
              <a:t> </a:t>
            </a:r>
            <a:r>
              <a:rPr lang="fi-FI" sz="1800" dirty="0" err="1" smtClean="0"/>
              <a:t>thermal</a:t>
            </a:r>
            <a:r>
              <a:rPr lang="fi-FI" sz="1800" dirty="0" smtClean="0"/>
              <a:t> </a:t>
            </a:r>
            <a:r>
              <a:rPr lang="fi-FI" sz="1800" dirty="0" err="1" smtClean="0"/>
              <a:t>gradient</a:t>
            </a:r>
            <a:r>
              <a:rPr lang="fi-FI" sz="1800" dirty="0" smtClean="0"/>
              <a:t> and </a:t>
            </a:r>
            <a:r>
              <a:rPr lang="fi-FI" sz="1800" dirty="0" err="1" smtClean="0"/>
              <a:t>low</a:t>
            </a:r>
            <a:r>
              <a:rPr lang="fi-FI" sz="1800" dirty="0" smtClean="0"/>
              <a:t> </a:t>
            </a:r>
            <a:r>
              <a:rPr lang="fi-FI" sz="1800" dirty="0" err="1" smtClean="0"/>
              <a:t>surface</a:t>
            </a:r>
            <a:r>
              <a:rPr lang="fi-FI" sz="1800" dirty="0" smtClean="0"/>
              <a:t> </a:t>
            </a:r>
            <a:r>
              <a:rPr lang="fi-FI" sz="1800" dirty="0" err="1" smtClean="0"/>
              <a:t>temperature</a:t>
            </a:r>
            <a:endParaRPr lang="fi-FI" sz="1800" dirty="0" smtClean="0"/>
          </a:p>
          <a:p>
            <a:r>
              <a:rPr lang="fi-FI" sz="1800" dirty="0" smtClean="0"/>
              <a:t>Pyhäjärvi is a </a:t>
            </a:r>
            <a:r>
              <a:rPr lang="fi-FI" sz="1800" dirty="0" err="1" smtClean="0"/>
              <a:t>municipality</a:t>
            </a:r>
            <a:r>
              <a:rPr lang="fi-FI" sz="1800" dirty="0" smtClean="0"/>
              <a:t> of 5100 </a:t>
            </a:r>
            <a:r>
              <a:rPr lang="fi-FI" sz="1800" dirty="0" err="1" smtClean="0"/>
              <a:t>people</a:t>
            </a:r>
            <a:r>
              <a:rPr lang="fi-FI" sz="1800" dirty="0" smtClean="0"/>
              <a:t>. Pyhäsalmi </a:t>
            </a:r>
            <a:r>
              <a:rPr lang="fi-FI" sz="1800" dirty="0" err="1" smtClean="0"/>
              <a:t>mine</a:t>
            </a:r>
            <a:r>
              <a:rPr lang="fi-FI" sz="1800" dirty="0" smtClean="0"/>
              <a:t> is </a:t>
            </a:r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largest</a:t>
            </a:r>
            <a:r>
              <a:rPr lang="fi-FI" sz="1800" dirty="0" smtClean="0"/>
              <a:t> </a:t>
            </a:r>
            <a:r>
              <a:rPr lang="fi-FI" sz="1800" dirty="0" err="1" smtClean="0"/>
              <a:t>employer</a:t>
            </a:r>
            <a:r>
              <a:rPr lang="fi-FI" sz="1800" dirty="0" smtClean="0"/>
              <a:t> of </a:t>
            </a:r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area</a:t>
            </a:r>
            <a:r>
              <a:rPr lang="fi-FI" sz="1800" dirty="0" smtClean="0"/>
              <a:t>, </a:t>
            </a:r>
            <a:r>
              <a:rPr lang="fi-FI" sz="1800" dirty="0" err="1" smtClean="0"/>
              <a:t>but</a:t>
            </a:r>
            <a:r>
              <a:rPr lang="fi-FI" sz="1800" dirty="0" smtClean="0"/>
              <a:t> it </a:t>
            </a:r>
            <a:r>
              <a:rPr lang="fi-FI" sz="1800" dirty="0" err="1" smtClean="0"/>
              <a:t>will</a:t>
            </a:r>
            <a:r>
              <a:rPr lang="fi-FI" sz="1800" dirty="0" smtClean="0"/>
              <a:t> </a:t>
            </a:r>
            <a:r>
              <a:rPr lang="fi-FI" sz="1800" dirty="0" err="1" smtClean="0"/>
              <a:t>be</a:t>
            </a:r>
            <a:r>
              <a:rPr lang="fi-FI" sz="1800" dirty="0" smtClean="0"/>
              <a:t> </a:t>
            </a:r>
            <a:r>
              <a:rPr lang="fi-FI" sz="1800" dirty="0" err="1" smtClean="0"/>
              <a:t>decommissioned</a:t>
            </a:r>
            <a:r>
              <a:rPr lang="fi-FI" sz="1800" dirty="0" smtClean="0"/>
              <a:t> in 2021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769615" y="209929"/>
            <a:ext cx="1821784" cy="2698994"/>
            <a:chOff x="8534708" y="1002267"/>
            <a:chExt cx="3085435" cy="480309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708" y="1440829"/>
              <a:ext cx="3085435" cy="436453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724349" y="4124663"/>
              <a:ext cx="1106534" cy="4478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i-FI" sz="1000" dirty="0" smtClean="0"/>
                <a:t>Pyhäjärvi</a:t>
              </a:r>
              <a:endParaRPr lang="fi-FI" sz="1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405261" y="1002267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Finland</a:t>
              </a:r>
              <a:endParaRPr lang="fi-FI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889185" y="5823631"/>
            <a:ext cx="56427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3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Near-surface </a:t>
            </a:r>
            <a:r>
              <a:rPr lang="en-US" sz="13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annual average temperature is about 4 °C and geothermal gradient is 12-14 </a:t>
            </a:r>
            <a:r>
              <a:rPr lang="en-US" sz="13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K/km</a:t>
            </a:r>
            <a:r>
              <a:rPr lang="en-US" sz="13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</a:t>
            </a:r>
            <a:r>
              <a:rPr lang="fi-FI" sz="13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Temperature</a:t>
            </a:r>
            <a:r>
              <a:rPr lang="fi-FI" sz="13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 </a:t>
            </a:r>
            <a:r>
              <a:rPr lang="fi-FI" sz="13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fi-FI" sz="13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i-FI" sz="13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bottom</a:t>
            </a:r>
            <a:r>
              <a:rPr lang="fi-FI" sz="13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fi-FI" sz="13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fi-FI" sz="13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i-FI" sz="13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mine</a:t>
            </a:r>
            <a:r>
              <a:rPr lang="fi-FI" sz="13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</a:t>
            </a:r>
            <a:r>
              <a:rPr lang="fi-FI" sz="13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20 - 25 </a:t>
            </a:r>
            <a:r>
              <a:rPr lang="fi-FI" sz="13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r>
              <a:rPr lang="fi-FI" sz="13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fi-FI" sz="13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281" y="2908923"/>
            <a:ext cx="3996264" cy="3385974"/>
          </a:xfrm>
          <a:prstGeom prst="rect">
            <a:avLst/>
          </a:prstGeom>
        </p:spPr>
      </p:pic>
      <p:sp>
        <p:nvSpPr>
          <p:cNvPr id="14" name="Content Placeholder 3"/>
          <p:cNvSpPr txBox="1">
            <a:spLocks/>
          </p:cNvSpPr>
          <p:nvPr/>
        </p:nvSpPr>
        <p:spPr>
          <a:xfrm>
            <a:off x="259193" y="2622430"/>
            <a:ext cx="6762708" cy="3201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531813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900" indent="-192088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200" i="1" kern="1200">
                <a:solidFill>
                  <a:srgbClr val="636569"/>
                </a:solidFill>
                <a:latin typeface="+mn-lt"/>
                <a:ea typeface="+mn-ea"/>
                <a:cs typeface="+mn-cs"/>
              </a:defRPr>
            </a:lvl2pPr>
            <a:lvl3pPr marL="900113" indent="-176213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200" i="1" kern="1200">
                <a:solidFill>
                  <a:srgbClr val="636569"/>
                </a:solidFill>
                <a:latin typeface="+mn-lt"/>
                <a:ea typeface="+mn-ea"/>
                <a:cs typeface="+mn-cs"/>
              </a:defRPr>
            </a:lvl3pPr>
            <a:lvl4pPr marL="1077913" indent="-185738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200" i="1" kern="1200">
                <a:solidFill>
                  <a:srgbClr val="636569"/>
                </a:solidFill>
                <a:latin typeface="+mn-lt"/>
                <a:ea typeface="+mn-ea"/>
                <a:cs typeface="+mn-cs"/>
              </a:defRPr>
            </a:lvl4pPr>
            <a:lvl5pPr marL="1255713" indent="-177800" algn="l" defTabSz="941388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2200" i="1" kern="1200">
                <a:solidFill>
                  <a:srgbClr val="636569"/>
                </a:solidFill>
                <a:latin typeface="+mn-lt"/>
                <a:ea typeface="+mn-ea"/>
                <a:cs typeface="+mn-cs"/>
              </a:defRPr>
            </a:lvl5pPr>
            <a:lvl6pPr marL="1433513" indent="-1778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9725" indent="-176213" algn="l" defTabSz="914377" rtl="0" eaLnBrk="1" latinLnBrk="0" hangingPunct="1">
              <a:lnSpc>
                <a:spcPct val="9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787525" indent="-1778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787525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800" dirty="0"/>
              <a:t>In </a:t>
            </a:r>
            <a:r>
              <a:rPr lang="fi-FI" sz="1800" dirty="0" err="1"/>
              <a:t>the</a:t>
            </a:r>
            <a:r>
              <a:rPr lang="fi-FI" sz="1800" dirty="0"/>
              <a:t> </a:t>
            </a:r>
            <a:r>
              <a:rPr lang="fi-FI" sz="1800" dirty="0" err="1"/>
              <a:t>project</a:t>
            </a:r>
            <a:r>
              <a:rPr lang="fi-FI" sz="1800" dirty="0"/>
              <a:t> ”Energy </a:t>
            </a:r>
            <a:r>
              <a:rPr lang="fi-FI" sz="1800" dirty="0" err="1"/>
              <a:t>Mine</a:t>
            </a:r>
            <a:r>
              <a:rPr lang="fi-FI" sz="1800" dirty="0"/>
              <a:t>” </a:t>
            </a:r>
            <a:r>
              <a:rPr lang="fi-FI" sz="1800" dirty="0" err="1"/>
              <a:t>we</a:t>
            </a:r>
            <a:r>
              <a:rPr lang="fi-FI" sz="1800" dirty="0"/>
              <a:t> </a:t>
            </a:r>
            <a:r>
              <a:rPr lang="fi-FI" sz="1800" dirty="0" err="1"/>
              <a:t>studied</a:t>
            </a:r>
            <a:r>
              <a:rPr lang="fi-FI" sz="1800" dirty="0"/>
              <a:t> </a:t>
            </a:r>
            <a:r>
              <a:rPr lang="fi-FI" sz="1800" dirty="0" err="1"/>
              <a:t>possibilities</a:t>
            </a:r>
            <a:r>
              <a:rPr lang="fi-FI" sz="1800" dirty="0"/>
              <a:t> for </a:t>
            </a:r>
            <a:r>
              <a:rPr lang="fi-FI" sz="1800" dirty="0" err="1"/>
              <a:t>geothermal</a:t>
            </a:r>
            <a:r>
              <a:rPr lang="fi-FI" sz="1800" dirty="0"/>
              <a:t> </a:t>
            </a:r>
            <a:r>
              <a:rPr lang="fi-FI" sz="1800" dirty="0" err="1"/>
              <a:t>energy</a:t>
            </a:r>
            <a:r>
              <a:rPr lang="fi-FI" sz="1800" dirty="0"/>
              <a:t> </a:t>
            </a:r>
            <a:r>
              <a:rPr lang="fi-FI" sz="1800" dirty="0" err="1"/>
              <a:t>utilization</a:t>
            </a:r>
            <a:r>
              <a:rPr lang="fi-FI" sz="1800" dirty="0"/>
              <a:t> and </a:t>
            </a:r>
            <a:r>
              <a:rPr lang="fi-FI" sz="1800" dirty="0" err="1"/>
              <a:t>heat</a:t>
            </a:r>
            <a:r>
              <a:rPr lang="fi-FI" sz="1800" dirty="0"/>
              <a:t> </a:t>
            </a:r>
            <a:r>
              <a:rPr lang="fi-FI" sz="1800" dirty="0" err="1"/>
              <a:t>storage</a:t>
            </a:r>
            <a:r>
              <a:rPr lang="fi-FI" sz="1800" dirty="0"/>
              <a:t> in a </a:t>
            </a:r>
            <a:r>
              <a:rPr lang="fi-FI" sz="1800" dirty="0" err="1"/>
              <a:t>borehole</a:t>
            </a:r>
            <a:r>
              <a:rPr lang="fi-FI" sz="1800" dirty="0"/>
              <a:t> </a:t>
            </a:r>
            <a:r>
              <a:rPr lang="fi-FI" sz="1800" dirty="0" err="1"/>
              <a:t>heat</a:t>
            </a:r>
            <a:r>
              <a:rPr lang="fi-FI" sz="1800" dirty="0"/>
              <a:t> </a:t>
            </a:r>
            <a:r>
              <a:rPr lang="fi-FI" sz="1800" dirty="0" err="1"/>
              <a:t>exchanger</a:t>
            </a:r>
            <a:r>
              <a:rPr lang="fi-FI" sz="1800" dirty="0"/>
              <a:t> (BHE) </a:t>
            </a:r>
            <a:r>
              <a:rPr lang="fi-FI" sz="1800" dirty="0" err="1"/>
              <a:t>field</a:t>
            </a:r>
            <a:r>
              <a:rPr lang="fi-FI" sz="1800" dirty="0"/>
              <a:t> </a:t>
            </a:r>
            <a:endParaRPr lang="fi-FI" sz="1800" dirty="0" smtClean="0"/>
          </a:p>
          <a:p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mine</a:t>
            </a:r>
            <a:r>
              <a:rPr lang="fi-FI" sz="1800" dirty="0" smtClean="0"/>
              <a:t> is a </a:t>
            </a:r>
            <a:r>
              <a:rPr lang="fi-FI" sz="1800" dirty="0" err="1" smtClean="0"/>
              <a:t>unique</a:t>
            </a:r>
            <a:r>
              <a:rPr lang="fi-FI" sz="1800" dirty="0" smtClean="0"/>
              <a:t>, </a:t>
            </a:r>
            <a:r>
              <a:rPr lang="fi-FI" sz="1800" dirty="0" err="1" smtClean="0"/>
              <a:t>vast</a:t>
            </a:r>
            <a:r>
              <a:rPr lang="fi-FI" sz="1800" dirty="0" smtClean="0"/>
              <a:t> underground </a:t>
            </a:r>
            <a:r>
              <a:rPr lang="fi-FI" sz="1800" dirty="0" err="1" smtClean="0"/>
              <a:t>space</a:t>
            </a:r>
            <a:r>
              <a:rPr lang="fi-FI" sz="1800" dirty="0" smtClean="0"/>
              <a:t>, </a:t>
            </a:r>
            <a:r>
              <a:rPr lang="fi-FI" sz="1800" dirty="0" err="1" smtClean="0"/>
              <a:t>so</a:t>
            </a:r>
            <a:r>
              <a:rPr lang="fi-FI" sz="1800" dirty="0" smtClean="0"/>
              <a:t> </a:t>
            </a:r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aim</a:t>
            </a:r>
            <a:r>
              <a:rPr lang="fi-FI" sz="1800" dirty="0" smtClean="0"/>
              <a:t> is to </a:t>
            </a:r>
            <a:r>
              <a:rPr lang="fi-FI" sz="1800" dirty="0" err="1" smtClean="0"/>
              <a:t>make</a:t>
            </a:r>
            <a:r>
              <a:rPr lang="fi-FI" sz="1800" dirty="0" smtClean="0"/>
              <a:t> </a:t>
            </a:r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best</a:t>
            </a:r>
            <a:r>
              <a:rPr lang="fi-FI" sz="1800" dirty="0" smtClean="0"/>
              <a:t> </a:t>
            </a:r>
            <a:r>
              <a:rPr lang="fi-FI" sz="1800" dirty="0" err="1" smtClean="0"/>
              <a:t>use</a:t>
            </a:r>
            <a:r>
              <a:rPr lang="fi-FI" sz="1800" dirty="0" smtClean="0"/>
              <a:t> of it </a:t>
            </a:r>
            <a:r>
              <a:rPr lang="fi-FI" sz="1800" dirty="0" err="1" smtClean="0"/>
              <a:t>without</a:t>
            </a:r>
            <a:r>
              <a:rPr lang="fi-FI" sz="1800" dirty="0" smtClean="0"/>
              <a:t> </a:t>
            </a:r>
            <a:r>
              <a:rPr lang="fi-FI" sz="1800" dirty="0" err="1" smtClean="0"/>
              <a:t>flooding</a:t>
            </a:r>
            <a:r>
              <a:rPr lang="fi-FI" sz="1800" dirty="0" smtClean="0"/>
              <a:t> </a:t>
            </a:r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mine</a:t>
            </a:r>
            <a:endParaRPr lang="fi-FI" sz="1800" dirty="0" smtClean="0"/>
          </a:p>
          <a:p>
            <a:r>
              <a:rPr lang="fi-FI" sz="1800" dirty="0" err="1" smtClean="0"/>
              <a:t>Other</a:t>
            </a:r>
            <a:r>
              <a:rPr lang="fi-FI" sz="1800" dirty="0" smtClean="0"/>
              <a:t> </a:t>
            </a:r>
            <a:r>
              <a:rPr lang="fi-FI" sz="1800" dirty="0" err="1" smtClean="0"/>
              <a:t>projects</a:t>
            </a:r>
            <a:r>
              <a:rPr lang="fi-FI" sz="1800" dirty="0" smtClean="0"/>
              <a:t> </a:t>
            </a:r>
            <a:r>
              <a:rPr lang="fi-FI" sz="1800" dirty="0" err="1" smtClean="0"/>
              <a:t>considered</a:t>
            </a:r>
            <a:r>
              <a:rPr lang="fi-FI" sz="1800" dirty="0" smtClean="0"/>
              <a:t> in </a:t>
            </a:r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mine</a:t>
            </a:r>
            <a:r>
              <a:rPr lang="fi-FI" sz="1800" dirty="0" smtClean="0"/>
              <a:t> </a:t>
            </a:r>
            <a:r>
              <a:rPr lang="fi-FI" sz="1800" dirty="0" err="1" smtClean="0"/>
              <a:t>include</a:t>
            </a:r>
            <a:r>
              <a:rPr lang="fi-FI" sz="1800" dirty="0" smtClean="0"/>
              <a:t> </a:t>
            </a:r>
            <a:r>
              <a:rPr lang="fi-FI" sz="1800" dirty="0" err="1" smtClean="0"/>
              <a:t>neutron</a:t>
            </a:r>
            <a:r>
              <a:rPr lang="fi-FI" sz="1800" dirty="0" smtClean="0"/>
              <a:t> </a:t>
            </a:r>
            <a:r>
              <a:rPr lang="fi-FI" sz="1800" dirty="0" err="1" smtClean="0"/>
              <a:t>detecting</a:t>
            </a:r>
            <a:r>
              <a:rPr lang="fi-FI" sz="1800" dirty="0" smtClean="0"/>
              <a:t> </a:t>
            </a:r>
            <a:r>
              <a:rPr lang="fi-FI" sz="1800" dirty="0" err="1" smtClean="0"/>
              <a:t>facility</a:t>
            </a:r>
            <a:r>
              <a:rPr lang="fi-FI" sz="1800" dirty="0" smtClean="0"/>
              <a:t> (Laguna, </a:t>
            </a:r>
            <a:r>
              <a:rPr lang="fi-FI" sz="1800" dirty="0" err="1" smtClean="0"/>
              <a:t>decommissioned</a:t>
            </a:r>
            <a:r>
              <a:rPr lang="fi-FI" sz="1800" dirty="0" smtClean="0"/>
              <a:t>), </a:t>
            </a:r>
            <a:r>
              <a:rPr lang="fi-FI" sz="1800" dirty="0" err="1" smtClean="0"/>
              <a:t>pumped</a:t>
            </a:r>
            <a:r>
              <a:rPr lang="fi-FI" sz="1800" dirty="0" smtClean="0"/>
              <a:t> </a:t>
            </a:r>
            <a:r>
              <a:rPr lang="fi-FI" sz="1800" dirty="0" err="1" smtClean="0"/>
              <a:t>storage</a:t>
            </a:r>
            <a:r>
              <a:rPr lang="fi-FI" sz="1800" dirty="0" smtClean="0"/>
              <a:t> </a:t>
            </a:r>
            <a:r>
              <a:rPr lang="fi-FI" sz="1800" dirty="0" err="1" smtClean="0"/>
              <a:t>hydropower</a:t>
            </a:r>
            <a:r>
              <a:rPr lang="fi-FI" sz="1800" dirty="0" smtClean="0"/>
              <a:t> </a:t>
            </a:r>
            <a:r>
              <a:rPr lang="fi-FI" sz="1800" dirty="0" err="1" smtClean="0"/>
              <a:t>plant</a:t>
            </a:r>
            <a:r>
              <a:rPr lang="fi-FI" sz="1800" dirty="0" smtClean="0"/>
              <a:t>, </a:t>
            </a:r>
            <a:r>
              <a:rPr lang="fi-FI" sz="1800" dirty="0" err="1" smtClean="0"/>
              <a:t>fish</a:t>
            </a:r>
            <a:r>
              <a:rPr lang="fi-FI" sz="1800" dirty="0" smtClean="0"/>
              <a:t> and </a:t>
            </a:r>
            <a:r>
              <a:rPr lang="fi-FI" sz="1800" dirty="0" err="1" smtClean="0"/>
              <a:t>vegetable</a:t>
            </a:r>
            <a:r>
              <a:rPr lang="fi-FI" sz="1800" dirty="0" smtClean="0"/>
              <a:t> </a:t>
            </a:r>
            <a:r>
              <a:rPr lang="fi-FI" sz="1800" dirty="0" err="1" smtClean="0"/>
              <a:t>farming</a:t>
            </a:r>
            <a:r>
              <a:rPr lang="fi-FI" sz="1800" dirty="0" smtClean="0"/>
              <a:t>, </a:t>
            </a:r>
            <a:r>
              <a:rPr lang="fi-FI" sz="1800" dirty="0" err="1" smtClean="0"/>
              <a:t>drying</a:t>
            </a:r>
            <a:r>
              <a:rPr lang="fi-FI" sz="1800" dirty="0" smtClean="0"/>
              <a:t> food, and </a:t>
            </a:r>
            <a:r>
              <a:rPr lang="fi-FI" sz="1800" dirty="0" err="1" smtClean="0"/>
              <a:t>tourism</a:t>
            </a:r>
            <a:r>
              <a:rPr lang="fi-FI" sz="1800" dirty="0" smtClean="0"/>
              <a:t>, </a:t>
            </a:r>
            <a:r>
              <a:rPr lang="fi-FI" sz="1800" dirty="0" err="1" smtClean="0"/>
              <a:t>among</a:t>
            </a:r>
            <a:r>
              <a:rPr lang="fi-FI" sz="1800" dirty="0" smtClean="0"/>
              <a:t> </a:t>
            </a:r>
            <a:r>
              <a:rPr lang="fi-FI" sz="1800" dirty="0" err="1" smtClean="0"/>
              <a:t>others</a:t>
            </a:r>
            <a:endParaRPr lang="fi-FI" sz="1800" dirty="0" smtClean="0"/>
          </a:p>
        </p:txBody>
      </p:sp>
    </p:spTree>
    <p:extLst>
      <p:ext uri="{BB962C8B-B14F-4D97-AF65-F5344CB8AC3E}">
        <p14:creationId xmlns:p14="http://schemas.microsoft.com/office/powerpoint/2010/main" val="383410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76677" y="6492875"/>
            <a:ext cx="831721" cy="365125"/>
          </a:xfrm>
        </p:spPr>
        <p:txBody>
          <a:bodyPr/>
          <a:lstStyle/>
          <a:p>
            <a:fld id="{FEAB4746-AAD7-4801-8CD9-A98B7CFEDE8C}" type="datetime1">
              <a:rPr lang="fi-FI" smtClean="0"/>
              <a:pPr/>
              <a:t>20.4.2020</a:t>
            </a:fld>
            <a:endParaRPr lang="fi-FI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0901" y="365125"/>
            <a:ext cx="10982899" cy="1040981"/>
          </a:xfrm>
        </p:spPr>
        <p:txBody>
          <a:bodyPr>
            <a:normAutofit/>
          </a:bodyPr>
          <a:lstStyle/>
          <a:p>
            <a:r>
              <a:rPr lang="fi-FI" sz="3600" dirty="0" err="1" smtClean="0"/>
              <a:t>Thermogeology</a:t>
            </a:r>
            <a:r>
              <a:rPr lang="fi-FI" sz="3600" dirty="0" smtClean="0"/>
              <a:t>: </a:t>
            </a:r>
            <a:r>
              <a:rPr lang="fi-FI" sz="3600" dirty="0" err="1" smtClean="0"/>
              <a:t>measurements</a:t>
            </a:r>
            <a:r>
              <a:rPr lang="fi-FI" sz="3600" dirty="0" smtClean="0"/>
              <a:t> and 3D </a:t>
            </a:r>
            <a:r>
              <a:rPr lang="fi-FI" sz="3600" dirty="0" err="1" smtClean="0"/>
              <a:t>model</a:t>
            </a:r>
            <a:endParaRPr lang="fi-FI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70905" y="1319843"/>
            <a:ext cx="5802946" cy="4942934"/>
          </a:xfrm>
        </p:spPr>
        <p:txBody>
          <a:bodyPr>
            <a:normAutofit/>
          </a:bodyPr>
          <a:lstStyle/>
          <a:p>
            <a:r>
              <a:rPr lang="fi-FI" sz="1800" dirty="0" err="1"/>
              <a:t>All</a:t>
            </a:r>
            <a:r>
              <a:rPr lang="fi-FI" sz="1800" dirty="0"/>
              <a:t> </a:t>
            </a:r>
            <a:r>
              <a:rPr lang="fi-FI" sz="1800" dirty="0" err="1"/>
              <a:t>drilling</a:t>
            </a:r>
            <a:r>
              <a:rPr lang="fi-FI" sz="1800" dirty="0"/>
              <a:t> data and </a:t>
            </a:r>
            <a:r>
              <a:rPr lang="fi-FI" sz="1800" dirty="0" err="1"/>
              <a:t>geological</a:t>
            </a:r>
            <a:r>
              <a:rPr lang="fi-FI" sz="1800" dirty="0"/>
              <a:t> data </a:t>
            </a:r>
            <a:r>
              <a:rPr lang="fi-FI" sz="1800" dirty="0" smtClean="0"/>
              <a:t>is </a:t>
            </a:r>
            <a:r>
              <a:rPr lang="fi-FI" sz="1800" dirty="0" err="1" smtClean="0"/>
              <a:t>from</a:t>
            </a:r>
            <a:r>
              <a:rPr lang="fi-FI" sz="1800" dirty="0" smtClean="0"/>
              <a:t> </a:t>
            </a:r>
            <a:r>
              <a:rPr lang="fi-FI" sz="1800" dirty="0"/>
              <a:t>Pyhäsalmi </a:t>
            </a:r>
            <a:r>
              <a:rPr lang="fi-FI" sz="1800" dirty="0" err="1" smtClean="0"/>
              <a:t>Mine</a:t>
            </a:r>
            <a:endParaRPr lang="fi-FI" sz="1800" dirty="0" smtClean="0"/>
          </a:p>
          <a:p>
            <a:pPr lvl="1"/>
            <a:r>
              <a:rPr lang="fi-FI" sz="1600" dirty="0" err="1" smtClean="0">
                <a:solidFill>
                  <a:schemeClr val="tx1"/>
                </a:solidFill>
              </a:rPr>
              <a:t>The</a:t>
            </a:r>
            <a:r>
              <a:rPr lang="fi-FI" sz="1600" dirty="0" smtClean="0">
                <a:solidFill>
                  <a:schemeClr val="tx1"/>
                </a:solidFill>
              </a:rPr>
              <a:t> </a:t>
            </a:r>
            <a:r>
              <a:rPr lang="fi-FI" sz="1600" dirty="0" err="1" smtClean="0">
                <a:solidFill>
                  <a:schemeClr val="tx1"/>
                </a:solidFill>
              </a:rPr>
              <a:t>figure</a:t>
            </a:r>
            <a:r>
              <a:rPr lang="fi-FI" sz="1600" dirty="0" smtClean="0">
                <a:solidFill>
                  <a:schemeClr val="tx1"/>
                </a:solidFill>
              </a:rPr>
              <a:t> </a:t>
            </a:r>
            <a:r>
              <a:rPr lang="fi-FI" sz="1600" dirty="0" err="1" smtClean="0">
                <a:solidFill>
                  <a:schemeClr val="tx1"/>
                </a:solidFill>
              </a:rPr>
              <a:t>shows</a:t>
            </a:r>
            <a:r>
              <a:rPr lang="fi-FI" sz="1600" dirty="0" smtClean="0">
                <a:solidFill>
                  <a:schemeClr val="tx1"/>
                </a:solidFill>
              </a:rPr>
              <a:t> </a:t>
            </a:r>
            <a:r>
              <a:rPr lang="fi-FI" sz="1600" dirty="0" err="1" smtClean="0">
                <a:solidFill>
                  <a:schemeClr val="tx1"/>
                </a:solidFill>
              </a:rPr>
              <a:t>the</a:t>
            </a:r>
            <a:r>
              <a:rPr lang="fi-FI" sz="1600" dirty="0" smtClean="0">
                <a:solidFill>
                  <a:schemeClr val="tx1"/>
                </a:solidFill>
              </a:rPr>
              <a:t> </a:t>
            </a:r>
            <a:r>
              <a:rPr lang="fi-FI" sz="1600" dirty="0" err="1" smtClean="0">
                <a:solidFill>
                  <a:schemeClr val="tx1"/>
                </a:solidFill>
              </a:rPr>
              <a:t>ore</a:t>
            </a:r>
            <a:r>
              <a:rPr lang="fi-FI" sz="1600" dirty="0" smtClean="0">
                <a:solidFill>
                  <a:schemeClr val="tx1"/>
                </a:solidFill>
              </a:rPr>
              <a:t> </a:t>
            </a:r>
            <a:r>
              <a:rPr lang="fi-FI" sz="1600" dirty="0" err="1" smtClean="0">
                <a:solidFill>
                  <a:schemeClr val="tx1"/>
                </a:solidFill>
              </a:rPr>
              <a:t>body</a:t>
            </a:r>
            <a:r>
              <a:rPr lang="fi-FI" sz="1600" dirty="0" smtClean="0">
                <a:solidFill>
                  <a:schemeClr val="tx1"/>
                </a:solidFill>
              </a:rPr>
              <a:t> (</a:t>
            </a:r>
            <a:r>
              <a:rPr lang="fi-FI" sz="1600" dirty="0" err="1" smtClean="0">
                <a:solidFill>
                  <a:schemeClr val="tx1"/>
                </a:solidFill>
              </a:rPr>
              <a:t>purple</a:t>
            </a:r>
            <a:r>
              <a:rPr lang="fi-FI" sz="1600" dirty="0" smtClean="0">
                <a:solidFill>
                  <a:schemeClr val="tx1"/>
                </a:solidFill>
              </a:rPr>
              <a:t>), </a:t>
            </a:r>
            <a:r>
              <a:rPr lang="fi-FI" sz="1600" dirty="0" err="1" smtClean="0">
                <a:solidFill>
                  <a:schemeClr val="tx1"/>
                </a:solidFill>
              </a:rPr>
              <a:t>tunnels</a:t>
            </a:r>
            <a:r>
              <a:rPr lang="fi-FI" sz="1600" dirty="0" smtClean="0">
                <a:solidFill>
                  <a:schemeClr val="tx1"/>
                </a:solidFill>
              </a:rPr>
              <a:t> in </a:t>
            </a:r>
            <a:r>
              <a:rPr lang="fi-FI" sz="1600" dirty="0" err="1" smtClean="0">
                <a:solidFill>
                  <a:schemeClr val="tx1"/>
                </a:solidFill>
              </a:rPr>
              <a:t>the</a:t>
            </a:r>
            <a:r>
              <a:rPr lang="fi-FI" sz="1600" dirty="0" smtClean="0">
                <a:solidFill>
                  <a:schemeClr val="tx1"/>
                </a:solidFill>
              </a:rPr>
              <a:t> </a:t>
            </a:r>
            <a:r>
              <a:rPr lang="fi-FI" sz="1600" dirty="0" err="1" smtClean="0">
                <a:solidFill>
                  <a:schemeClr val="tx1"/>
                </a:solidFill>
              </a:rPr>
              <a:t>mine</a:t>
            </a:r>
            <a:r>
              <a:rPr lang="fi-FI" sz="1600" dirty="0" smtClean="0">
                <a:solidFill>
                  <a:schemeClr val="tx1"/>
                </a:solidFill>
              </a:rPr>
              <a:t> (</a:t>
            </a:r>
            <a:r>
              <a:rPr lang="fi-FI" sz="1600" dirty="0" err="1" smtClean="0">
                <a:solidFill>
                  <a:schemeClr val="tx1"/>
                </a:solidFill>
              </a:rPr>
              <a:t>blue</a:t>
            </a:r>
            <a:r>
              <a:rPr lang="fi-FI" sz="1600" dirty="0" smtClean="0">
                <a:solidFill>
                  <a:schemeClr val="tx1"/>
                </a:solidFill>
              </a:rPr>
              <a:t> </a:t>
            </a:r>
            <a:r>
              <a:rPr lang="fi-FI" sz="1600" dirty="0" err="1" smtClean="0">
                <a:solidFill>
                  <a:schemeClr val="tx1"/>
                </a:solidFill>
              </a:rPr>
              <a:t>lines</a:t>
            </a:r>
            <a:r>
              <a:rPr lang="fi-FI" sz="1600" dirty="0" smtClean="0">
                <a:solidFill>
                  <a:schemeClr val="tx1"/>
                </a:solidFill>
              </a:rPr>
              <a:t>) and </a:t>
            </a:r>
            <a:r>
              <a:rPr lang="fi-FI" sz="1600" dirty="0" err="1" smtClean="0">
                <a:solidFill>
                  <a:schemeClr val="tx1"/>
                </a:solidFill>
              </a:rPr>
              <a:t>drillholes</a:t>
            </a:r>
            <a:endParaRPr lang="fi-FI" sz="1600" dirty="0" smtClean="0">
              <a:solidFill>
                <a:schemeClr val="tx1"/>
              </a:solidFill>
            </a:endParaRPr>
          </a:p>
          <a:p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/>
              <a:t>use</a:t>
            </a:r>
            <a:r>
              <a:rPr lang="fi-FI" sz="1800" dirty="0"/>
              <a:t> of </a:t>
            </a:r>
            <a:r>
              <a:rPr lang="fi-FI" sz="1800" dirty="0" err="1"/>
              <a:t>the</a:t>
            </a:r>
            <a:r>
              <a:rPr lang="fi-FI" sz="1800" dirty="0"/>
              <a:t> </a:t>
            </a:r>
            <a:r>
              <a:rPr lang="fi-FI" sz="1800" dirty="0" smtClean="0"/>
              <a:t>3D </a:t>
            </a:r>
            <a:r>
              <a:rPr lang="fi-FI" sz="1800" dirty="0" err="1" smtClean="0"/>
              <a:t>model</a:t>
            </a:r>
            <a:r>
              <a:rPr lang="fi-FI" sz="1800" dirty="0" smtClean="0"/>
              <a:t> </a:t>
            </a:r>
            <a:r>
              <a:rPr lang="fi-FI" sz="1800" dirty="0"/>
              <a:t>in </a:t>
            </a:r>
            <a:r>
              <a:rPr lang="fi-FI" sz="1800" dirty="0" err="1"/>
              <a:t>the</a:t>
            </a:r>
            <a:r>
              <a:rPr lang="fi-FI" sz="1800" dirty="0"/>
              <a:t> Energy </a:t>
            </a:r>
            <a:r>
              <a:rPr lang="fi-FI" sz="1800" dirty="0" err="1"/>
              <a:t>Mine</a:t>
            </a:r>
            <a:r>
              <a:rPr lang="fi-FI" sz="1800" dirty="0"/>
              <a:t> Project:</a:t>
            </a:r>
          </a:p>
          <a:p>
            <a:pPr marL="742950" lvl="1" indent="-285750"/>
            <a:r>
              <a:rPr lang="fi-FI" sz="1600" dirty="0" err="1">
                <a:solidFill>
                  <a:schemeClr val="tx1"/>
                </a:solidFill>
              </a:rPr>
              <a:t>Selection</a:t>
            </a:r>
            <a:r>
              <a:rPr lang="fi-FI" sz="1600" dirty="0">
                <a:solidFill>
                  <a:schemeClr val="tx1"/>
                </a:solidFill>
              </a:rPr>
              <a:t> of </a:t>
            </a:r>
            <a:r>
              <a:rPr lang="fi-FI" sz="1600" dirty="0" err="1">
                <a:solidFill>
                  <a:schemeClr val="tx1"/>
                </a:solidFill>
              </a:rPr>
              <a:t>suitable</a:t>
            </a:r>
            <a:r>
              <a:rPr lang="fi-FI" sz="1600" dirty="0">
                <a:solidFill>
                  <a:schemeClr val="tx1"/>
                </a:solidFill>
              </a:rPr>
              <a:t> </a:t>
            </a:r>
            <a:r>
              <a:rPr lang="fi-FI" sz="1600" dirty="0" smtClean="0">
                <a:solidFill>
                  <a:schemeClr val="tx1"/>
                </a:solidFill>
              </a:rPr>
              <a:t>Distributed </a:t>
            </a:r>
            <a:r>
              <a:rPr lang="fi-FI" sz="1600" dirty="0" err="1">
                <a:solidFill>
                  <a:schemeClr val="tx1"/>
                </a:solidFill>
              </a:rPr>
              <a:t>Thermal</a:t>
            </a:r>
            <a:r>
              <a:rPr lang="fi-FI" sz="1600" dirty="0">
                <a:solidFill>
                  <a:schemeClr val="tx1"/>
                </a:solidFill>
              </a:rPr>
              <a:t> </a:t>
            </a:r>
            <a:r>
              <a:rPr lang="fi-FI" sz="1600" dirty="0" err="1" smtClean="0">
                <a:solidFill>
                  <a:schemeClr val="tx1"/>
                </a:solidFill>
              </a:rPr>
              <a:t>Sensing</a:t>
            </a:r>
            <a:r>
              <a:rPr lang="fi-FI" sz="1600" dirty="0" smtClean="0">
                <a:solidFill>
                  <a:schemeClr val="tx1"/>
                </a:solidFill>
              </a:rPr>
              <a:t> (DTS) </a:t>
            </a:r>
            <a:r>
              <a:rPr lang="fi-FI" sz="1600" dirty="0" err="1">
                <a:solidFill>
                  <a:schemeClr val="tx1"/>
                </a:solidFill>
              </a:rPr>
              <a:t>measurement</a:t>
            </a:r>
            <a:r>
              <a:rPr lang="fi-FI" sz="1600" dirty="0">
                <a:solidFill>
                  <a:schemeClr val="tx1"/>
                </a:solidFill>
              </a:rPr>
              <a:t> </a:t>
            </a:r>
            <a:r>
              <a:rPr lang="fi-FI" sz="1600" dirty="0" err="1">
                <a:solidFill>
                  <a:schemeClr val="tx1"/>
                </a:solidFill>
              </a:rPr>
              <a:t>locations</a:t>
            </a:r>
            <a:r>
              <a:rPr lang="fi-FI" sz="1600" dirty="0">
                <a:solidFill>
                  <a:schemeClr val="tx1"/>
                </a:solidFill>
              </a:rPr>
              <a:t> and </a:t>
            </a:r>
            <a:r>
              <a:rPr lang="fi-FI" sz="1600" dirty="0" err="1" smtClean="0">
                <a:solidFill>
                  <a:schemeClr val="tx1"/>
                </a:solidFill>
              </a:rPr>
              <a:t>drillholes</a:t>
            </a:r>
            <a:endParaRPr lang="fi-FI" sz="1600" dirty="0" smtClean="0">
              <a:solidFill>
                <a:schemeClr val="tx1"/>
              </a:solidFill>
            </a:endParaRPr>
          </a:p>
          <a:p>
            <a:pPr marL="919163" lvl="2" indent="-285750"/>
            <a:r>
              <a:rPr lang="fi-FI" sz="1400" dirty="0" smtClean="0">
                <a:solidFill>
                  <a:schemeClr val="tx1"/>
                </a:solidFill>
              </a:rPr>
              <a:t>4 </a:t>
            </a:r>
            <a:r>
              <a:rPr lang="fi-FI" sz="1400" dirty="0" err="1" smtClean="0">
                <a:solidFill>
                  <a:schemeClr val="tx1"/>
                </a:solidFill>
              </a:rPr>
              <a:t>boreholes</a:t>
            </a:r>
            <a:r>
              <a:rPr lang="fi-FI" sz="1400" dirty="0" smtClean="0">
                <a:solidFill>
                  <a:schemeClr val="tx1"/>
                </a:solidFill>
              </a:rPr>
              <a:t> </a:t>
            </a:r>
            <a:r>
              <a:rPr lang="fi-FI" sz="1400" dirty="0" err="1" smtClean="0">
                <a:solidFill>
                  <a:schemeClr val="tx1"/>
                </a:solidFill>
              </a:rPr>
              <a:t>from</a:t>
            </a:r>
            <a:r>
              <a:rPr lang="fi-FI" sz="1400" dirty="0" smtClean="0">
                <a:solidFill>
                  <a:schemeClr val="tx1"/>
                </a:solidFill>
              </a:rPr>
              <a:t> </a:t>
            </a:r>
            <a:r>
              <a:rPr lang="fi-FI" sz="1400" dirty="0" err="1" smtClean="0">
                <a:solidFill>
                  <a:schemeClr val="tx1"/>
                </a:solidFill>
              </a:rPr>
              <a:t>the</a:t>
            </a:r>
            <a:r>
              <a:rPr lang="fi-FI" sz="1400" dirty="0" smtClean="0">
                <a:solidFill>
                  <a:schemeClr val="tx1"/>
                </a:solidFill>
              </a:rPr>
              <a:t> </a:t>
            </a:r>
            <a:r>
              <a:rPr lang="fi-FI" sz="1400" dirty="0" err="1" smtClean="0">
                <a:solidFill>
                  <a:schemeClr val="tx1"/>
                </a:solidFill>
              </a:rPr>
              <a:t>surface</a:t>
            </a:r>
            <a:r>
              <a:rPr lang="fi-FI" sz="1400" dirty="0" smtClean="0">
                <a:solidFill>
                  <a:schemeClr val="tx1"/>
                </a:solidFill>
              </a:rPr>
              <a:t> and 4 </a:t>
            </a:r>
            <a:r>
              <a:rPr lang="fi-FI" sz="1400" dirty="0" err="1" smtClean="0">
                <a:solidFill>
                  <a:schemeClr val="tx1"/>
                </a:solidFill>
              </a:rPr>
              <a:t>from</a:t>
            </a:r>
            <a:r>
              <a:rPr lang="fi-FI" sz="1400" dirty="0" smtClean="0">
                <a:solidFill>
                  <a:schemeClr val="tx1"/>
                </a:solidFill>
              </a:rPr>
              <a:t> </a:t>
            </a:r>
            <a:r>
              <a:rPr lang="fi-FI" sz="1400" dirty="0" err="1" smtClean="0">
                <a:solidFill>
                  <a:schemeClr val="tx1"/>
                </a:solidFill>
              </a:rPr>
              <a:t>the</a:t>
            </a:r>
            <a:r>
              <a:rPr lang="fi-FI" sz="1400" dirty="0" smtClean="0">
                <a:solidFill>
                  <a:schemeClr val="tx1"/>
                </a:solidFill>
              </a:rPr>
              <a:t> </a:t>
            </a:r>
            <a:r>
              <a:rPr lang="fi-FI" sz="1400" dirty="0" err="1" smtClean="0">
                <a:solidFill>
                  <a:schemeClr val="tx1"/>
                </a:solidFill>
              </a:rPr>
              <a:t>mine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smtClean="0">
                <a:solidFill>
                  <a:schemeClr val="tx1"/>
                </a:solidFill>
              </a:rPr>
              <a:t>(</a:t>
            </a:r>
            <a:r>
              <a:rPr lang="fi-FI" sz="1400" dirty="0" err="1" smtClean="0">
                <a:solidFill>
                  <a:schemeClr val="tx1"/>
                </a:solidFill>
              </a:rPr>
              <a:t>thick</a:t>
            </a:r>
            <a:r>
              <a:rPr lang="fi-FI" sz="1400" dirty="0" smtClean="0">
                <a:solidFill>
                  <a:schemeClr val="tx1"/>
                </a:solidFill>
              </a:rPr>
              <a:t> </a:t>
            </a:r>
            <a:r>
              <a:rPr lang="fi-FI" sz="1400" dirty="0" err="1" smtClean="0">
                <a:solidFill>
                  <a:schemeClr val="tx1"/>
                </a:solidFill>
              </a:rPr>
              <a:t>lines</a:t>
            </a:r>
            <a:r>
              <a:rPr lang="fi-FI" sz="1400" dirty="0" smtClean="0">
                <a:solidFill>
                  <a:schemeClr val="tx1"/>
                </a:solidFill>
              </a:rPr>
              <a:t> in </a:t>
            </a:r>
            <a:r>
              <a:rPr lang="fi-FI" sz="1400" dirty="0" err="1" smtClean="0">
                <a:solidFill>
                  <a:schemeClr val="tx1"/>
                </a:solidFill>
              </a:rPr>
              <a:t>the</a:t>
            </a:r>
            <a:r>
              <a:rPr lang="fi-FI" sz="1400" dirty="0" smtClean="0">
                <a:solidFill>
                  <a:schemeClr val="tx1"/>
                </a:solidFill>
              </a:rPr>
              <a:t> </a:t>
            </a:r>
            <a:r>
              <a:rPr lang="fi-FI" sz="1400" dirty="0" err="1" smtClean="0">
                <a:solidFill>
                  <a:schemeClr val="tx1"/>
                </a:solidFill>
              </a:rPr>
              <a:t>figure</a:t>
            </a:r>
            <a:r>
              <a:rPr lang="fi-FI" sz="1400" dirty="0">
                <a:solidFill>
                  <a:schemeClr val="tx1"/>
                </a:solidFill>
              </a:rPr>
              <a:t>)</a:t>
            </a:r>
          </a:p>
          <a:p>
            <a:pPr marL="742950" lvl="1" indent="-285750"/>
            <a:r>
              <a:rPr lang="fi-FI" sz="1600" dirty="0" err="1">
                <a:solidFill>
                  <a:schemeClr val="tx1"/>
                </a:solidFill>
              </a:rPr>
              <a:t>Selection</a:t>
            </a:r>
            <a:r>
              <a:rPr lang="fi-FI" sz="1600" dirty="0">
                <a:solidFill>
                  <a:schemeClr val="tx1"/>
                </a:solidFill>
              </a:rPr>
              <a:t> of </a:t>
            </a:r>
            <a:r>
              <a:rPr lang="fi-FI" sz="1600" dirty="0" err="1">
                <a:solidFill>
                  <a:schemeClr val="tx1"/>
                </a:solidFill>
              </a:rPr>
              <a:t>petrophysical</a:t>
            </a:r>
            <a:r>
              <a:rPr lang="fi-FI" sz="1600" dirty="0">
                <a:solidFill>
                  <a:schemeClr val="tx1"/>
                </a:solidFill>
              </a:rPr>
              <a:t> </a:t>
            </a:r>
            <a:r>
              <a:rPr lang="fi-FI" sz="1600" dirty="0" err="1">
                <a:solidFill>
                  <a:schemeClr val="tx1"/>
                </a:solidFill>
              </a:rPr>
              <a:t>thermal</a:t>
            </a:r>
            <a:r>
              <a:rPr lang="fi-FI" sz="1600" dirty="0">
                <a:solidFill>
                  <a:schemeClr val="tx1"/>
                </a:solidFill>
              </a:rPr>
              <a:t> </a:t>
            </a:r>
            <a:r>
              <a:rPr lang="fi-FI" sz="1600" dirty="0" err="1">
                <a:solidFill>
                  <a:schemeClr val="tx1"/>
                </a:solidFill>
              </a:rPr>
              <a:t>conductivity</a:t>
            </a:r>
            <a:r>
              <a:rPr lang="fi-FI" sz="1600" dirty="0">
                <a:solidFill>
                  <a:schemeClr val="tx1"/>
                </a:solidFill>
              </a:rPr>
              <a:t> </a:t>
            </a:r>
            <a:r>
              <a:rPr lang="fi-FI" sz="1600" dirty="0" err="1">
                <a:solidFill>
                  <a:schemeClr val="tx1"/>
                </a:solidFill>
              </a:rPr>
              <a:t>samples</a:t>
            </a:r>
            <a:r>
              <a:rPr lang="fi-FI" sz="1600" dirty="0">
                <a:solidFill>
                  <a:schemeClr val="tx1"/>
                </a:solidFill>
              </a:rPr>
              <a:t> </a:t>
            </a:r>
            <a:r>
              <a:rPr lang="fi-FI" sz="1600" dirty="0" err="1">
                <a:solidFill>
                  <a:schemeClr val="tx1"/>
                </a:solidFill>
              </a:rPr>
              <a:t>from</a:t>
            </a:r>
            <a:r>
              <a:rPr lang="fi-FI" sz="1600" dirty="0">
                <a:solidFill>
                  <a:schemeClr val="tx1"/>
                </a:solidFill>
              </a:rPr>
              <a:t> </a:t>
            </a:r>
            <a:r>
              <a:rPr lang="fi-FI" sz="1600" dirty="0" err="1">
                <a:solidFill>
                  <a:schemeClr val="tx1"/>
                </a:solidFill>
              </a:rPr>
              <a:t>specific</a:t>
            </a:r>
            <a:r>
              <a:rPr lang="fi-FI" sz="1600" dirty="0">
                <a:solidFill>
                  <a:schemeClr val="tx1"/>
                </a:solidFill>
              </a:rPr>
              <a:t> </a:t>
            </a:r>
            <a:r>
              <a:rPr lang="fi-FI" sz="1600" dirty="0" err="1" smtClean="0">
                <a:solidFill>
                  <a:schemeClr val="tx1"/>
                </a:solidFill>
              </a:rPr>
              <a:t>drillholes</a:t>
            </a:r>
            <a:endParaRPr lang="fi-FI" sz="1600" dirty="0" smtClean="0">
              <a:solidFill>
                <a:schemeClr val="tx1"/>
              </a:solidFill>
            </a:endParaRPr>
          </a:p>
          <a:p>
            <a:pPr marL="919163" lvl="2" indent="-285750"/>
            <a:r>
              <a:rPr lang="fi-FI" sz="1400" dirty="0" smtClean="0">
                <a:solidFill>
                  <a:schemeClr val="tx1"/>
                </a:solidFill>
              </a:rPr>
              <a:t>57 </a:t>
            </a:r>
            <a:r>
              <a:rPr lang="fi-FI" sz="1400" dirty="0" err="1" smtClean="0">
                <a:solidFill>
                  <a:schemeClr val="tx1"/>
                </a:solidFill>
              </a:rPr>
              <a:t>samples</a:t>
            </a:r>
            <a:r>
              <a:rPr lang="fi-FI" sz="1400" dirty="0" smtClean="0">
                <a:solidFill>
                  <a:schemeClr val="tx1"/>
                </a:solidFill>
              </a:rPr>
              <a:t> </a:t>
            </a:r>
            <a:r>
              <a:rPr lang="fi-FI" sz="1400" dirty="0" err="1" smtClean="0">
                <a:solidFill>
                  <a:schemeClr val="tx1"/>
                </a:solidFill>
              </a:rPr>
              <a:t>from</a:t>
            </a:r>
            <a:r>
              <a:rPr lang="fi-FI" sz="1400" dirty="0" smtClean="0">
                <a:solidFill>
                  <a:schemeClr val="tx1"/>
                </a:solidFill>
              </a:rPr>
              <a:t> 4 </a:t>
            </a:r>
            <a:r>
              <a:rPr lang="fi-FI" sz="1400" dirty="0" err="1" smtClean="0">
                <a:solidFill>
                  <a:schemeClr val="tx1"/>
                </a:solidFill>
              </a:rPr>
              <a:t>drillholes</a:t>
            </a:r>
            <a:r>
              <a:rPr lang="fi-FI" sz="1400" dirty="0" smtClean="0">
                <a:solidFill>
                  <a:schemeClr val="tx1"/>
                </a:solidFill>
              </a:rPr>
              <a:t> (</a:t>
            </a:r>
            <a:r>
              <a:rPr lang="fi-FI" sz="1400" dirty="0" err="1" smtClean="0">
                <a:solidFill>
                  <a:schemeClr val="tx1"/>
                </a:solidFill>
              </a:rPr>
              <a:t>marked</a:t>
            </a:r>
            <a:r>
              <a:rPr lang="fi-FI" sz="1400" dirty="0" smtClean="0">
                <a:solidFill>
                  <a:schemeClr val="tx1"/>
                </a:solidFill>
              </a:rPr>
              <a:t> </a:t>
            </a:r>
            <a:r>
              <a:rPr lang="fi-FI" sz="1400" dirty="0" err="1" smtClean="0">
                <a:solidFill>
                  <a:schemeClr val="tx1"/>
                </a:solidFill>
              </a:rPr>
              <a:t>with</a:t>
            </a:r>
            <a:r>
              <a:rPr lang="fi-FI" sz="1400" dirty="0" smtClean="0">
                <a:solidFill>
                  <a:schemeClr val="tx1"/>
                </a:solidFill>
              </a:rPr>
              <a:t> </a:t>
            </a:r>
            <a:r>
              <a:rPr lang="fi-FI" sz="1400" dirty="0" err="1" smtClean="0">
                <a:solidFill>
                  <a:schemeClr val="tx1"/>
                </a:solidFill>
              </a:rPr>
              <a:t>disks</a:t>
            </a:r>
            <a:r>
              <a:rPr lang="fi-FI" sz="1400" dirty="0" smtClean="0">
                <a:solidFill>
                  <a:schemeClr val="tx1"/>
                </a:solidFill>
              </a:rPr>
              <a:t> in </a:t>
            </a:r>
            <a:r>
              <a:rPr lang="fi-FI" sz="1400" dirty="0" err="1" smtClean="0">
                <a:solidFill>
                  <a:schemeClr val="tx1"/>
                </a:solidFill>
              </a:rPr>
              <a:t>the</a:t>
            </a:r>
            <a:r>
              <a:rPr lang="fi-FI" sz="1400" dirty="0" smtClean="0">
                <a:solidFill>
                  <a:schemeClr val="tx1"/>
                </a:solidFill>
              </a:rPr>
              <a:t> </a:t>
            </a:r>
            <a:r>
              <a:rPr lang="fi-FI" sz="1400" dirty="0" err="1" smtClean="0">
                <a:solidFill>
                  <a:schemeClr val="tx1"/>
                </a:solidFill>
              </a:rPr>
              <a:t>figure</a:t>
            </a:r>
            <a:r>
              <a:rPr lang="fi-FI" sz="1400" dirty="0" smtClean="0">
                <a:solidFill>
                  <a:schemeClr val="tx1"/>
                </a:solidFill>
              </a:rPr>
              <a:t>)</a:t>
            </a:r>
            <a:endParaRPr lang="fi-FI" sz="1400" dirty="0">
              <a:solidFill>
                <a:schemeClr val="tx1"/>
              </a:solidFill>
            </a:endParaRPr>
          </a:p>
          <a:p>
            <a:pPr marL="742950" lvl="1" indent="-285750"/>
            <a:r>
              <a:rPr lang="fi-FI" sz="1600" dirty="0" err="1">
                <a:solidFill>
                  <a:schemeClr val="tx1"/>
                </a:solidFill>
              </a:rPr>
              <a:t>Descriptions</a:t>
            </a:r>
            <a:r>
              <a:rPr lang="fi-FI" sz="1600" dirty="0">
                <a:solidFill>
                  <a:schemeClr val="tx1"/>
                </a:solidFill>
              </a:rPr>
              <a:t> and </a:t>
            </a:r>
            <a:r>
              <a:rPr lang="fi-FI" sz="1600" dirty="0" err="1">
                <a:solidFill>
                  <a:schemeClr val="tx1"/>
                </a:solidFill>
              </a:rPr>
              <a:t>modelling</a:t>
            </a:r>
            <a:r>
              <a:rPr lang="fi-FI" sz="1600" dirty="0">
                <a:solidFill>
                  <a:schemeClr val="tx1"/>
                </a:solidFill>
              </a:rPr>
              <a:t> of </a:t>
            </a:r>
            <a:r>
              <a:rPr lang="fi-FI" sz="1600" dirty="0" err="1">
                <a:solidFill>
                  <a:schemeClr val="tx1"/>
                </a:solidFill>
              </a:rPr>
              <a:t>specific</a:t>
            </a:r>
            <a:r>
              <a:rPr lang="fi-FI" sz="1600" dirty="0">
                <a:solidFill>
                  <a:schemeClr val="tx1"/>
                </a:solidFill>
              </a:rPr>
              <a:t> </a:t>
            </a:r>
            <a:r>
              <a:rPr lang="fi-FI" sz="1600" dirty="0" err="1">
                <a:solidFill>
                  <a:schemeClr val="tx1"/>
                </a:solidFill>
              </a:rPr>
              <a:t>structural</a:t>
            </a:r>
            <a:r>
              <a:rPr lang="fi-FI" sz="1600" dirty="0">
                <a:solidFill>
                  <a:schemeClr val="tx1"/>
                </a:solidFill>
              </a:rPr>
              <a:t> </a:t>
            </a:r>
            <a:r>
              <a:rPr lang="fi-FI" sz="1600" dirty="0" err="1">
                <a:solidFill>
                  <a:schemeClr val="tx1"/>
                </a:solidFill>
              </a:rPr>
              <a:t>geology</a:t>
            </a:r>
            <a:r>
              <a:rPr lang="fi-FI" sz="1600" dirty="0">
                <a:solidFill>
                  <a:schemeClr val="tx1"/>
                </a:solidFill>
              </a:rPr>
              <a:t> </a:t>
            </a:r>
            <a:r>
              <a:rPr lang="fi-FI" sz="1600" dirty="0" err="1">
                <a:solidFill>
                  <a:schemeClr val="tx1"/>
                </a:solidFill>
              </a:rPr>
              <a:t>issues</a:t>
            </a:r>
            <a:endParaRPr lang="fi-FI" sz="1600" dirty="0">
              <a:solidFill>
                <a:schemeClr val="tx1"/>
              </a:solidFill>
            </a:endParaRPr>
          </a:p>
          <a:p>
            <a:pPr marL="742950" lvl="1" indent="-285750"/>
            <a:r>
              <a:rPr lang="fi-FI" sz="1600" dirty="0">
                <a:solidFill>
                  <a:schemeClr val="tx1"/>
                </a:solidFill>
              </a:rPr>
              <a:t>Design of </a:t>
            </a:r>
            <a:r>
              <a:rPr lang="fi-FI" sz="1600" dirty="0" err="1">
                <a:solidFill>
                  <a:schemeClr val="tx1"/>
                </a:solidFill>
              </a:rPr>
              <a:t>the</a:t>
            </a:r>
            <a:r>
              <a:rPr lang="fi-FI" sz="1600" dirty="0">
                <a:solidFill>
                  <a:schemeClr val="tx1"/>
                </a:solidFill>
              </a:rPr>
              <a:t> </a:t>
            </a:r>
            <a:r>
              <a:rPr lang="fi-FI" sz="1600" dirty="0" err="1">
                <a:solidFill>
                  <a:schemeClr val="tx1"/>
                </a:solidFill>
              </a:rPr>
              <a:t>location</a:t>
            </a:r>
            <a:r>
              <a:rPr lang="fi-FI" sz="1600" dirty="0">
                <a:solidFill>
                  <a:schemeClr val="tx1"/>
                </a:solidFill>
              </a:rPr>
              <a:t> and </a:t>
            </a:r>
            <a:r>
              <a:rPr lang="fi-FI" sz="1600" dirty="0" err="1">
                <a:solidFill>
                  <a:schemeClr val="tx1"/>
                </a:solidFill>
              </a:rPr>
              <a:t>dimensions</a:t>
            </a:r>
            <a:r>
              <a:rPr lang="fi-FI" sz="1600" dirty="0">
                <a:solidFill>
                  <a:schemeClr val="tx1"/>
                </a:solidFill>
              </a:rPr>
              <a:t> of a </a:t>
            </a:r>
            <a:r>
              <a:rPr lang="fi-FI" sz="1600" dirty="0" smtClean="0">
                <a:solidFill>
                  <a:schemeClr val="tx1"/>
                </a:solidFill>
              </a:rPr>
              <a:t>BHE </a:t>
            </a:r>
            <a:r>
              <a:rPr lang="fi-FI" sz="1600" dirty="0" err="1" smtClean="0">
                <a:solidFill>
                  <a:schemeClr val="tx1"/>
                </a:solidFill>
              </a:rPr>
              <a:t>field</a:t>
            </a:r>
            <a:endParaRPr lang="fi-FI" sz="1600" dirty="0">
              <a:solidFill>
                <a:schemeClr val="tx1"/>
              </a:solidFill>
            </a:endParaRPr>
          </a:p>
          <a:p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50" y="1054781"/>
            <a:ext cx="5543070" cy="52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5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318" y="444789"/>
            <a:ext cx="6062931" cy="1877437"/>
          </a:xfrm>
          <a:prstGeom prst="rect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/>
              <a:t>Thermogeologically the Pyhäsalmi rocks can be broadly divided into three parts: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600" i="1" dirty="0" err="1">
                <a:solidFill>
                  <a:schemeClr val="tx1"/>
                </a:solidFill>
              </a:rPr>
              <a:t>Mafic</a:t>
            </a:r>
            <a:r>
              <a:rPr lang="fi-FI" sz="1600" i="1" dirty="0">
                <a:solidFill>
                  <a:schemeClr val="tx1"/>
                </a:solidFill>
              </a:rPr>
              <a:t> </a:t>
            </a:r>
            <a:r>
              <a:rPr lang="fi-FI" sz="1600" i="1" dirty="0" err="1">
                <a:solidFill>
                  <a:schemeClr val="tx1"/>
                </a:solidFill>
              </a:rPr>
              <a:t>volcanic</a:t>
            </a:r>
            <a:r>
              <a:rPr lang="fi-FI" sz="1600" i="1" dirty="0">
                <a:solidFill>
                  <a:schemeClr val="tx1"/>
                </a:solidFill>
              </a:rPr>
              <a:t> rock; </a:t>
            </a:r>
            <a:r>
              <a:rPr lang="fi-FI" sz="1600" i="1" dirty="0" err="1">
                <a:solidFill>
                  <a:schemeClr val="tx1"/>
                </a:solidFill>
              </a:rPr>
              <a:t>intermediate</a:t>
            </a:r>
            <a:r>
              <a:rPr lang="fi-FI" sz="1600" i="1" dirty="0">
                <a:solidFill>
                  <a:schemeClr val="tx1"/>
                </a:solidFill>
              </a:rPr>
              <a:t> </a:t>
            </a:r>
            <a:r>
              <a:rPr lang="fi-FI" sz="1600" i="1" dirty="0" err="1">
                <a:solidFill>
                  <a:schemeClr val="tx1"/>
                </a:solidFill>
              </a:rPr>
              <a:t>thermal</a:t>
            </a:r>
            <a:r>
              <a:rPr lang="fi-FI" sz="1600" i="1" dirty="0">
                <a:solidFill>
                  <a:schemeClr val="tx1"/>
                </a:solidFill>
              </a:rPr>
              <a:t> </a:t>
            </a:r>
            <a:r>
              <a:rPr lang="fi-FI" sz="1600" i="1" dirty="0" err="1" smtClean="0">
                <a:solidFill>
                  <a:schemeClr val="tx1"/>
                </a:solidFill>
              </a:rPr>
              <a:t>conductivity</a:t>
            </a:r>
            <a:r>
              <a:rPr lang="fi-FI" sz="1600" i="1" dirty="0" smtClean="0">
                <a:solidFill>
                  <a:schemeClr val="tx1"/>
                </a:solidFill>
              </a:rPr>
              <a:t>; </a:t>
            </a:r>
            <a:r>
              <a:rPr lang="fi-FI" sz="1600" i="1" dirty="0" err="1">
                <a:solidFill>
                  <a:schemeClr val="tx1"/>
                </a:solidFill>
              </a:rPr>
              <a:t>thermal</a:t>
            </a:r>
            <a:r>
              <a:rPr lang="fi-FI" sz="1600" i="1" dirty="0">
                <a:solidFill>
                  <a:schemeClr val="tx1"/>
                </a:solidFill>
              </a:rPr>
              <a:t> </a:t>
            </a:r>
            <a:r>
              <a:rPr lang="fi-FI" sz="1600" i="1" dirty="0" err="1" smtClean="0">
                <a:solidFill>
                  <a:schemeClr val="tx1"/>
                </a:solidFill>
              </a:rPr>
              <a:t>anisotropy</a:t>
            </a:r>
            <a:endParaRPr lang="fi-FI" sz="1600" i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600" i="1" dirty="0" err="1" smtClean="0">
                <a:solidFill>
                  <a:schemeClr val="tx1"/>
                </a:solidFill>
              </a:rPr>
              <a:t>Felsic</a:t>
            </a:r>
            <a:r>
              <a:rPr lang="fi-FI" sz="1600" i="1" dirty="0" smtClean="0">
                <a:solidFill>
                  <a:schemeClr val="tx1"/>
                </a:solidFill>
              </a:rPr>
              <a:t> volcanic rock; good </a:t>
            </a:r>
            <a:r>
              <a:rPr lang="fi-FI" sz="1600" i="1" dirty="0" err="1" smtClean="0">
                <a:solidFill>
                  <a:schemeClr val="tx1"/>
                </a:solidFill>
              </a:rPr>
              <a:t>thermal</a:t>
            </a:r>
            <a:r>
              <a:rPr lang="fi-FI" sz="1600" i="1" dirty="0" smtClean="0">
                <a:solidFill>
                  <a:schemeClr val="tx1"/>
                </a:solidFill>
              </a:rPr>
              <a:t> </a:t>
            </a:r>
            <a:r>
              <a:rPr lang="fi-FI" sz="1600" i="1" dirty="0" err="1" smtClean="0">
                <a:solidFill>
                  <a:schemeClr val="tx1"/>
                </a:solidFill>
              </a:rPr>
              <a:t>conductivity</a:t>
            </a:r>
            <a:r>
              <a:rPr lang="fi-FI" sz="1600" i="1" dirty="0" smtClean="0">
                <a:solidFill>
                  <a:schemeClr val="tx1"/>
                </a:solidFill>
              </a:rPr>
              <a:t>; thermal anisotropy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600" i="1" dirty="0" err="1" smtClean="0">
                <a:solidFill>
                  <a:schemeClr val="tx1"/>
                </a:solidFill>
              </a:rPr>
              <a:t>Porphyry</a:t>
            </a:r>
            <a:r>
              <a:rPr lang="fi-FI" sz="1600" i="1" dirty="0" smtClean="0">
                <a:solidFill>
                  <a:schemeClr val="tx1"/>
                </a:solidFill>
              </a:rPr>
              <a:t> granite, good </a:t>
            </a:r>
            <a:r>
              <a:rPr lang="fi-FI" sz="1600" i="1" dirty="0" err="1" smtClean="0">
                <a:solidFill>
                  <a:schemeClr val="tx1"/>
                </a:solidFill>
              </a:rPr>
              <a:t>thermal</a:t>
            </a:r>
            <a:r>
              <a:rPr lang="fi-FI" sz="1600" i="1" dirty="0" smtClean="0">
                <a:solidFill>
                  <a:schemeClr val="tx1"/>
                </a:solidFill>
              </a:rPr>
              <a:t> </a:t>
            </a:r>
            <a:r>
              <a:rPr lang="fi-FI" sz="1600" i="1" dirty="0" err="1" smtClean="0">
                <a:solidFill>
                  <a:schemeClr val="tx1"/>
                </a:solidFill>
              </a:rPr>
              <a:t>conductivity</a:t>
            </a:r>
            <a:r>
              <a:rPr lang="fi-FI" sz="1600" i="1" dirty="0" smtClean="0">
                <a:solidFill>
                  <a:schemeClr val="tx1"/>
                </a:solidFill>
              </a:rPr>
              <a:t>, thermal </a:t>
            </a:r>
            <a:r>
              <a:rPr lang="fi-FI" sz="1600" i="1" dirty="0" err="1" smtClean="0">
                <a:solidFill>
                  <a:schemeClr val="tx1"/>
                </a:solidFill>
              </a:rPr>
              <a:t>isotropy</a:t>
            </a:r>
            <a:r>
              <a:rPr lang="fi-FI" sz="1600" i="1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28" y="2591917"/>
            <a:ext cx="3122456" cy="3928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52" y="2591916"/>
            <a:ext cx="3016586" cy="3928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03" y="2591916"/>
            <a:ext cx="2755683" cy="421964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3352"/>
              </p:ext>
            </p:extLst>
          </p:nvPr>
        </p:nvGraphicFramePr>
        <p:xfrm>
          <a:off x="6699654" y="444788"/>
          <a:ext cx="4838699" cy="187743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65782"/>
                <a:gridCol w="609200"/>
                <a:gridCol w="761500"/>
                <a:gridCol w="850342"/>
                <a:gridCol w="951875"/>
              </a:tblGrid>
              <a:tr h="4703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i-FI" sz="1100" u="none" strike="noStrike" dirty="0" err="1" smtClean="0">
                          <a:effectLst/>
                        </a:rPr>
                        <a:t>Generalized</a:t>
                      </a:r>
                      <a:r>
                        <a:rPr lang="fi-FI" sz="1100" u="none" strike="noStrike" baseline="0" dirty="0" smtClean="0">
                          <a:effectLst/>
                        </a:rPr>
                        <a:t> rock species</a:t>
                      </a:r>
                      <a:endParaRPr lang="fi-FI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 </a:t>
                      </a:r>
                      <a:endParaRPr lang="fi-FI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 err="1" smtClean="0">
                          <a:effectLst/>
                        </a:rPr>
                        <a:t>Density</a:t>
                      </a:r>
                      <a:endParaRPr lang="fi-FI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 smtClean="0">
                          <a:effectLst/>
                        </a:rPr>
                        <a:t>Thermal conductivity</a:t>
                      </a:r>
                      <a:endParaRPr lang="fi-FI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 err="1" smtClean="0">
                          <a:effectLst/>
                        </a:rPr>
                        <a:t>Specific</a:t>
                      </a:r>
                      <a:r>
                        <a:rPr lang="fi-FI" sz="1100" u="none" strike="noStrike" dirty="0" smtClean="0">
                          <a:effectLst/>
                        </a:rPr>
                        <a:t> </a:t>
                      </a:r>
                      <a:r>
                        <a:rPr lang="fi-FI" sz="1100" u="none" strike="noStrike" dirty="0" err="1" smtClean="0">
                          <a:effectLst/>
                        </a:rPr>
                        <a:t>heat</a:t>
                      </a:r>
                      <a:r>
                        <a:rPr lang="fi-FI" sz="1100" u="none" strike="noStrike" dirty="0" smtClean="0">
                          <a:effectLst/>
                        </a:rPr>
                        <a:t> </a:t>
                      </a:r>
                      <a:r>
                        <a:rPr lang="fi-FI" sz="1100" u="none" strike="noStrike" dirty="0" err="1" smtClean="0">
                          <a:effectLst/>
                        </a:rPr>
                        <a:t>capacity</a:t>
                      </a:r>
                      <a:endParaRPr lang="fi-FI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6410"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 smtClean="0">
                          <a:effectLst/>
                        </a:rPr>
                        <a:t>∑ </a:t>
                      </a:r>
                      <a:r>
                        <a:rPr lang="fi-FI" sz="1100" u="none" strike="noStrike" dirty="0" err="1" smtClean="0">
                          <a:effectLst/>
                        </a:rPr>
                        <a:t>samples</a:t>
                      </a:r>
                      <a:endParaRPr lang="fi-FI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[kg/m</a:t>
                      </a:r>
                      <a:r>
                        <a:rPr lang="fi-FI" sz="1100" u="none" strike="noStrike" baseline="30000">
                          <a:effectLst/>
                        </a:rPr>
                        <a:t>3</a:t>
                      </a:r>
                      <a:r>
                        <a:rPr lang="fi-FI" sz="1100" u="none" strike="noStrike">
                          <a:effectLst/>
                        </a:rPr>
                        <a:t>]</a:t>
                      </a:r>
                      <a:endParaRPr lang="fi-FI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[W m</a:t>
                      </a:r>
                      <a:r>
                        <a:rPr lang="fi-FI" sz="1100" u="none" strike="noStrike" baseline="30000">
                          <a:effectLst/>
                        </a:rPr>
                        <a:t>-1</a:t>
                      </a:r>
                      <a:r>
                        <a:rPr lang="fi-FI" sz="1100" u="none" strike="noStrike">
                          <a:effectLst/>
                        </a:rPr>
                        <a:t> K</a:t>
                      </a:r>
                      <a:r>
                        <a:rPr lang="fi-FI" sz="1100" u="none" strike="noStrike" baseline="30000">
                          <a:effectLst/>
                        </a:rPr>
                        <a:t>-1</a:t>
                      </a:r>
                      <a:r>
                        <a:rPr lang="fi-FI" sz="1100" u="none" strike="noStrike">
                          <a:effectLst/>
                        </a:rPr>
                        <a:t>]</a:t>
                      </a:r>
                      <a:endParaRPr lang="fi-FI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[J kg</a:t>
                      </a:r>
                      <a:r>
                        <a:rPr lang="fi-FI" sz="1100" u="none" strike="noStrike" baseline="30000" dirty="0">
                          <a:effectLst/>
                        </a:rPr>
                        <a:t>-1</a:t>
                      </a:r>
                      <a:r>
                        <a:rPr lang="fi-FI" sz="1100" u="none" strike="noStrike" dirty="0">
                          <a:effectLst/>
                        </a:rPr>
                        <a:t> K</a:t>
                      </a:r>
                      <a:r>
                        <a:rPr lang="fi-FI" sz="1100" u="none" strike="noStrike" baseline="30000" dirty="0">
                          <a:effectLst/>
                        </a:rPr>
                        <a:t>-1</a:t>
                      </a:r>
                      <a:r>
                        <a:rPr lang="fi-FI" sz="1100" u="none" strike="noStrike" dirty="0">
                          <a:effectLst/>
                        </a:rPr>
                        <a:t>]</a:t>
                      </a:r>
                      <a:endParaRPr lang="fi-FI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552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Mafic volcanic</a:t>
                      </a:r>
                      <a:endParaRPr lang="fi-FI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22</a:t>
                      </a:r>
                      <a:endParaRPr lang="fi-FI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2975±76</a:t>
                      </a:r>
                      <a:endParaRPr lang="fi-FI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2.27±0.16</a:t>
                      </a:r>
                      <a:endParaRPr lang="fi-FI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682±22</a:t>
                      </a:r>
                      <a:endParaRPr lang="fi-FI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552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i="0" u="none" strike="noStrike" cap="none" spc="0" dirty="0" smtClean="0">
                          <a:ln w="0"/>
                          <a:solidFill>
                            <a:srgbClr val="FFC000"/>
                          </a:solidFill>
                          <a:effectLst/>
                        </a:rPr>
                        <a:t>Felsic volcanic</a:t>
                      </a:r>
                      <a:endParaRPr lang="fi-FI" sz="1200" b="1" i="0" u="none" strike="noStrike" cap="none" spc="0" dirty="0">
                        <a:ln w="0"/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21</a:t>
                      </a:r>
                      <a:endParaRPr lang="fi-FI" sz="1100" b="1" i="0" u="none" strike="noStrike" dirty="0">
                        <a:solidFill>
                          <a:srgbClr val="CC9B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2708±46</a:t>
                      </a:r>
                      <a:endParaRPr lang="fi-FI" sz="1100" b="1" i="0" u="none" strike="noStrike" dirty="0">
                        <a:solidFill>
                          <a:srgbClr val="CC9B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3.40±0.44</a:t>
                      </a:r>
                      <a:endParaRPr lang="fi-FI" sz="1100" b="1" i="0" u="none" strike="noStrike" dirty="0">
                        <a:solidFill>
                          <a:srgbClr val="CC9B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681±24</a:t>
                      </a:r>
                      <a:endParaRPr lang="fi-FI" sz="1100" b="1" i="0" u="none" strike="noStrike" dirty="0">
                        <a:solidFill>
                          <a:srgbClr val="CC9B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3869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Granitoid</a:t>
                      </a:r>
                      <a:endParaRPr lang="fi-FI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14</a:t>
                      </a:r>
                      <a:endParaRPr lang="fi-FI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2639±18</a:t>
                      </a:r>
                      <a:endParaRPr lang="fi-FI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3.24±0.22</a:t>
                      </a:r>
                      <a:endParaRPr lang="fi-FI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685±33</a:t>
                      </a:r>
                      <a:endParaRPr lang="fi-FI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5728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 err="1" smtClean="0">
                          <a:effectLst/>
                        </a:rPr>
                        <a:t>Summary</a:t>
                      </a:r>
                      <a:endParaRPr lang="fi-FI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57</a:t>
                      </a:r>
                      <a:endParaRPr lang="fi-FI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2794±156</a:t>
                      </a:r>
                      <a:endParaRPr lang="fi-FI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2.92±</a:t>
                      </a:r>
                      <a:r>
                        <a:rPr lang="fi-FI" sz="990" u="none" strike="noStrike" dirty="0">
                          <a:effectLst/>
                        </a:rPr>
                        <a:t>0.61</a:t>
                      </a:r>
                      <a:endParaRPr lang="fi-FI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682±</a:t>
                      </a:r>
                      <a:r>
                        <a:rPr lang="fi-FI" sz="990" u="none" strike="noStrike" dirty="0">
                          <a:effectLst/>
                        </a:rPr>
                        <a:t>25</a:t>
                      </a:r>
                      <a:endParaRPr lang="fi-FI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8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76677" y="6491558"/>
            <a:ext cx="831721" cy="365125"/>
          </a:xfrm>
        </p:spPr>
        <p:txBody>
          <a:bodyPr/>
          <a:lstStyle/>
          <a:p>
            <a:fld id="{FEAB4746-AAD7-4801-8CD9-A98B7CFEDE8C}" type="datetime1">
              <a:rPr lang="fi-FI" smtClean="0"/>
              <a:pPr/>
              <a:t>20.4.2020</a:t>
            </a:fld>
            <a:endParaRPr lang="fi-F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3429" y="491076"/>
            <a:ext cx="10982899" cy="915029"/>
          </a:xfrm>
        </p:spPr>
        <p:txBody>
          <a:bodyPr>
            <a:normAutofit/>
          </a:bodyPr>
          <a:lstStyle/>
          <a:p>
            <a:r>
              <a:rPr lang="fi-FI" sz="3600" dirty="0" err="1" smtClean="0"/>
              <a:t>Geothermal</a:t>
            </a:r>
            <a:r>
              <a:rPr lang="fi-FI" sz="3600" dirty="0" smtClean="0"/>
              <a:t> </a:t>
            </a:r>
            <a:r>
              <a:rPr lang="fi-FI" sz="3600" dirty="0" err="1" smtClean="0"/>
              <a:t>heat</a:t>
            </a:r>
            <a:r>
              <a:rPr lang="fi-FI" sz="3600" dirty="0" smtClean="0"/>
              <a:t> </a:t>
            </a:r>
            <a:r>
              <a:rPr lang="fi-FI" sz="3600" dirty="0" err="1" smtClean="0"/>
              <a:t>production</a:t>
            </a:r>
            <a:endParaRPr lang="fi-FI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70800" y="1406105"/>
            <a:ext cx="10576121" cy="4785895"/>
          </a:xfrm>
        </p:spPr>
        <p:txBody>
          <a:bodyPr>
            <a:normAutofit/>
          </a:bodyPr>
          <a:lstStyle/>
          <a:p>
            <a:r>
              <a:rPr lang="fi-FI" sz="1800" dirty="0" err="1" smtClean="0"/>
              <a:t>Borehole</a:t>
            </a:r>
            <a:r>
              <a:rPr lang="fi-FI" sz="1800" dirty="0" smtClean="0"/>
              <a:t> </a:t>
            </a:r>
            <a:r>
              <a:rPr lang="fi-FI" sz="1800" dirty="0" err="1" smtClean="0"/>
              <a:t>heat</a:t>
            </a:r>
            <a:r>
              <a:rPr lang="fi-FI" sz="1800" dirty="0" smtClean="0"/>
              <a:t> </a:t>
            </a:r>
            <a:r>
              <a:rPr lang="fi-FI" sz="1800" dirty="0" err="1" smtClean="0"/>
              <a:t>exchanger</a:t>
            </a:r>
            <a:r>
              <a:rPr lang="fi-FI" sz="1800" dirty="0" smtClean="0"/>
              <a:t> </a:t>
            </a:r>
            <a:r>
              <a:rPr lang="fi-FI" sz="1800" dirty="0" err="1" smtClean="0"/>
              <a:t>optimization</a:t>
            </a:r>
            <a:r>
              <a:rPr lang="fi-FI" sz="1800" dirty="0" smtClean="0"/>
              <a:t> </a:t>
            </a:r>
            <a:r>
              <a:rPr lang="fi-FI" sz="1800" dirty="0" err="1" smtClean="0"/>
              <a:t>was</a:t>
            </a:r>
            <a:r>
              <a:rPr lang="fi-FI" sz="1800" dirty="0" smtClean="0"/>
              <a:t> </a:t>
            </a:r>
            <a:r>
              <a:rPr lang="fi-FI" sz="1800" dirty="0" err="1" smtClean="0"/>
              <a:t>done</a:t>
            </a:r>
            <a:r>
              <a:rPr lang="fi-FI" sz="1800" dirty="0" smtClean="0"/>
              <a:t> to </a:t>
            </a:r>
            <a:r>
              <a:rPr lang="fi-FI" sz="1800" dirty="0" err="1" smtClean="0"/>
              <a:t>compare</a:t>
            </a:r>
            <a:r>
              <a:rPr lang="fi-FI" sz="1800" dirty="0" smtClean="0"/>
              <a:t> 300 m </a:t>
            </a:r>
            <a:r>
              <a:rPr lang="fi-FI" sz="1800" dirty="0" err="1" smtClean="0"/>
              <a:t>deep</a:t>
            </a:r>
            <a:r>
              <a:rPr lang="fi-FI" sz="1800" dirty="0" smtClean="0"/>
              <a:t> U-</a:t>
            </a:r>
            <a:r>
              <a:rPr lang="fi-FI" sz="1800" dirty="0" err="1" smtClean="0"/>
              <a:t>tube</a:t>
            </a:r>
            <a:r>
              <a:rPr lang="fi-FI" sz="1800" dirty="0" smtClean="0"/>
              <a:t> and </a:t>
            </a:r>
            <a:r>
              <a:rPr lang="fi-FI" sz="1800" dirty="0" err="1" smtClean="0"/>
              <a:t>coaxial</a:t>
            </a:r>
            <a:r>
              <a:rPr lang="fi-FI" sz="1800" dirty="0" smtClean="0"/>
              <a:t> </a:t>
            </a:r>
            <a:r>
              <a:rPr lang="fi-FI" sz="1800" dirty="0" err="1" smtClean="0"/>
              <a:t>collectors</a:t>
            </a:r>
            <a:r>
              <a:rPr lang="fi-FI" sz="1800" dirty="0" smtClean="0"/>
              <a:t>. </a:t>
            </a:r>
            <a:r>
              <a:rPr lang="fi-FI" sz="1800" dirty="0" err="1" smtClean="0"/>
              <a:t>We</a:t>
            </a:r>
            <a:r>
              <a:rPr lang="fi-FI" sz="1800" dirty="0" smtClean="0"/>
              <a:t> </a:t>
            </a:r>
            <a:r>
              <a:rPr lang="fi-FI" sz="1800" dirty="0" err="1" smtClean="0"/>
              <a:t>also</a:t>
            </a:r>
            <a:r>
              <a:rPr lang="fi-FI" sz="1800" dirty="0" smtClean="0"/>
              <a:t> </a:t>
            </a:r>
            <a:r>
              <a:rPr lang="fi-FI" sz="1800" dirty="0" err="1" smtClean="0"/>
              <a:t>compared</a:t>
            </a:r>
            <a:r>
              <a:rPr lang="fi-FI" sz="1800" dirty="0" smtClean="0"/>
              <a:t> </a:t>
            </a:r>
            <a:r>
              <a:rPr lang="fi-FI" sz="1800" dirty="0" err="1" smtClean="0"/>
              <a:t>different</a:t>
            </a:r>
            <a:r>
              <a:rPr lang="fi-FI" sz="1800" dirty="0" smtClean="0"/>
              <a:t> </a:t>
            </a:r>
            <a:r>
              <a:rPr lang="fi-FI" sz="1800" dirty="0" err="1" smtClean="0"/>
              <a:t>insulation</a:t>
            </a:r>
            <a:r>
              <a:rPr lang="fi-FI" sz="1800" dirty="0" smtClean="0"/>
              <a:t> </a:t>
            </a:r>
            <a:r>
              <a:rPr lang="fi-FI" sz="1800" dirty="0" err="1" smtClean="0"/>
              <a:t>levels</a:t>
            </a:r>
            <a:r>
              <a:rPr lang="fi-FI" sz="1800" dirty="0" smtClean="0"/>
              <a:t> for </a:t>
            </a:r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coaxial</a:t>
            </a:r>
            <a:r>
              <a:rPr lang="fi-FI" sz="1800" dirty="0" smtClean="0"/>
              <a:t> </a:t>
            </a:r>
            <a:r>
              <a:rPr lang="fi-FI" sz="1800" dirty="0" err="1" smtClean="0"/>
              <a:t>tube</a:t>
            </a:r>
            <a:r>
              <a:rPr lang="fi-FI" sz="1800" dirty="0" smtClean="0"/>
              <a:t> and </a:t>
            </a:r>
            <a:r>
              <a:rPr lang="fi-FI" sz="1800" dirty="0" err="1" smtClean="0"/>
              <a:t>flow</a:t>
            </a:r>
            <a:r>
              <a:rPr lang="fi-FI" sz="1800" dirty="0" smtClean="0"/>
              <a:t> </a:t>
            </a:r>
            <a:r>
              <a:rPr lang="fi-FI" sz="1800" dirty="0" err="1" smtClean="0"/>
              <a:t>direction</a:t>
            </a:r>
            <a:r>
              <a:rPr lang="fi-FI" sz="1800" dirty="0" smtClean="0"/>
              <a:t> in </a:t>
            </a:r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coaxial</a:t>
            </a:r>
            <a:r>
              <a:rPr lang="fi-FI" sz="1800" dirty="0" smtClean="0"/>
              <a:t> </a:t>
            </a:r>
            <a:r>
              <a:rPr lang="fi-FI" sz="1800" dirty="0" err="1" smtClean="0"/>
              <a:t>collector</a:t>
            </a:r>
            <a:endParaRPr lang="fi-FI" sz="1800" dirty="0" smtClean="0"/>
          </a:p>
          <a:p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results</a:t>
            </a:r>
            <a:r>
              <a:rPr lang="fi-FI" sz="1800" dirty="0" smtClean="0"/>
              <a:t> show </a:t>
            </a:r>
            <a:r>
              <a:rPr lang="fi-FI" sz="1800" dirty="0" err="1" smtClean="0"/>
              <a:t>that</a:t>
            </a:r>
            <a:r>
              <a:rPr lang="fi-FI" sz="1800" dirty="0" smtClean="0"/>
              <a:t> </a:t>
            </a:r>
            <a:r>
              <a:rPr lang="fi-FI" sz="1800" dirty="0" err="1" smtClean="0"/>
              <a:t>insulated</a:t>
            </a:r>
            <a:r>
              <a:rPr lang="fi-FI" sz="1800" dirty="0" smtClean="0"/>
              <a:t> </a:t>
            </a:r>
            <a:r>
              <a:rPr lang="fi-FI" sz="1800" dirty="0" err="1" smtClean="0"/>
              <a:t>coaxial</a:t>
            </a:r>
            <a:r>
              <a:rPr lang="fi-FI" sz="1800" dirty="0" smtClean="0"/>
              <a:t> </a:t>
            </a:r>
            <a:r>
              <a:rPr lang="fi-FI" sz="1800" dirty="0" err="1" smtClean="0"/>
              <a:t>collector</a:t>
            </a:r>
            <a:r>
              <a:rPr lang="fi-FI" sz="1800" dirty="0" smtClean="0"/>
              <a:t> </a:t>
            </a:r>
            <a:r>
              <a:rPr lang="fi-FI" sz="1800" dirty="0" err="1" smtClean="0"/>
              <a:t>has</a:t>
            </a:r>
            <a:r>
              <a:rPr lang="fi-FI" sz="1800" dirty="0" smtClean="0"/>
              <a:t> </a:t>
            </a:r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best</a:t>
            </a:r>
            <a:r>
              <a:rPr lang="fi-FI" sz="1800" dirty="0" smtClean="0"/>
              <a:t> </a:t>
            </a:r>
            <a:r>
              <a:rPr lang="fi-FI" sz="1800" dirty="0" err="1" smtClean="0"/>
              <a:t>performance</a:t>
            </a:r>
            <a:r>
              <a:rPr lang="fi-FI" sz="1800" dirty="0" smtClean="0"/>
              <a:t>. </a:t>
            </a:r>
            <a:r>
              <a:rPr lang="fi-FI" sz="1800" dirty="0" err="1" smtClean="0"/>
              <a:t>Injection</a:t>
            </a:r>
            <a:r>
              <a:rPr lang="fi-FI" sz="1800" dirty="0" smtClean="0"/>
              <a:t> </a:t>
            </a:r>
            <a:r>
              <a:rPr lang="fi-FI" sz="1800" dirty="0" err="1" smtClean="0"/>
              <a:t>through</a:t>
            </a:r>
            <a:r>
              <a:rPr lang="fi-FI" sz="1800" dirty="0" smtClean="0"/>
              <a:t> </a:t>
            </a:r>
            <a:r>
              <a:rPr lang="fi-FI" sz="1800" dirty="0" err="1" smtClean="0"/>
              <a:t>annulus</a:t>
            </a:r>
            <a:r>
              <a:rPr lang="fi-FI" sz="1800" dirty="0" smtClean="0"/>
              <a:t> is </a:t>
            </a:r>
            <a:r>
              <a:rPr lang="fi-FI" sz="1800" dirty="0" smtClean="0">
                <a:solidFill>
                  <a:srgbClr val="FF0000"/>
                </a:solidFill>
              </a:rPr>
              <a:t>X% </a:t>
            </a:r>
            <a:r>
              <a:rPr lang="fi-FI" sz="1800" dirty="0" err="1" smtClean="0"/>
              <a:t>more</a:t>
            </a:r>
            <a:r>
              <a:rPr lang="fi-FI" sz="1800" dirty="0" smtClean="0"/>
              <a:t> </a:t>
            </a:r>
            <a:r>
              <a:rPr lang="fi-FI" sz="1800" dirty="0" err="1" smtClean="0"/>
              <a:t>effective</a:t>
            </a:r>
            <a:r>
              <a:rPr lang="fi-FI" sz="1800" dirty="0" smtClean="0"/>
              <a:t> </a:t>
            </a:r>
            <a:r>
              <a:rPr lang="fi-FI" sz="1800" dirty="0" err="1" smtClean="0"/>
              <a:t>than</a:t>
            </a:r>
            <a:r>
              <a:rPr lang="fi-FI" sz="1800" dirty="0" smtClean="0"/>
              <a:t> </a:t>
            </a:r>
            <a:r>
              <a:rPr lang="fi-FI" sz="1800" dirty="0" err="1" smtClean="0"/>
              <a:t>injection</a:t>
            </a:r>
            <a:r>
              <a:rPr lang="fi-FI" sz="1800" dirty="0" smtClean="0"/>
              <a:t> </a:t>
            </a:r>
            <a:r>
              <a:rPr lang="fi-FI" sz="1800" dirty="0" err="1" smtClean="0"/>
              <a:t>through</a:t>
            </a:r>
            <a:r>
              <a:rPr lang="fi-FI" sz="1800" dirty="0" smtClean="0"/>
              <a:t> </a:t>
            </a:r>
            <a:r>
              <a:rPr lang="fi-FI" sz="1800" dirty="0" err="1" smtClean="0"/>
              <a:t>central</a:t>
            </a:r>
            <a:r>
              <a:rPr lang="fi-FI" sz="1800" dirty="0" smtClean="0"/>
              <a:t> </a:t>
            </a:r>
            <a:r>
              <a:rPr lang="fi-FI" sz="1800" dirty="0" err="1" smtClean="0"/>
              <a:t>pipe</a:t>
            </a:r>
            <a:r>
              <a:rPr lang="fi-FI" sz="1800" dirty="0" smtClean="0"/>
              <a:t>.</a:t>
            </a:r>
          </a:p>
          <a:p>
            <a:r>
              <a:rPr lang="fi-FI" sz="1800" dirty="0" err="1" smtClean="0"/>
              <a:t>See</a:t>
            </a:r>
            <a:r>
              <a:rPr lang="fi-FI" sz="1800" dirty="0" smtClean="0"/>
              <a:t> </a:t>
            </a:r>
            <a:r>
              <a:rPr lang="fi-FI" sz="1800" dirty="0" err="1" smtClean="0"/>
              <a:t>details</a:t>
            </a:r>
            <a:r>
              <a:rPr lang="fi-FI" sz="1800" dirty="0" smtClean="0"/>
              <a:t> in </a:t>
            </a:r>
            <a:r>
              <a:rPr lang="fi-FI" sz="1800" dirty="0" err="1" smtClean="0"/>
              <a:t>presentation</a:t>
            </a:r>
            <a:r>
              <a:rPr lang="fi-FI" sz="1800" dirty="0"/>
              <a:t>: </a:t>
            </a:r>
            <a:r>
              <a:rPr lang="en-US" sz="1800" dirty="0"/>
              <a:t>D923 | EGU2020-8696 </a:t>
            </a:r>
            <a:r>
              <a:rPr lang="en-US" sz="1800" u="sng" dirty="0">
                <a:hlinkClick r:id="rId2"/>
              </a:rPr>
              <a:t>Geothermal energy in </a:t>
            </a:r>
            <a:r>
              <a:rPr lang="en-US" sz="1800" u="sng" dirty="0" err="1">
                <a:hlinkClick r:id="rId2"/>
              </a:rPr>
              <a:t>Pyhäsalmi</a:t>
            </a:r>
            <a:r>
              <a:rPr lang="en-US" sz="1800" u="sng" dirty="0">
                <a:hlinkClick r:id="rId2"/>
              </a:rPr>
              <a:t> mine, Finland: performance evaluation of heat collector </a:t>
            </a:r>
            <a:r>
              <a:rPr lang="en-US" sz="1800" u="sng" dirty="0" smtClean="0">
                <a:hlinkClick r:id="rId2"/>
              </a:rPr>
              <a:t>type</a:t>
            </a:r>
            <a:endParaRPr lang="en-US" sz="1800" u="sng" dirty="0" smtClean="0"/>
          </a:p>
          <a:p>
            <a:endParaRPr lang="en-US" sz="1800" u="sng" dirty="0"/>
          </a:p>
          <a:p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best</a:t>
            </a:r>
            <a:r>
              <a:rPr lang="fi-FI" sz="1800" dirty="0" smtClean="0"/>
              <a:t> </a:t>
            </a:r>
            <a:r>
              <a:rPr lang="fi-FI" sz="1800" dirty="0" err="1" smtClean="0"/>
              <a:t>performing</a:t>
            </a:r>
            <a:r>
              <a:rPr lang="fi-FI" sz="1800" dirty="0" smtClean="0"/>
              <a:t> </a:t>
            </a:r>
            <a:r>
              <a:rPr lang="fi-FI" sz="1800" dirty="0" err="1" smtClean="0"/>
              <a:t>collector</a:t>
            </a:r>
            <a:r>
              <a:rPr lang="fi-FI" sz="1800" dirty="0" smtClean="0"/>
              <a:t> </a:t>
            </a:r>
            <a:r>
              <a:rPr lang="fi-FI" sz="1800" dirty="0" err="1" smtClean="0"/>
              <a:t>was</a:t>
            </a:r>
            <a:r>
              <a:rPr lang="fi-FI" sz="1800" dirty="0" smtClean="0"/>
              <a:t> </a:t>
            </a:r>
            <a:r>
              <a:rPr lang="fi-FI" sz="1800" dirty="0" err="1" smtClean="0"/>
              <a:t>placed</a:t>
            </a:r>
            <a:r>
              <a:rPr lang="fi-FI" sz="1800" dirty="0" smtClean="0"/>
              <a:t> to </a:t>
            </a:r>
            <a:r>
              <a:rPr lang="fi-FI" sz="1800" dirty="0" err="1" smtClean="0"/>
              <a:t>the</a:t>
            </a:r>
            <a:r>
              <a:rPr lang="fi-FI" sz="1800" dirty="0" smtClean="0"/>
              <a:t> underground </a:t>
            </a:r>
            <a:r>
              <a:rPr lang="fi-FI" sz="1800" dirty="0" err="1" smtClean="0"/>
              <a:t>borehole</a:t>
            </a:r>
            <a:r>
              <a:rPr lang="fi-FI" sz="1800" dirty="0" smtClean="0"/>
              <a:t> </a:t>
            </a:r>
            <a:r>
              <a:rPr lang="fi-FI" sz="1800" dirty="0" err="1" smtClean="0"/>
              <a:t>field</a:t>
            </a:r>
            <a:r>
              <a:rPr lang="fi-FI" sz="1800" dirty="0" smtClean="0"/>
              <a:t> of </a:t>
            </a:r>
            <a:r>
              <a:rPr lang="fi-FI" sz="1800" dirty="0" err="1" smtClean="0"/>
              <a:t>hemispherical</a:t>
            </a:r>
            <a:r>
              <a:rPr lang="fi-FI" sz="1800" dirty="0" smtClean="0"/>
              <a:t> </a:t>
            </a:r>
            <a:r>
              <a:rPr lang="fi-FI" sz="1800" dirty="0" err="1" smtClean="0"/>
              <a:t>shape</a:t>
            </a:r>
            <a:endParaRPr lang="fi-FI" sz="1800" dirty="0" smtClean="0"/>
          </a:p>
          <a:p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results</a:t>
            </a:r>
            <a:r>
              <a:rPr lang="fi-FI" sz="1800" dirty="0" smtClean="0"/>
              <a:t> show </a:t>
            </a:r>
            <a:r>
              <a:rPr lang="fi-FI" sz="1800" dirty="0" err="1" smtClean="0"/>
              <a:t>that</a:t>
            </a:r>
            <a:r>
              <a:rPr lang="fi-FI" sz="1800" dirty="0" smtClean="0"/>
              <a:t> a </a:t>
            </a:r>
            <a:r>
              <a:rPr lang="fi-FI" sz="1800" dirty="0" err="1" smtClean="0"/>
              <a:t>borehole</a:t>
            </a:r>
            <a:r>
              <a:rPr lang="fi-FI" sz="1800" dirty="0" smtClean="0"/>
              <a:t> </a:t>
            </a:r>
            <a:r>
              <a:rPr lang="fi-FI" sz="1800" dirty="0" err="1" smtClean="0"/>
              <a:t>field</a:t>
            </a:r>
            <a:r>
              <a:rPr lang="fi-FI" sz="1800" dirty="0" smtClean="0"/>
              <a:t> of 136 </a:t>
            </a:r>
            <a:r>
              <a:rPr lang="fi-FI" sz="1800" dirty="0" err="1" smtClean="0"/>
              <a:t>BHE’s</a:t>
            </a:r>
            <a:r>
              <a:rPr lang="fi-FI" sz="1800" dirty="0" smtClean="0"/>
              <a:t> </a:t>
            </a:r>
            <a:r>
              <a:rPr lang="fi-FI" sz="1800" dirty="0" err="1" smtClean="0"/>
              <a:t>can</a:t>
            </a:r>
            <a:r>
              <a:rPr lang="fi-FI" sz="1800" dirty="0" smtClean="0"/>
              <a:t> </a:t>
            </a:r>
            <a:r>
              <a:rPr lang="fi-FI" sz="1800" dirty="0" err="1" smtClean="0"/>
              <a:t>produce</a:t>
            </a:r>
            <a:r>
              <a:rPr lang="fi-FI" sz="1800" dirty="0" smtClean="0"/>
              <a:t> </a:t>
            </a:r>
            <a:r>
              <a:rPr lang="fi-FI" sz="1800" dirty="0" err="1" smtClean="0"/>
              <a:t>up</a:t>
            </a:r>
            <a:r>
              <a:rPr lang="fi-FI" sz="1800" dirty="0" smtClean="0"/>
              <a:t> to 1 MW </a:t>
            </a:r>
            <a:r>
              <a:rPr lang="fi-FI" sz="1800" dirty="0" err="1" smtClean="0"/>
              <a:t>production</a:t>
            </a:r>
            <a:r>
              <a:rPr lang="fi-FI" sz="1800" dirty="0" smtClean="0"/>
              <a:t> for 25 </a:t>
            </a:r>
            <a:r>
              <a:rPr lang="fi-FI" sz="1800" dirty="0" err="1" smtClean="0"/>
              <a:t>years</a:t>
            </a:r>
            <a:endParaRPr lang="fi-FI" sz="1800" dirty="0" smtClean="0"/>
          </a:p>
          <a:p>
            <a:r>
              <a:rPr lang="fi-FI" sz="1800" dirty="0" err="1" smtClean="0"/>
              <a:t>See</a:t>
            </a:r>
            <a:r>
              <a:rPr lang="fi-FI" sz="1800" dirty="0" smtClean="0"/>
              <a:t> </a:t>
            </a:r>
            <a:r>
              <a:rPr lang="fi-FI" sz="1800" dirty="0" err="1" smtClean="0"/>
              <a:t>details</a:t>
            </a:r>
            <a:r>
              <a:rPr lang="fi-FI" sz="1800" dirty="0" smtClean="0"/>
              <a:t> in </a:t>
            </a:r>
            <a:r>
              <a:rPr lang="fi-FI" sz="1800" dirty="0" err="1" smtClean="0"/>
              <a:t>presentation</a:t>
            </a:r>
            <a:r>
              <a:rPr lang="fi-FI" sz="1800" dirty="0"/>
              <a:t>: </a:t>
            </a:r>
            <a:r>
              <a:rPr lang="en-US" sz="1800" dirty="0"/>
              <a:t>D925 | EGU2020-9104 </a:t>
            </a:r>
            <a:r>
              <a:rPr lang="en-US" sz="1800" dirty="0">
                <a:hlinkClick r:id="rId3"/>
              </a:rPr>
              <a:t>Hemispherical underground borehole heat exchanger field as a source of geothermal energy</a:t>
            </a:r>
            <a:r>
              <a:rPr lang="en-US" sz="1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52486735"/>
      </p:ext>
    </p:extLst>
  </p:cSld>
  <p:clrMapOvr>
    <a:masterClrMapping/>
  </p:clrMapOvr>
</p:sld>
</file>

<file path=ppt/theme/theme1.xml><?xml version="1.0" encoding="utf-8"?>
<a:theme xmlns:a="http://schemas.openxmlformats.org/drawingml/2006/main" name="GTK">
  <a:themeElements>
    <a:clrScheme name="GTK1">
      <a:dk1>
        <a:sysClr val="windowText" lastClr="000000"/>
      </a:dk1>
      <a:lt1>
        <a:sysClr val="window" lastClr="FFFFFF"/>
      </a:lt1>
      <a:dk2>
        <a:srgbClr val="636569"/>
      </a:dk2>
      <a:lt2>
        <a:srgbClr val="E7E6E6"/>
      </a:lt2>
      <a:accent1>
        <a:srgbClr val="636569"/>
      </a:accent1>
      <a:accent2>
        <a:srgbClr val="C5D9E7"/>
      </a:accent2>
      <a:accent3>
        <a:srgbClr val="85AF9A"/>
      </a:accent3>
      <a:accent4>
        <a:srgbClr val="36B0C9"/>
      </a:accent4>
      <a:accent5>
        <a:srgbClr val="000000"/>
      </a:accent5>
      <a:accent6>
        <a:srgbClr val="FF595A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CF06608-F359-4940-B505-6AA081BA4ADB}" vid="{AD73C730-BD7F-4A67-8DD8-42E63F57E324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GTK_PPT_POHJA</Template>
  <TotalTime>0</TotalTime>
  <Words>545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Open Sans</vt:lpstr>
      <vt:lpstr>GTK</vt:lpstr>
      <vt:lpstr>A mine as a source of geothermal energy case study from Pyhäsalmi, Finland</vt:lpstr>
      <vt:lpstr>Project overview</vt:lpstr>
      <vt:lpstr>Thermogeology: measurements and 3D model</vt:lpstr>
      <vt:lpstr>PowerPoint Presentation</vt:lpstr>
      <vt:lpstr>Geothermal heat production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2020-03-11T15:17:16Z</dcterms:created>
  <dcterms:modified xsi:type="dcterms:W3CDTF">2020-04-20T07:10:58Z</dcterms:modified>
</cp:coreProperties>
</file>