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0"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8" r:id="rId18"/>
    <p:sldId id="270" r:id="rId19"/>
    <p:sldId id="271" r:id="rId20"/>
    <p:sldId id="272" r:id="rId21"/>
    <p:sldId id="273" r:id="rId22"/>
    <p:sldId id="274" r:id="rId23"/>
    <p:sldId id="275" r:id="rId24"/>
    <p:sldId id="276" r:id="rId25"/>
    <p:sldId id="279"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F0D09-38D0-D40E-DBA1-4351033E4E93}" v="1" dt="2024-04-26T02:36:25.505"/>
    <p1510:client id="{0B4B330B-6E0A-C63B-4CF3-DFB2679F2C46}" v="9" dt="2024-04-26T02:18:45.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8" d="100"/>
          <a:sy n="48" d="100"/>
        </p:scale>
        <p:origin x="43"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3/10/2024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9595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3/10/2024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139066672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3/10/2024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21758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3/10/2024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391873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3/10/2024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96674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23F3F-311F-4CB6-82CF-AAB4E20C8E15}" type="datetimeFigureOut">
              <a:rPr lang="en-NZ" smtClean="0"/>
              <a:t>3/10/2024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161936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23F3F-311F-4CB6-82CF-AAB4E20C8E15}" type="datetimeFigureOut">
              <a:rPr lang="en-NZ" smtClean="0"/>
              <a:t>3/10/2024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0584524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23F3F-311F-4CB6-82CF-AAB4E20C8E15}" type="datetimeFigureOut">
              <a:rPr lang="en-NZ" smtClean="0"/>
              <a:t>3/10/2024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14280329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3/10/2024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114644218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3/10/2024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19585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3/10/2024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61942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3/10/2024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212358216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NZ"/>
              <a:t>MAMC01801 Capabilities for Managers</a:t>
            </a:r>
          </a:p>
        </p:txBody>
      </p:sp>
      <p:sp>
        <p:nvSpPr>
          <p:cNvPr id="3" name="Subtitle 2"/>
          <p:cNvSpPr>
            <a:spLocks noGrp="1"/>
          </p:cNvSpPr>
          <p:nvPr>
            <p:ph type="subTitle" idx="1"/>
          </p:nvPr>
        </p:nvSpPr>
        <p:spPr/>
        <p:txBody>
          <a:bodyPr>
            <a:noAutofit/>
          </a:bodyPr>
          <a:lstStyle/>
          <a:p>
            <a:r>
              <a:rPr lang="en-NZ" sz="2400" b="1" dirty="0"/>
              <a:t>WEEK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6009"/>
            <a:ext cx="8229600" cy="1135645"/>
          </a:xfrm>
        </p:spPr>
        <p:txBody>
          <a:bodyPr>
            <a:normAutofit/>
          </a:bodyPr>
          <a:lstStyle/>
          <a:p>
            <a:r>
              <a:rPr lang="en-NZ" sz="3335" dirty="0"/>
              <a:t>Organisational Purpose – What Do They Do?</a:t>
            </a:r>
          </a:p>
        </p:txBody>
      </p:sp>
      <p:sp>
        <p:nvSpPr>
          <p:cNvPr id="3" name="Content Placeholder 2"/>
          <p:cNvSpPr>
            <a:spLocks noGrp="1"/>
          </p:cNvSpPr>
          <p:nvPr>
            <p:ph idx="1"/>
          </p:nvPr>
        </p:nvSpPr>
        <p:spPr>
          <a:xfrm>
            <a:off x="457200" y="1391655"/>
            <a:ext cx="8509379" cy="4122042"/>
          </a:xfrm>
        </p:spPr>
        <p:txBody>
          <a:bodyPr>
            <a:normAutofit fontScale="92500" lnSpcReduction="10000"/>
          </a:bodyPr>
          <a:lstStyle/>
          <a:p>
            <a:pPr lvl="0"/>
            <a:r>
              <a:rPr lang="en-NZ" sz="2400" dirty="0"/>
              <a:t>Obtain a range of </a:t>
            </a:r>
            <a:r>
              <a:rPr lang="en-NZ" sz="2400" b="1" dirty="0"/>
              <a:t>“input”</a:t>
            </a:r>
            <a:r>
              <a:rPr lang="en-NZ" sz="2400" dirty="0"/>
              <a:t> resources needed to produce goods or services  - financial, tangible, intangible, or human. These resources have to be acquired from </a:t>
            </a:r>
            <a:r>
              <a:rPr lang="en-NZ" sz="2400" u="sng" dirty="0"/>
              <a:t>outside</a:t>
            </a:r>
            <a:r>
              <a:rPr lang="en-NZ" sz="2400" dirty="0"/>
              <a:t> the organisation’s boundaries.</a:t>
            </a:r>
          </a:p>
          <a:p>
            <a:pPr lvl="0"/>
            <a:r>
              <a:rPr lang="en-NZ" sz="2400" dirty="0"/>
              <a:t>Apply some form of process, </a:t>
            </a:r>
            <a:r>
              <a:rPr lang="en-NZ" sz="2400" u="sng" dirty="0"/>
              <a:t>inside</a:t>
            </a:r>
            <a:r>
              <a:rPr lang="en-NZ" sz="2400" dirty="0"/>
              <a:t> of the organisation, to </a:t>
            </a:r>
            <a:r>
              <a:rPr lang="en-NZ" sz="2400" b="1" dirty="0"/>
              <a:t>“convert”</a:t>
            </a:r>
            <a:r>
              <a:rPr lang="en-NZ" sz="2400" dirty="0"/>
              <a:t> the acquired inputs into something that customers or service users can benefit from. This stage does happen inside the organisation and is therefore theoretically controllable by managers. </a:t>
            </a:r>
          </a:p>
          <a:p>
            <a:r>
              <a:rPr lang="en-NZ" sz="2400" dirty="0"/>
              <a:t>Deliver the completed products or service in the form of an </a:t>
            </a:r>
            <a:r>
              <a:rPr lang="en-NZ" sz="2400" b="1" dirty="0"/>
              <a:t>“output”</a:t>
            </a:r>
            <a:r>
              <a:rPr lang="en-NZ" sz="2400" dirty="0"/>
              <a:t> to the external environment. This output stage occurs </a:t>
            </a:r>
            <a:r>
              <a:rPr lang="en-NZ" sz="2400" u="sng" dirty="0"/>
              <a:t>outside</a:t>
            </a:r>
            <a:r>
              <a:rPr lang="en-NZ" sz="2400" dirty="0"/>
              <a:t> of organisational boundaries. </a:t>
            </a:r>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9637" y="128395"/>
            <a:ext cx="6571343" cy="1049235"/>
          </a:xfrm>
        </p:spPr>
        <p:txBody>
          <a:bodyPr anchor="ctr">
            <a:normAutofit/>
          </a:bodyPr>
          <a:lstStyle/>
          <a:p>
            <a:pPr algn="ctr"/>
            <a:r>
              <a:rPr lang="en-NZ" sz="4000" dirty="0"/>
              <a:t>EI&gt; IC&gt; EO</a:t>
            </a:r>
          </a:p>
        </p:txBody>
      </p:sp>
      <p:pic>
        <p:nvPicPr>
          <p:cNvPr id="5" name="Content Placeholder 4" descr="http://2012books.lardbucket.org/books/an-introduction-to-business-v2.0/section_15/b9eb79728da1ca4376960078646b6d78.jpg"/>
          <p:cNvPicPr>
            <a:picLocks noGrp="1"/>
          </p:cNvPicPr>
          <p:nvPr>
            <p:ph idx="1"/>
          </p:nvPr>
        </p:nvPicPr>
        <p:blipFill>
          <a:blip r:embed="rId2" cstate="print"/>
          <a:stretch>
            <a:fillRect/>
          </a:stretch>
        </p:blipFill>
        <p:spPr bwMode="auto">
          <a:xfrm>
            <a:off x="1429637" y="1177630"/>
            <a:ext cx="6689127" cy="42256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What EIs, what ICs, What EOs?</a:t>
            </a:r>
          </a:p>
        </p:txBody>
      </p:sp>
      <p:sp>
        <p:nvSpPr>
          <p:cNvPr id="3" name="Content Placeholder 2"/>
          <p:cNvSpPr>
            <a:spLocks noGrp="1"/>
          </p:cNvSpPr>
          <p:nvPr>
            <p:ph idx="1"/>
          </p:nvPr>
        </p:nvSpPr>
        <p:spPr>
          <a:xfrm>
            <a:off x="519545" y="1853755"/>
            <a:ext cx="8104909" cy="4199725"/>
          </a:xfrm>
        </p:spPr>
        <p:txBody>
          <a:bodyPr>
            <a:noAutofit/>
          </a:bodyPr>
          <a:lstStyle/>
          <a:p>
            <a:pPr lvl="0"/>
            <a:r>
              <a:rPr lang="en-NZ" sz="3200" dirty="0"/>
              <a:t>A restaurant</a:t>
            </a:r>
          </a:p>
          <a:p>
            <a:pPr lvl="0"/>
            <a:r>
              <a:rPr lang="en-NZ" sz="3200" dirty="0"/>
              <a:t>A bank</a:t>
            </a:r>
          </a:p>
          <a:p>
            <a:pPr lvl="0"/>
            <a:r>
              <a:rPr lang="en-NZ" sz="3200" dirty="0"/>
              <a:t>A hairdressing salon</a:t>
            </a:r>
          </a:p>
          <a:p>
            <a:pPr lvl="0"/>
            <a:r>
              <a:rPr lang="en-NZ" sz="3200" dirty="0"/>
              <a:t>A hospital</a:t>
            </a:r>
          </a:p>
          <a:p>
            <a:pPr lvl="0"/>
            <a:r>
              <a:rPr lang="en-NZ" sz="3200" dirty="0"/>
              <a:t>A polytechnic delivering postgraduate business programmes! </a:t>
            </a:r>
          </a:p>
          <a:p>
            <a:endParaRPr lang="en-NZ"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7" y="605656"/>
            <a:ext cx="6571343" cy="1049235"/>
          </a:xfrm>
        </p:spPr>
        <p:txBody>
          <a:bodyPr>
            <a:normAutofit/>
          </a:bodyPr>
          <a:lstStyle/>
          <a:p>
            <a:pPr algn="ctr"/>
            <a:r>
              <a:rPr lang="en-NZ" dirty="0"/>
              <a:t>Some Things for Managers to Worry About</a:t>
            </a:r>
          </a:p>
        </p:txBody>
      </p:sp>
      <p:sp>
        <p:nvSpPr>
          <p:cNvPr id="3" name="Content Placeholder 2"/>
          <p:cNvSpPr>
            <a:spLocks noGrp="1"/>
          </p:cNvSpPr>
          <p:nvPr>
            <p:ph idx="1"/>
          </p:nvPr>
        </p:nvSpPr>
        <p:spPr>
          <a:xfrm>
            <a:off x="692728" y="1987399"/>
            <a:ext cx="8035636" cy="3540565"/>
          </a:xfrm>
        </p:spPr>
        <p:txBody>
          <a:bodyPr>
            <a:noAutofit/>
          </a:bodyPr>
          <a:lstStyle/>
          <a:p>
            <a:r>
              <a:rPr lang="en-NZ" sz="2800" dirty="0"/>
              <a:t>Effective and efficient management of the </a:t>
            </a:r>
            <a:r>
              <a:rPr lang="en-NZ" sz="2800" u="sng" dirty="0"/>
              <a:t>resource acquisitions</a:t>
            </a:r>
            <a:r>
              <a:rPr lang="en-NZ" sz="2800" dirty="0"/>
              <a:t> process </a:t>
            </a:r>
          </a:p>
          <a:p>
            <a:r>
              <a:rPr lang="en-NZ" sz="2800" dirty="0"/>
              <a:t>Effective and efficient management of the </a:t>
            </a:r>
            <a:r>
              <a:rPr lang="en-NZ" sz="2800" u="sng" dirty="0"/>
              <a:t>internal conversion</a:t>
            </a:r>
            <a:r>
              <a:rPr lang="en-NZ" sz="2800" dirty="0"/>
              <a:t> process </a:t>
            </a:r>
          </a:p>
          <a:p>
            <a:r>
              <a:rPr lang="en-NZ" sz="2800" dirty="0"/>
              <a:t>Effective and efficient management of the </a:t>
            </a:r>
            <a:r>
              <a:rPr lang="en-NZ" sz="2800" u="sng" dirty="0"/>
              <a:t>product/service distribution</a:t>
            </a:r>
            <a:r>
              <a:rPr lang="en-NZ" sz="2800" dirty="0"/>
              <a:t> process </a:t>
            </a:r>
          </a:p>
          <a:p>
            <a:endParaRPr lang="en-NZ"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328" y="613309"/>
            <a:ext cx="6571343" cy="1049235"/>
          </a:xfrm>
        </p:spPr>
        <p:txBody>
          <a:bodyPr>
            <a:normAutofit/>
          </a:bodyPr>
          <a:lstStyle/>
          <a:p>
            <a:pPr algn="ctr"/>
            <a:r>
              <a:rPr lang="en-NZ" dirty="0"/>
              <a:t>Some Things for Managers to Worry About</a:t>
            </a:r>
          </a:p>
        </p:txBody>
      </p:sp>
      <p:sp>
        <p:nvSpPr>
          <p:cNvPr id="3" name="Content Placeholder 2"/>
          <p:cNvSpPr>
            <a:spLocks noGrp="1"/>
          </p:cNvSpPr>
          <p:nvPr>
            <p:ph idx="1"/>
          </p:nvPr>
        </p:nvSpPr>
        <p:spPr>
          <a:xfrm>
            <a:off x="863742" y="2236782"/>
            <a:ext cx="7758545" cy="2958674"/>
          </a:xfrm>
        </p:spPr>
        <p:txBody>
          <a:bodyPr>
            <a:noAutofit/>
          </a:bodyPr>
          <a:lstStyle/>
          <a:p>
            <a:r>
              <a:rPr lang="en-NZ" sz="2800" dirty="0"/>
              <a:t>“Effectiveness” is a measure of the extent to which a process achieves what it sets out to achieve</a:t>
            </a:r>
          </a:p>
          <a:p>
            <a:r>
              <a:rPr lang="en-NZ" sz="2800" dirty="0"/>
              <a:t>“Efficiency” is a measure of the volume of resources used to achieve an effective result</a:t>
            </a:r>
          </a:p>
          <a:p>
            <a:r>
              <a:rPr lang="en-NZ" sz="2800" dirty="0"/>
              <a:t>Effectiveness + Efficiency = Productivity!</a:t>
            </a:r>
          </a:p>
          <a:p>
            <a:endParaRPr lang="en-NZ" sz="2800" dirty="0"/>
          </a:p>
        </p:txBody>
      </p:sp>
    </p:spTree>
    <p:extLst>
      <p:ext uri="{BB962C8B-B14F-4D97-AF65-F5344CB8AC3E}">
        <p14:creationId xmlns:p14="http://schemas.microsoft.com/office/powerpoint/2010/main" val="832821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dirty="0"/>
              <a:t>The Organisational Life Cycle</a:t>
            </a:r>
          </a:p>
        </p:txBody>
      </p:sp>
      <p:pic>
        <p:nvPicPr>
          <p:cNvPr id="4" name="Content Placeholder 3" descr="http://organizationalphysics.com/wp-content/uploads/2011/10/lifecycle1.png"/>
          <p:cNvPicPr>
            <a:picLocks noGrp="1"/>
          </p:cNvPicPr>
          <p:nvPr>
            <p:ph idx="1"/>
          </p:nvPr>
        </p:nvPicPr>
        <p:blipFill>
          <a:blip r:embed="rId2" cstate="print"/>
          <a:stretch>
            <a:fillRect/>
          </a:stretch>
        </p:blipFill>
        <p:spPr bwMode="auto">
          <a:xfrm>
            <a:off x="1443038" y="2223743"/>
            <a:ext cx="6572250" cy="303440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dirty="0"/>
              <a:t>A Longer Life!</a:t>
            </a:r>
          </a:p>
        </p:txBody>
      </p:sp>
      <p:sp>
        <p:nvSpPr>
          <p:cNvPr id="3" name="Content Placeholder 2"/>
          <p:cNvSpPr>
            <a:spLocks noGrp="1"/>
          </p:cNvSpPr>
          <p:nvPr>
            <p:ph idx="1"/>
          </p:nvPr>
        </p:nvSpPr>
        <p:spPr>
          <a:xfrm>
            <a:off x="290946" y="1853755"/>
            <a:ext cx="8492836" cy="4089845"/>
          </a:xfrm>
        </p:spPr>
        <p:txBody>
          <a:bodyPr>
            <a:noAutofit/>
          </a:bodyPr>
          <a:lstStyle/>
          <a:p>
            <a:pPr lvl="0"/>
            <a:r>
              <a:rPr lang="en-NZ" sz="2400" dirty="0"/>
              <a:t>Market penetration (securing a bigger share of a market the firm already competes in)</a:t>
            </a:r>
          </a:p>
          <a:p>
            <a:pPr lvl="0"/>
            <a:r>
              <a:rPr lang="en-NZ" sz="2400" dirty="0"/>
              <a:t>Market development (finding new people to buy what it has always produced)</a:t>
            </a:r>
          </a:p>
          <a:p>
            <a:pPr lvl="0"/>
            <a:r>
              <a:rPr lang="en-NZ" sz="2400" dirty="0"/>
              <a:t>Product development (finding new products to sell to customers it already possesses)</a:t>
            </a:r>
          </a:p>
          <a:p>
            <a:pPr lvl="0"/>
            <a:r>
              <a:rPr lang="en-NZ" sz="2400" dirty="0"/>
              <a:t>Diversification (developing new products and services to sell to new customers)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342419"/>
            <a:ext cx="6571343" cy="1049235"/>
          </a:xfrm>
        </p:spPr>
        <p:txBody>
          <a:bodyPr>
            <a:normAutofit/>
          </a:bodyPr>
          <a:lstStyle/>
          <a:p>
            <a:pPr algn="ctr"/>
            <a:r>
              <a:rPr lang="en-NZ" dirty="0"/>
              <a:t>The Development of Globalisation</a:t>
            </a:r>
          </a:p>
        </p:txBody>
      </p:sp>
      <p:sp>
        <p:nvSpPr>
          <p:cNvPr id="3" name="Content Placeholder 2"/>
          <p:cNvSpPr>
            <a:spLocks noGrp="1"/>
          </p:cNvSpPr>
          <p:nvPr>
            <p:ph idx="1"/>
          </p:nvPr>
        </p:nvSpPr>
        <p:spPr>
          <a:xfrm>
            <a:off x="762000" y="1391654"/>
            <a:ext cx="7883235" cy="4385691"/>
          </a:xfrm>
        </p:spPr>
        <p:txBody>
          <a:bodyPr>
            <a:normAutofit lnSpcReduction="10000"/>
          </a:bodyPr>
          <a:lstStyle/>
          <a:p>
            <a:pPr lvl="0"/>
            <a:r>
              <a:rPr lang="en-NZ" sz="2400" dirty="0"/>
              <a:t>Post-industrial organisations developed slowly and steadily 1920-1980.....but then?</a:t>
            </a:r>
          </a:p>
          <a:p>
            <a:pPr lvl="0"/>
            <a:r>
              <a:rPr lang="en-NZ" sz="2400" dirty="0"/>
              <a:t>Disintegration of trade barriers and emergence of economic challenge to political boundaries</a:t>
            </a:r>
          </a:p>
          <a:p>
            <a:pPr lvl="0"/>
            <a:r>
              <a:rPr lang="en-NZ" sz="2400" dirty="0"/>
              <a:t>Move from product to service based economies</a:t>
            </a:r>
          </a:p>
          <a:p>
            <a:pPr lvl="0"/>
            <a:r>
              <a:rPr lang="en-NZ" sz="2400" dirty="0"/>
              <a:t>Massive technological transformation</a:t>
            </a:r>
          </a:p>
          <a:p>
            <a:pPr lvl="0"/>
            <a:r>
              <a:rPr lang="en-NZ" sz="2400" dirty="0"/>
              <a:t>Notable shift in economic power away from USA/Europe/Japan, and towards BRIC countries</a:t>
            </a:r>
          </a:p>
          <a:p>
            <a:pPr lvl="0"/>
            <a:r>
              <a:rPr lang="en-NZ" sz="2400" dirty="0"/>
              <a:t>New Zealand is now an outer suburb of the global village!</a:t>
            </a:r>
            <a:endParaRPr lang="en-NZ"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NZ" dirty="0"/>
              <a:t>Globalisation: Winners and Losers?</a:t>
            </a:r>
          </a:p>
        </p:txBody>
      </p:sp>
      <p:sp>
        <p:nvSpPr>
          <p:cNvPr id="3" name="Content Placeholder 2"/>
          <p:cNvSpPr>
            <a:spLocks noGrp="1"/>
          </p:cNvSpPr>
          <p:nvPr>
            <p:ph idx="1"/>
          </p:nvPr>
        </p:nvSpPr>
        <p:spPr>
          <a:xfrm>
            <a:off x="457200" y="1853755"/>
            <a:ext cx="8188036" cy="3803176"/>
          </a:xfrm>
        </p:spPr>
        <p:txBody>
          <a:bodyPr>
            <a:noAutofit/>
          </a:bodyPr>
          <a:lstStyle/>
          <a:p>
            <a:pPr lvl="0"/>
            <a:r>
              <a:rPr lang="en-AU" sz="2200" dirty="0"/>
              <a:t>Globalisation claimed to be good for first world countries, even better for second and third world countries ... Is this really true?</a:t>
            </a:r>
          </a:p>
          <a:p>
            <a:pPr lvl="0"/>
            <a:r>
              <a:rPr lang="en-AU" sz="2200" dirty="0"/>
              <a:t>Some large organisational economies are bigger than many small country economies. New Zealand’s annual production value is about the same as that of tobacco conglomerate Philip Morris</a:t>
            </a:r>
          </a:p>
          <a:p>
            <a:pPr lvl="0"/>
            <a:r>
              <a:rPr lang="en-AU" sz="2200" dirty="0"/>
              <a:t>Who are the current and political superpowers; and who will be future economic superpowers?</a:t>
            </a:r>
          </a:p>
          <a:p>
            <a:pPr lvl="0"/>
            <a:r>
              <a:rPr lang="en-AU" sz="2200" dirty="0"/>
              <a:t>Important – the global future will be determined by economics rather than politics</a:t>
            </a:r>
            <a:endParaRPr lang="en-NZ" sz="22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1"/>
            <a:ext cx="6571343" cy="587134"/>
          </a:xfrm>
        </p:spPr>
        <p:txBody>
          <a:bodyPr>
            <a:normAutofit/>
          </a:bodyPr>
          <a:lstStyle/>
          <a:p>
            <a:pPr algn="ctr"/>
            <a:r>
              <a:rPr lang="en-NZ" dirty="0"/>
              <a:t>How Has This Happened?</a:t>
            </a:r>
          </a:p>
        </p:txBody>
      </p:sp>
      <p:sp>
        <p:nvSpPr>
          <p:cNvPr id="3" name="Content Placeholder 2"/>
          <p:cNvSpPr>
            <a:spLocks noGrp="1"/>
          </p:cNvSpPr>
          <p:nvPr>
            <p:ph idx="1"/>
          </p:nvPr>
        </p:nvSpPr>
        <p:spPr>
          <a:xfrm>
            <a:off x="1094508" y="1863333"/>
            <a:ext cx="7322107" cy="4037746"/>
          </a:xfrm>
        </p:spPr>
        <p:txBody>
          <a:bodyPr>
            <a:normAutofit/>
          </a:bodyPr>
          <a:lstStyle/>
          <a:p>
            <a:pPr lvl="0"/>
            <a:r>
              <a:rPr lang="en-NZ" sz="2400" dirty="0"/>
              <a:t>Steady shift from product to service economies</a:t>
            </a:r>
          </a:p>
          <a:p>
            <a:pPr lvl="0"/>
            <a:r>
              <a:rPr lang="en-NZ" sz="2400" dirty="0"/>
              <a:t>Rapid increases in the capability of information and communications technologies </a:t>
            </a:r>
          </a:p>
          <a:p>
            <a:pPr lvl="0"/>
            <a:r>
              <a:rPr lang="en-NZ" sz="2400" dirty="0"/>
              <a:t>Rapidly reducing real cost of transportation and freight </a:t>
            </a:r>
          </a:p>
          <a:p>
            <a:pPr lvl="0"/>
            <a:r>
              <a:rPr lang="en-NZ" sz="2400" dirty="0"/>
              <a:t>Progressive dismantling of border crossing restrictions </a:t>
            </a:r>
          </a:p>
          <a:p>
            <a:pPr lvl="0"/>
            <a:r>
              <a:rPr lang="en-NZ" sz="2400" dirty="0"/>
              <a:t>Steady reductions in restrictive regulation </a:t>
            </a:r>
          </a:p>
          <a:p>
            <a:pPr lvl="0"/>
            <a:r>
              <a:rPr lang="en-NZ" sz="2400" dirty="0"/>
              <a:t>Globalised financial and labour markets </a:t>
            </a:r>
          </a:p>
          <a:p>
            <a:endParaRPr lang="en-NZ"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A Thought To Begin With</a:t>
            </a:r>
          </a:p>
        </p:txBody>
      </p:sp>
      <p:sp>
        <p:nvSpPr>
          <p:cNvPr id="3" name="Content Placeholder 2"/>
          <p:cNvSpPr>
            <a:spLocks noGrp="1"/>
          </p:cNvSpPr>
          <p:nvPr>
            <p:ph idx="1"/>
          </p:nvPr>
        </p:nvSpPr>
        <p:spPr/>
        <p:txBody>
          <a:bodyPr>
            <a:normAutofit fontScale="77500" lnSpcReduction="20000"/>
          </a:bodyPr>
          <a:lstStyle/>
          <a:p>
            <a:pPr>
              <a:buNone/>
            </a:pPr>
            <a:r>
              <a:rPr lang="en-NZ" sz="2400" i="1"/>
              <a:t>	</a:t>
            </a:r>
          </a:p>
          <a:p>
            <a:pPr>
              <a:buNone/>
            </a:pPr>
            <a:r>
              <a:rPr lang="en-NZ" sz="2400" i="1"/>
              <a:t>	</a:t>
            </a:r>
          </a:p>
          <a:p>
            <a:pPr algn="ctr">
              <a:buNone/>
            </a:pPr>
            <a:r>
              <a:rPr lang="en-NZ" sz="2400" i="1"/>
              <a:t>	“Education is not what the teacher does; it is a process spontaneously carried out by the human individual. It is acquired not by listening to words, but by experiencing an environment. The task of the teacher is to prepare a series of activities located in that environment, and then refrain from interference in the process” </a:t>
            </a:r>
            <a:endParaRPr lang="en-NZ" sz="2400"/>
          </a:p>
          <a:p>
            <a:pPr algn="ctr">
              <a:buNone/>
            </a:pPr>
            <a:endParaRPr lang="en-NZ" sz="2400"/>
          </a:p>
          <a:p>
            <a:pPr algn="ctr">
              <a:buNone/>
            </a:pPr>
            <a:r>
              <a:rPr lang="en-NZ" sz="2400"/>
              <a:t>	</a:t>
            </a:r>
            <a:r>
              <a:rPr lang="en-NZ" sz="1800"/>
              <a:t>(adapted from Maria Montessori, </a:t>
            </a:r>
            <a:r>
              <a:rPr lang="en-NZ" sz="1800" err="1"/>
              <a:t>n.d</a:t>
            </a:r>
            <a:r>
              <a:rPr lang="en-NZ" sz="1800"/>
              <a:t>.)</a:t>
            </a:r>
          </a:p>
          <a:p>
            <a:endParaRPr lang="en-NZ"/>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363541"/>
            <a:ext cx="6571343" cy="1049235"/>
          </a:xfrm>
        </p:spPr>
        <p:txBody>
          <a:bodyPr>
            <a:normAutofit/>
          </a:bodyPr>
          <a:lstStyle/>
          <a:p>
            <a:pPr algn="ctr"/>
            <a:r>
              <a:rPr lang="en-NZ" dirty="0"/>
              <a:t>A Summary of Impacts</a:t>
            </a:r>
          </a:p>
        </p:txBody>
      </p:sp>
      <p:sp>
        <p:nvSpPr>
          <p:cNvPr id="3" name="Content Placeholder 2"/>
          <p:cNvSpPr>
            <a:spLocks noGrp="1"/>
          </p:cNvSpPr>
          <p:nvPr>
            <p:ph idx="1"/>
          </p:nvPr>
        </p:nvSpPr>
        <p:spPr>
          <a:xfrm>
            <a:off x="457200" y="1075892"/>
            <a:ext cx="8229600" cy="5112568"/>
          </a:xfrm>
        </p:spPr>
        <p:txBody>
          <a:bodyPr>
            <a:normAutofit fontScale="92500" lnSpcReduction="10000"/>
          </a:bodyPr>
          <a:lstStyle/>
          <a:p>
            <a:pPr lvl="0"/>
            <a:r>
              <a:rPr lang="en-NZ" sz="2400" dirty="0"/>
              <a:t>Globalisation means the production of goods and services in low production cost locations; and the sale of goods and services in high income locations. This need is addressed by a small number of multi-national mega-corporations, and a very large number of small sub-suppliers. The future for “medium-sized” organisations does not look positive.</a:t>
            </a:r>
          </a:p>
          <a:p>
            <a:pPr lvl="0"/>
            <a:r>
              <a:rPr lang="en-NZ" sz="2400" dirty="0"/>
              <a:t>Organisations have an almost limitless capacity to deliver goods and services, while consumers are fast reaching the limits of their capability to acquire them. This means that most organisations are  fighting for survival in an environment of over-supply. </a:t>
            </a:r>
          </a:p>
          <a:p>
            <a:pPr lvl="0"/>
            <a:r>
              <a:rPr lang="en-NZ" sz="2400" dirty="0"/>
              <a:t>AI use is growing tremendously, therefore, instead of fearing AI, how can we leverage AI to increase human capabilities? </a:t>
            </a:r>
            <a:endParaRPr lang="en-NZ"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520"/>
            <a:ext cx="6571343" cy="705625"/>
          </a:xfrm>
        </p:spPr>
        <p:txBody>
          <a:bodyPr>
            <a:normAutofit/>
          </a:bodyPr>
          <a:lstStyle/>
          <a:p>
            <a:pPr algn="ctr"/>
            <a:r>
              <a:rPr lang="en-NZ" dirty="0"/>
              <a:t>Implications for Assignment 1</a:t>
            </a:r>
          </a:p>
        </p:txBody>
      </p:sp>
      <p:sp>
        <p:nvSpPr>
          <p:cNvPr id="3" name="Content Placeholder 2"/>
          <p:cNvSpPr>
            <a:spLocks noGrp="1"/>
          </p:cNvSpPr>
          <p:nvPr>
            <p:ph idx="1"/>
          </p:nvPr>
        </p:nvSpPr>
        <p:spPr>
          <a:xfrm>
            <a:off x="706581" y="1877188"/>
            <a:ext cx="8118764" cy="3872449"/>
          </a:xfrm>
        </p:spPr>
        <p:txBody>
          <a:bodyPr>
            <a:normAutofit fontScale="92500" lnSpcReduction="20000"/>
          </a:bodyPr>
          <a:lstStyle/>
          <a:p>
            <a:pPr lvl="0"/>
            <a:r>
              <a:rPr lang="en-AU" sz="2400" dirty="0">
                <a:latin typeface="+mj-lt"/>
              </a:rPr>
              <a:t>Today’s managers are indeed required to “manage things today”</a:t>
            </a:r>
          </a:p>
          <a:p>
            <a:pPr lvl="0"/>
            <a:r>
              <a:rPr lang="en-AU" sz="2400" dirty="0">
                <a:latin typeface="+mj-lt"/>
              </a:rPr>
              <a:t>But are much more importantly required to “lead people into tomorrow”</a:t>
            </a:r>
          </a:p>
          <a:p>
            <a:pPr lvl="0"/>
            <a:r>
              <a:rPr lang="en-AU" sz="2400" dirty="0">
                <a:latin typeface="+mj-lt"/>
              </a:rPr>
              <a:t>In short, the manager’s job is far more closely related to people than to processes </a:t>
            </a:r>
          </a:p>
          <a:p>
            <a:pPr lvl="0"/>
            <a:r>
              <a:rPr lang="en-AU" sz="2400" dirty="0">
                <a:latin typeface="+mj-lt"/>
              </a:rPr>
              <a:t>Key tasks include establishing a positive and inclusive environment inside the organisation; placing high value on innovation and creativity; and willingly embracing the need for continuous change</a:t>
            </a:r>
          </a:p>
          <a:p>
            <a:pPr lvl="0"/>
            <a:r>
              <a:rPr lang="en-AU" sz="2400" dirty="0">
                <a:latin typeface="+mj-lt"/>
              </a:rPr>
              <a:t>It is those three requirements that form the basis for Assignment 1 </a:t>
            </a:r>
          </a:p>
          <a:p>
            <a:pPr marL="137160" lvl="0" indent="0">
              <a:buNone/>
            </a:pPr>
            <a:endParaRPr lang="en-NZ"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EDF16-6958-48D7-8FBB-B4F56C4B2DF0}"/>
              </a:ext>
            </a:extLst>
          </p:cNvPr>
          <p:cNvSpPr>
            <a:spLocks noGrp="1"/>
          </p:cNvSpPr>
          <p:nvPr>
            <p:ph type="title"/>
          </p:nvPr>
        </p:nvSpPr>
        <p:spPr/>
        <p:txBody>
          <a:bodyPr/>
          <a:lstStyle/>
          <a:p>
            <a:pPr algn="ctr"/>
            <a:r>
              <a:rPr lang="en-NZ" dirty="0"/>
              <a:t>In/out-of-class activity</a:t>
            </a:r>
          </a:p>
        </p:txBody>
      </p:sp>
      <p:sp>
        <p:nvSpPr>
          <p:cNvPr id="3" name="Content Placeholder 2">
            <a:extLst>
              <a:ext uri="{FF2B5EF4-FFF2-40B4-BE49-F238E27FC236}">
                <a16:creationId xmlns:a16="http://schemas.microsoft.com/office/drawing/2014/main" id="{1716423C-5A73-157F-2A46-9B09B65D108C}"/>
              </a:ext>
            </a:extLst>
          </p:cNvPr>
          <p:cNvSpPr>
            <a:spLocks noGrp="1"/>
          </p:cNvSpPr>
          <p:nvPr>
            <p:ph idx="1"/>
          </p:nvPr>
        </p:nvSpPr>
        <p:spPr/>
        <p:txBody>
          <a:bodyPr>
            <a:normAutofit fontScale="92500" lnSpcReduction="10000"/>
          </a:bodyPr>
          <a:lstStyle/>
          <a:p>
            <a:pPr marL="457200" indent="-457200">
              <a:buFont typeface="+mj-lt"/>
              <a:buAutoNum type="arabicPeriod"/>
            </a:pPr>
            <a:r>
              <a:rPr lang="en-NZ" dirty="0"/>
              <a:t>Think of </a:t>
            </a:r>
            <a:r>
              <a:rPr lang="en-NZ" dirty="0">
                <a:solidFill>
                  <a:srgbClr val="FF0000"/>
                </a:solidFill>
              </a:rPr>
              <a:t>TWO New Zealand-based organisations </a:t>
            </a:r>
            <a:r>
              <a:rPr lang="en-NZ" dirty="0"/>
              <a:t>for your Assessment One;</a:t>
            </a:r>
          </a:p>
          <a:p>
            <a:pPr marL="457200" indent="-457200">
              <a:buFont typeface="+mj-lt"/>
              <a:buAutoNum type="arabicPeriod"/>
            </a:pPr>
            <a:r>
              <a:rPr lang="en-NZ" dirty="0"/>
              <a:t>Planning in advance: Search for TWO types of organisations – For-profit; Not-for-profit; Māori organisation; Government organisation;</a:t>
            </a:r>
          </a:p>
          <a:p>
            <a:pPr marL="457200" indent="-457200">
              <a:buFont typeface="+mj-lt"/>
              <a:buAutoNum type="arabicPeriod"/>
            </a:pPr>
            <a:r>
              <a:rPr lang="en-NZ" dirty="0"/>
              <a:t>Select </a:t>
            </a:r>
            <a:r>
              <a:rPr lang="en-NZ" dirty="0">
                <a:solidFill>
                  <a:srgbClr val="FF0000"/>
                </a:solidFill>
              </a:rPr>
              <a:t>TWO organisations from TWO different categories</a:t>
            </a:r>
            <a:r>
              <a:rPr lang="en-NZ" dirty="0"/>
              <a:t>; advisable to include </a:t>
            </a:r>
            <a:r>
              <a:rPr lang="en-NZ" dirty="0">
                <a:solidFill>
                  <a:srgbClr val="FF0000"/>
                </a:solidFill>
              </a:rPr>
              <a:t>one Māori organisation</a:t>
            </a:r>
            <a:r>
              <a:rPr lang="en-NZ" dirty="0"/>
              <a:t>;</a:t>
            </a:r>
          </a:p>
          <a:p>
            <a:pPr marL="457200" indent="-457200">
              <a:buFont typeface="+mj-lt"/>
              <a:buAutoNum type="arabicPeriod"/>
            </a:pPr>
            <a:r>
              <a:rPr lang="en-NZ" dirty="0"/>
              <a:t>Inform Sharan immediately &amp; before you start your Assessment One</a:t>
            </a:r>
          </a:p>
        </p:txBody>
      </p:sp>
    </p:spTree>
    <p:extLst>
      <p:ext uri="{BB962C8B-B14F-4D97-AF65-F5344CB8AC3E}">
        <p14:creationId xmlns:p14="http://schemas.microsoft.com/office/powerpoint/2010/main" val="28026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NZ"/>
          </a:p>
        </p:txBody>
      </p:sp>
      <p:pic>
        <p:nvPicPr>
          <p:cNvPr id="34" name="Picture 3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35" name="Straight Connector 3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7205641"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7" name="Rectangle 36">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422" y="1847088"/>
            <a:ext cx="313302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0" name="Picture 3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41" name="Straight Connector 4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56AAB04-48D4-5E78-1C89-6A137EA498AD}"/>
              </a:ext>
            </a:extLst>
          </p:cNvPr>
          <p:cNvGrpSpPr/>
          <p:nvPr/>
        </p:nvGrpSpPr>
        <p:grpSpPr>
          <a:xfrm>
            <a:off x="801740" y="466003"/>
            <a:ext cx="8258428" cy="4930891"/>
            <a:chOff x="801740" y="466003"/>
            <a:chExt cx="8258428" cy="4930891"/>
          </a:xfrm>
        </p:grpSpPr>
        <p:sp>
          <p:nvSpPr>
            <p:cNvPr id="4" name="标题 1">
              <a:extLst>
                <a:ext uri="{FF2B5EF4-FFF2-40B4-BE49-F238E27FC236}">
                  <a16:creationId xmlns:a16="http://schemas.microsoft.com/office/drawing/2014/main" id="{D9144ABC-66C4-FA0D-D781-FB25D54CD64E}"/>
                </a:ext>
              </a:extLst>
            </p:cNvPr>
            <p:cNvSpPr txBox="1">
              <a:spLocks/>
            </p:cNvSpPr>
            <p:nvPr/>
          </p:nvSpPr>
          <p:spPr>
            <a:xfrm>
              <a:off x="801740" y="467062"/>
              <a:ext cx="3132383" cy="1427287"/>
            </a:xfrm>
            <a:prstGeom prst="rect">
              <a:avLst/>
            </a:prstGeom>
            <a:solidFill>
              <a:schemeClr val="bg1"/>
            </a:solidFill>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defTabSz="914400">
                <a:spcAft>
                  <a:spcPts val="600"/>
                </a:spcAft>
              </a:pPr>
              <a:r>
                <a:rPr lang="en-US" altLang="zh-CN" sz="2200" b="1" dirty="0"/>
                <a:t>Assessment 1: Report</a:t>
              </a:r>
              <a:br>
                <a:rPr lang="en-US" altLang="zh-CN" sz="2200" dirty="0"/>
              </a:br>
              <a:r>
                <a:rPr lang="en-US" altLang="zh-CN" sz="2200" dirty="0"/>
                <a:t>(20% of final grade)</a:t>
              </a:r>
              <a:endParaRPr lang="en-US" sz="2200" dirty="0"/>
            </a:p>
          </p:txBody>
        </p:sp>
        <p:sp>
          <p:nvSpPr>
            <p:cNvPr id="6" name="内容占位符 4">
              <a:extLst>
                <a:ext uri="{FF2B5EF4-FFF2-40B4-BE49-F238E27FC236}">
                  <a16:creationId xmlns:a16="http://schemas.microsoft.com/office/drawing/2014/main" id="{E6914DD1-DD24-9BA5-D6D1-BB8EBFED50AE}"/>
                </a:ext>
              </a:extLst>
            </p:cNvPr>
            <p:cNvSpPr txBox="1">
              <a:spLocks/>
            </p:cNvSpPr>
            <p:nvPr/>
          </p:nvSpPr>
          <p:spPr>
            <a:xfrm>
              <a:off x="804964" y="1934851"/>
              <a:ext cx="3129159" cy="3450613"/>
            </a:xfrm>
            <a:prstGeom prst="rect">
              <a:avLst/>
            </a:prstGeom>
            <a:solidFill>
              <a:schemeClr val="bg1"/>
            </a:solidFill>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defTabSz="914400"/>
              <a:r>
                <a:rPr lang="en-US" altLang="zh-CN" b="1" dirty="0"/>
                <a:t>Word count guidance: 2000</a:t>
              </a:r>
              <a:r>
                <a:rPr lang="en-US" altLang="zh-CN" dirty="0"/>
                <a:t> words (+/- 10%)</a:t>
              </a:r>
            </a:p>
            <a:p>
              <a:pPr defTabSz="914400"/>
              <a:r>
                <a:rPr lang="en-US" altLang="zh-CN" b="1" dirty="0"/>
                <a:t>Due date: </a:t>
              </a:r>
              <a:r>
                <a:rPr lang="en-US" altLang="zh-CN" dirty="0"/>
                <a:t>Friday Week 3 (25 October 2024), 11:59 PM</a:t>
              </a:r>
            </a:p>
          </p:txBody>
        </p:sp>
        <p:pic>
          <p:nvPicPr>
            <p:cNvPr id="10" name="Picture 9">
              <a:extLst>
                <a:ext uri="{FF2B5EF4-FFF2-40B4-BE49-F238E27FC236}">
                  <a16:creationId xmlns:a16="http://schemas.microsoft.com/office/drawing/2014/main" id="{DFECC356-292F-94C8-2BA1-8E962B15C050}"/>
                </a:ext>
              </a:extLst>
            </p:cNvPr>
            <p:cNvPicPr>
              <a:picLocks noChangeAspect="1"/>
            </p:cNvPicPr>
            <p:nvPr/>
          </p:nvPicPr>
          <p:blipFill>
            <a:blip r:embed="rId3"/>
            <a:stretch>
              <a:fillRect/>
            </a:stretch>
          </p:blipFill>
          <p:spPr>
            <a:xfrm>
              <a:off x="3934123" y="466003"/>
              <a:ext cx="5126045" cy="4930891"/>
            </a:xfrm>
            <a:prstGeom prst="rect">
              <a:avLst/>
            </a:prstGeom>
          </p:spPr>
        </p:pic>
      </p:grpSp>
    </p:spTree>
    <p:extLst>
      <p:ext uri="{BB962C8B-B14F-4D97-AF65-F5344CB8AC3E}">
        <p14:creationId xmlns:p14="http://schemas.microsoft.com/office/powerpoint/2010/main" val="3530097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E6ED-C90D-E015-FF9E-1689321D1F17}"/>
              </a:ext>
            </a:extLst>
          </p:cNvPr>
          <p:cNvSpPr>
            <a:spLocks noGrp="1"/>
          </p:cNvSpPr>
          <p:nvPr>
            <p:ph type="title"/>
          </p:nvPr>
        </p:nvSpPr>
        <p:spPr/>
        <p:txBody>
          <a:bodyPr/>
          <a:lstStyle/>
          <a:p>
            <a:pPr algn="ctr"/>
            <a:r>
              <a:rPr lang="en-NZ" cap="none" dirty="0"/>
              <a:t>Feedback for Assessment One</a:t>
            </a:r>
          </a:p>
        </p:txBody>
      </p:sp>
      <p:sp>
        <p:nvSpPr>
          <p:cNvPr id="3" name="Content Placeholder 2">
            <a:extLst>
              <a:ext uri="{FF2B5EF4-FFF2-40B4-BE49-F238E27FC236}">
                <a16:creationId xmlns:a16="http://schemas.microsoft.com/office/drawing/2014/main" id="{02AC7731-2071-4678-C098-7596CA91E80D}"/>
              </a:ext>
            </a:extLst>
          </p:cNvPr>
          <p:cNvSpPr>
            <a:spLocks noGrp="1"/>
          </p:cNvSpPr>
          <p:nvPr>
            <p:ph idx="1"/>
          </p:nvPr>
        </p:nvSpPr>
        <p:spPr>
          <a:xfrm>
            <a:off x="1011383" y="2015733"/>
            <a:ext cx="7661562" cy="3450613"/>
          </a:xfrm>
        </p:spPr>
        <p:txBody>
          <a:bodyPr>
            <a:normAutofit/>
          </a:bodyPr>
          <a:lstStyle/>
          <a:p>
            <a:pPr marL="0" indent="0">
              <a:buNone/>
            </a:pPr>
            <a:r>
              <a:rPr lang="en-NZ" dirty="0">
                <a:solidFill>
                  <a:srgbClr val="FF0000"/>
                </a:solidFill>
              </a:rPr>
              <a:t>Written Feedback:</a:t>
            </a:r>
          </a:p>
          <a:p>
            <a:pPr marL="57150" indent="0">
              <a:lnSpc>
                <a:spcPct val="125000"/>
              </a:lnSpc>
              <a:spcBef>
                <a:spcPts val="0"/>
              </a:spcBef>
              <a:buNone/>
            </a:pP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If</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you</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would</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like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obtain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written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feedback</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your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draft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Assessment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One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some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paragraphs,</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even</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just</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key</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points</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or</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outline),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please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upload</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your</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draft</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via</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Teams</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Assignments</a:t>
            </a:r>
            <a:r>
              <a:rPr lang="zh-CN" altLang="en-US" sz="1600" b="1" dirty="0">
                <a:solidFill>
                  <a:srgbClr val="0070C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before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Thursday</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morning</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(17</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NZ"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October</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Week</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NZ"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2</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8.30</a:t>
            </a:r>
            <a:r>
              <a:rPr lang="zh-CN" altLang="en-US"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u="sng"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AM</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t>
            </a:r>
            <a:r>
              <a:rPr lang="zh-CN" altLang="en-US" sz="1600"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The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feedback</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will</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released</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before</a:t>
            </a:r>
            <a:r>
              <a:rPr lang="zh-CN" altLang="en-US"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Wednesday</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(23 October,</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Week</a:t>
            </a:r>
            <a:r>
              <a:rPr lang="zh-CN" altLang="en-US"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rPr>
              <a:t>3)</a:t>
            </a:r>
            <a:r>
              <a:rPr lang="en-US" altLang="zh-CN" sz="1600"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t>
            </a:r>
          </a:p>
          <a:p>
            <a:pPr marL="57150" indent="0">
              <a:lnSpc>
                <a:spcPct val="125000"/>
              </a:lnSpc>
              <a:spcBef>
                <a:spcPts val="0"/>
              </a:spcBef>
              <a:buNone/>
            </a:pPr>
            <a:endParaRPr lang="en-US" altLang="zh-CN" sz="1600" b="1" dirty="0">
              <a:solidFill>
                <a:srgbClr val="FF0000"/>
              </a:solidFill>
              <a:latin typeface="Arial" panose="020B0604020202020204" pitchFamily="34" charset="0"/>
              <a:ea typeface="ヒラギノ角ゴ Pro W3" panose="020B0300000000000000" pitchFamily="34" charset="-128"/>
              <a:cs typeface="Arial" panose="020B0604020202020204" pitchFamily="34" charset="0"/>
            </a:endParaRPr>
          </a:p>
          <a:p>
            <a:pPr marL="57150" indent="0">
              <a:lnSpc>
                <a:spcPct val="125000"/>
              </a:lnSpc>
              <a:spcBef>
                <a:spcPts val="0"/>
              </a:spcBef>
              <a:buNone/>
            </a:pPr>
            <a:endPar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endParaRPr>
          </a:p>
          <a:p>
            <a:pPr marL="57150" indent="0">
              <a:lnSpc>
                <a:spcPct val="125000"/>
              </a:lnSpc>
              <a:spcBef>
                <a:spcPts val="0"/>
              </a:spcBef>
              <a:buNone/>
            </a:pP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Any</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questions?</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Feel</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free</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to</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contact</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me</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on</a:t>
            </a:r>
            <a:r>
              <a:rPr lang="zh-CN" altLang="en-US"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 </a:t>
            </a:r>
            <a:r>
              <a:rPr lang="en-US" altLang="zh-CN" sz="1600" b="1" dirty="0">
                <a:solidFill>
                  <a:schemeClr val="tx1"/>
                </a:solidFill>
                <a:latin typeface="Arial" panose="020B0604020202020204" pitchFamily="34" charset="0"/>
                <a:ea typeface="ヒラギノ角ゴ Pro W3" panose="020B0300000000000000" pitchFamily="34" charset="-128"/>
                <a:cs typeface="Arial" panose="020B0604020202020204" pitchFamily="34" charset="0"/>
              </a:rPr>
              <a:t>Teams!</a:t>
            </a:r>
          </a:p>
          <a:p>
            <a:pPr marL="0" indent="0">
              <a:buNone/>
            </a:pPr>
            <a:endParaRPr lang="en-NZ" dirty="0"/>
          </a:p>
        </p:txBody>
      </p:sp>
    </p:spTree>
    <p:extLst>
      <p:ext uri="{BB962C8B-B14F-4D97-AF65-F5344CB8AC3E}">
        <p14:creationId xmlns:p14="http://schemas.microsoft.com/office/powerpoint/2010/main" val="320893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Agenda</a:t>
            </a:r>
          </a:p>
        </p:txBody>
      </p:sp>
      <p:sp>
        <p:nvSpPr>
          <p:cNvPr id="3" name="Content Placeholder 2"/>
          <p:cNvSpPr>
            <a:spLocks noGrp="1"/>
          </p:cNvSpPr>
          <p:nvPr>
            <p:ph idx="1"/>
          </p:nvPr>
        </p:nvSpPr>
        <p:spPr/>
        <p:txBody>
          <a:bodyPr>
            <a:normAutofit fontScale="92500" lnSpcReduction="20000"/>
          </a:bodyPr>
          <a:lstStyle/>
          <a:p>
            <a:pPr lvl="0"/>
            <a:r>
              <a:rPr lang="en-AU" sz="2400" dirty="0"/>
              <a:t>Welcome</a:t>
            </a:r>
            <a:endParaRPr lang="en-NZ" sz="2400" b="1" dirty="0"/>
          </a:p>
          <a:p>
            <a:pPr lvl="0"/>
            <a:r>
              <a:rPr lang="en-AU" sz="2400" dirty="0"/>
              <a:t>Course overview - course outline, structure, expectations, assessments</a:t>
            </a:r>
            <a:endParaRPr lang="en-NZ" sz="2400" b="1" dirty="0"/>
          </a:p>
          <a:p>
            <a:pPr lvl="0"/>
            <a:r>
              <a:rPr lang="en-AU" sz="2400" dirty="0"/>
              <a:t>The interactive triad – organisations, environments, individuals</a:t>
            </a:r>
            <a:endParaRPr lang="en-NZ" sz="2400" b="1" dirty="0"/>
          </a:p>
          <a:p>
            <a:pPr lvl="0"/>
            <a:r>
              <a:rPr lang="en-AU" sz="2400" dirty="0"/>
              <a:t>Contemporary influences – hyper-competition, globalisation, technological advances</a:t>
            </a:r>
            <a:endParaRPr lang="en-NZ" sz="2400" b="1" dirty="0"/>
          </a:p>
          <a:p>
            <a:pPr lvl="0"/>
            <a:r>
              <a:rPr lang="en-AU" sz="2400" dirty="0"/>
              <a:t>Assignment 1: requirements overview</a:t>
            </a:r>
            <a:endParaRPr lang="en-NZ" sz="2400" b="1" dirty="0"/>
          </a:p>
          <a:p>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Who Am I ?</a:t>
            </a:r>
          </a:p>
        </p:txBody>
      </p:sp>
      <p:sp>
        <p:nvSpPr>
          <p:cNvPr id="3" name="Content Placeholder 2"/>
          <p:cNvSpPr>
            <a:spLocks noGrp="1"/>
          </p:cNvSpPr>
          <p:nvPr>
            <p:ph idx="1"/>
          </p:nvPr>
        </p:nvSpPr>
        <p:spPr/>
        <p:txBody>
          <a:bodyPr>
            <a:normAutofit/>
          </a:bodyPr>
          <a:lstStyle/>
          <a:p>
            <a:pPr lvl="0"/>
            <a:endParaRPr lang="en-NZ"/>
          </a:p>
        </p:txBody>
      </p:sp>
      <p:sp>
        <p:nvSpPr>
          <p:cNvPr id="4" name="Text Box 3"/>
          <p:cNvSpPr txBox="1"/>
          <p:nvPr/>
        </p:nvSpPr>
        <p:spPr>
          <a:xfrm>
            <a:off x="-2828925" y="221615"/>
            <a:ext cx="3048000" cy="368300"/>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Five Questions</a:t>
            </a:r>
          </a:p>
        </p:txBody>
      </p:sp>
      <p:sp>
        <p:nvSpPr>
          <p:cNvPr id="3" name="Content Placeholder 2"/>
          <p:cNvSpPr>
            <a:spLocks noGrp="1"/>
          </p:cNvSpPr>
          <p:nvPr>
            <p:ph idx="1"/>
          </p:nvPr>
        </p:nvSpPr>
        <p:spPr/>
        <p:txBody>
          <a:bodyPr>
            <a:normAutofit fontScale="92500" lnSpcReduction="20000"/>
          </a:bodyPr>
          <a:lstStyle/>
          <a:p>
            <a:pPr marL="594360" lvl="0" indent="-457200">
              <a:buFont typeface="+mj-lt"/>
              <a:buAutoNum type="arabicPeriod"/>
            </a:pPr>
            <a:r>
              <a:rPr lang="en-NZ" sz="2400" dirty="0"/>
              <a:t>In what month were you born?</a:t>
            </a:r>
          </a:p>
          <a:p>
            <a:pPr marL="594360" lvl="0" indent="-457200">
              <a:buFont typeface="+mj-lt"/>
              <a:buAutoNum type="arabicPeriod"/>
            </a:pPr>
            <a:r>
              <a:rPr lang="en-NZ" sz="2400" dirty="0"/>
              <a:t>What part of Auckland are you currently living in? </a:t>
            </a:r>
          </a:p>
          <a:p>
            <a:pPr marL="594360" lvl="0" indent="-457200">
              <a:buFont typeface="+mj-lt"/>
              <a:buAutoNum type="arabicPeriod"/>
            </a:pPr>
            <a:r>
              <a:rPr lang="en-NZ" sz="2400" dirty="0"/>
              <a:t>What is your favourite main course food? </a:t>
            </a:r>
          </a:p>
          <a:p>
            <a:pPr marL="594360" lvl="0" indent="-457200">
              <a:buFont typeface="+mj-lt"/>
              <a:buAutoNum type="arabicPeriod"/>
            </a:pPr>
            <a:r>
              <a:rPr lang="en-NZ" sz="2400" dirty="0"/>
              <a:t>If you could buy a new car tomorrow, what colour would it be? </a:t>
            </a:r>
          </a:p>
          <a:p>
            <a:pPr marL="594360" lvl="0" indent="-457200">
              <a:buFont typeface="+mj-lt"/>
              <a:buAutoNum type="arabicPeriod"/>
            </a:pPr>
            <a:r>
              <a:rPr lang="en-NZ" sz="2400" dirty="0"/>
              <a:t>If you had to learn a language, other than your own first language and English, what would you choose to learn? </a:t>
            </a:r>
          </a:p>
          <a:p>
            <a:pPr>
              <a:buNone/>
            </a:pPr>
            <a:endParaRPr lang="en-NZ" sz="2400" dirty="0"/>
          </a:p>
          <a:p>
            <a:endParaRPr lang="en-NZ"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Key Points From the Outline</a:t>
            </a:r>
          </a:p>
        </p:txBody>
      </p:sp>
      <p:sp>
        <p:nvSpPr>
          <p:cNvPr id="3" name="Content Placeholder 2"/>
          <p:cNvSpPr>
            <a:spLocks noGrp="1"/>
          </p:cNvSpPr>
          <p:nvPr>
            <p:ph idx="1"/>
          </p:nvPr>
        </p:nvSpPr>
        <p:spPr/>
        <p:txBody>
          <a:bodyPr>
            <a:normAutofit/>
          </a:bodyPr>
          <a:lstStyle/>
          <a:p>
            <a:pPr lvl="0"/>
            <a:r>
              <a:rPr lang="en-AU" sz="2400" dirty="0"/>
              <a:t>The dual model of study – F2F and SDL</a:t>
            </a:r>
          </a:p>
          <a:p>
            <a:pPr lvl="0"/>
            <a:r>
              <a:rPr lang="en-AU" sz="2400" dirty="0"/>
              <a:t>Need for commitment to attendance and participation</a:t>
            </a:r>
            <a:endParaRPr lang="en-NZ" sz="2400" b="1" dirty="0"/>
          </a:p>
          <a:p>
            <a:pPr lvl="0"/>
            <a:r>
              <a:rPr lang="en-AU" sz="2400" dirty="0"/>
              <a:t>Availability of faculty guidance and advice</a:t>
            </a:r>
          </a:p>
          <a:p>
            <a:pPr lvl="0"/>
            <a:r>
              <a:rPr lang="en-AU" sz="2400" dirty="0"/>
              <a:t>Library session on Session 2 or 3</a:t>
            </a:r>
          </a:p>
          <a:p>
            <a:pPr lvl="0"/>
            <a:r>
              <a:rPr lang="en-AU" sz="2400" dirty="0"/>
              <a:t>Review of Assignment 1 on Session 4</a:t>
            </a:r>
          </a:p>
          <a:p>
            <a:pPr marL="0" lvl="0" indent="0">
              <a:buNone/>
            </a:pPr>
            <a:endParaRPr lang="en-NZ" sz="2400" b="1" dirty="0"/>
          </a:p>
          <a:p>
            <a:endParaRPr lang="en-NZ"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a:t>This Afternoon’s Topics</a:t>
            </a:r>
          </a:p>
        </p:txBody>
      </p:sp>
      <p:sp>
        <p:nvSpPr>
          <p:cNvPr id="3" name="Content Placeholder 2"/>
          <p:cNvSpPr>
            <a:spLocks noGrp="1"/>
          </p:cNvSpPr>
          <p:nvPr>
            <p:ph idx="1"/>
          </p:nvPr>
        </p:nvSpPr>
        <p:spPr/>
        <p:txBody>
          <a:bodyPr>
            <a:normAutofit/>
          </a:bodyPr>
          <a:lstStyle/>
          <a:p>
            <a:pPr lvl="0"/>
            <a:r>
              <a:rPr lang="en-AU" sz="2400" dirty="0"/>
              <a:t>Topic 1: the interactive triad</a:t>
            </a:r>
          </a:p>
          <a:p>
            <a:pPr lvl="0"/>
            <a:endParaRPr lang="en-AU" sz="2400" dirty="0"/>
          </a:p>
          <a:p>
            <a:pPr lvl="0"/>
            <a:r>
              <a:rPr lang="en-AU" sz="2400" dirty="0"/>
              <a:t>Topic 2: the organisational purpose</a:t>
            </a:r>
          </a:p>
          <a:p>
            <a:pPr lvl="0"/>
            <a:endParaRPr lang="en-AU" sz="2400" dirty="0"/>
          </a:p>
          <a:p>
            <a:pPr lvl="0"/>
            <a:r>
              <a:rPr lang="en-AU" sz="2400" dirty="0"/>
              <a:t>Topic 3: the organisational life cycle</a:t>
            </a:r>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Topic 1: the interactive triad</a:t>
            </a:r>
          </a:p>
        </p:txBody>
      </p:sp>
      <p:sp>
        <p:nvSpPr>
          <p:cNvPr id="3" name="Content Placeholder 2"/>
          <p:cNvSpPr>
            <a:spLocks noGrp="1"/>
          </p:cNvSpPr>
          <p:nvPr>
            <p:ph idx="1"/>
          </p:nvPr>
        </p:nvSpPr>
        <p:spPr/>
        <p:txBody>
          <a:bodyPr>
            <a:normAutofit fontScale="92500" lnSpcReduction="20000"/>
          </a:bodyPr>
          <a:lstStyle/>
          <a:p>
            <a:pPr lvl="0"/>
            <a:r>
              <a:rPr lang="en-NZ" sz="2400" dirty="0"/>
              <a:t>a range of individual </a:t>
            </a:r>
            <a:r>
              <a:rPr lang="en-NZ" sz="2400" u="sng" dirty="0"/>
              <a:t>people</a:t>
            </a:r>
            <a:r>
              <a:rPr lang="en-NZ" sz="2400" dirty="0"/>
              <a:t> with different tasks to perform in the production of goods and/or services.</a:t>
            </a:r>
          </a:p>
          <a:p>
            <a:pPr lvl="0"/>
            <a:r>
              <a:rPr lang="en-NZ" sz="2400" dirty="0"/>
              <a:t>a number of </a:t>
            </a:r>
            <a:r>
              <a:rPr lang="en-NZ" sz="2400" u="sng" dirty="0"/>
              <a:t>organisations</a:t>
            </a:r>
            <a:r>
              <a:rPr lang="en-NZ" sz="2400" dirty="0"/>
              <a:t> that have been formed for the specific purpose of producing and distributing those goods and services.</a:t>
            </a:r>
          </a:p>
          <a:p>
            <a:pPr lvl="0"/>
            <a:r>
              <a:rPr lang="en-NZ" sz="2400" dirty="0"/>
              <a:t>the organisational </a:t>
            </a:r>
            <a:r>
              <a:rPr lang="en-NZ" sz="2400" u="sng" dirty="0"/>
              <a:t>environment</a:t>
            </a:r>
            <a:r>
              <a:rPr lang="en-NZ" sz="2400" dirty="0"/>
              <a:t>, or the physical, societal, and ecological characteristics that influence the way in which those people and organisations conduct their activities. </a:t>
            </a:r>
          </a:p>
          <a:p>
            <a:endParaRPr lang="en-NZ"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a:t>A Three Minute Verbal Presentation</a:t>
            </a:r>
          </a:p>
        </p:txBody>
      </p:sp>
      <p:sp>
        <p:nvSpPr>
          <p:cNvPr id="3" name="Content Placeholder 2"/>
          <p:cNvSpPr>
            <a:spLocks noGrp="1"/>
          </p:cNvSpPr>
          <p:nvPr>
            <p:ph idx="1"/>
          </p:nvPr>
        </p:nvSpPr>
        <p:spPr/>
        <p:txBody>
          <a:bodyPr lIns="91440" tIns="45720" rIns="91440" bIns="45720" anchor="t">
            <a:normAutofit fontScale="85000" lnSpcReduction="20000"/>
          </a:bodyPr>
          <a:lstStyle/>
          <a:p>
            <a:r>
              <a:rPr lang="en-NZ" sz="2400"/>
              <a:t>What are the most important differences between the </a:t>
            </a:r>
            <a:r>
              <a:rPr lang="en-NZ" sz="2400" u="sng"/>
              <a:t>organisations</a:t>
            </a:r>
            <a:r>
              <a:rPr lang="en-NZ" sz="2400"/>
              <a:t> described in those three job advertisements? </a:t>
            </a:r>
          </a:p>
          <a:p>
            <a:r>
              <a:rPr lang="en-NZ" sz="2400"/>
              <a:t>What are the most important differences between the organisational </a:t>
            </a:r>
            <a:r>
              <a:rPr lang="en-NZ" sz="2400" u="sng"/>
              <a:t>environments</a:t>
            </a:r>
            <a:r>
              <a:rPr lang="en-NZ" sz="2400"/>
              <a:t> that those three job advertisements refer to? </a:t>
            </a:r>
            <a:endParaRPr lang="en-NZ" sz="2400">
              <a:cs typeface="Arial"/>
            </a:endParaRPr>
          </a:p>
          <a:p>
            <a:pPr lvl="0"/>
            <a:r>
              <a:rPr lang="en-NZ" sz="2400"/>
              <a:t>In respect of each job advertisement, what would be the three most useful capabilities an </a:t>
            </a:r>
            <a:r>
              <a:rPr lang="en-NZ" sz="2400" u="sng"/>
              <a:t>individual</a:t>
            </a:r>
            <a:r>
              <a:rPr lang="en-NZ" sz="2400"/>
              <a:t> could bring to the job?</a:t>
            </a:r>
            <a:endParaRPr lang="en-NZ" sz="2400">
              <a:cs typeface="Arial"/>
            </a:endParaRPr>
          </a:p>
          <a:p>
            <a:pPr lvl="0"/>
            <a:r>
              <a:rPr lang="en-NZ" sz="2400"/>
              <a:t>What lessons are there for intending managers?</a:t>
            </a: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a:p>
            <a:endParaRPr lang="en-NZ" sz="2400">
              <a:cs typeface="Aria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0" ma:contentTypeDescription="Create a new document." ma:contentTypeScope="" ma:versionID="1a51c520ac2370d1151543cdab0d298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A6C828-FADE-42F2-89A9-B69ABA6EFC70}">
  <ds:schemaRefs/>
</ds:datastoreItem>
</file>

<file path=customXml/itemProps2.xml><?xml version="1.0" encoding="utf-8"?>
<ds:datastoreItem xmlns:ds="http://schemas.openxmlformats.org/officeDocument/2006/customXml" ds:itemID="{B7B9B74C-8756-41AF-85CA-A7BA99D49B42}"/>
</file>

<file path=customXml/itemProps3.xml><?xml version="1.0" encoding="utf-8"?>
<ds:datastoreItem xmlns:ds="http://schemas.openxmlformats.org/officeDocument/2006/customXml" ds:itemID="{C8A5F8DE-D0CA-4CE0-B823-9A5866092E2F}">
  <ds:schemaRefs/>
</ds:datastoreItem>
</file>

<file path=docProps/app.xml><?xml version="1.0" encoding="utf-8"?>
<Properties xmlns="http://schemas.openxmlformats.org/officeDocument/2006/extended-properties" xmlns:vt="http://schemas.openxmlformats.org/officeDocument/2006/docPropsVTypes">
  <Template>Gallery</Template>
  <TotalTime>111</TotalTime>
  <Words>1282</Words>
  <Application>Microsoft Office PowerPoint</Application>
  <PresentationFormat>On-screen Show (4:3)</PresentationFormat>
  <Paragraphs>124</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Gill Sans MT</vt:lpstr>
      <vt:lpstr>Gallery</vt:lpstr>
      <vt:lpstr>MAMC01801 Capabilities for Managers</vt:lpstr>
      <vt:lpstr>A Thought To Begin With</vt:lpstr>
      <vt:lpstr>Agenda</vt:lpstr>
      <vt:lpstr>Who Am I ?</vt:lpstr>
      <vt:lpstr>Five Questions</vt:lpstr>
      <vt:lpstr>Key Points From the Outline</vt:lpstr>
      <vt:lpstr>This Afternoon’s Topics</vt:lpstr>
      <vt:lpstr>Topic 1: the interactive triad</vt:lpstr>
      <vt:lpstr>A Three Minute Verbal Presentation</vt:lpstr>
      <vt:lpstr>Organisational Purpose – What Do They Do?</vt:lpstr>
      <vt:lpstr>EI&gt; IC&gt; EO</vt:lpstr>
      <vt:lpstr>What EIs, what ICs, What EOs?</vt:lpstr>
      <vt:lpstr>Some Things for Managers to Worry About</vt:lpstr>
      <vt:lpstr>Some Things for Managers to Worry About</vt:lpstr>
      <vt:lpstr>The Organisational Life Cycle</vt:lpstr>
      <vt:lpstr>A Longer Life!</vt:lpstr>
      <vt:lpstr>The Development of Globalisation</vt:lpstr>
      <vt:lpstr>Globalisation: Winners and Losers?</vt:lpstr>
      <vt:lpstr>How Has This Happened?</vt:lpstr>
      <vt:lpstr>A Summary of Impacts</vt:lpstr>
      <vt:lpstr>Implications for Assignment 1</vt:lpstr>
      <vt:lpstr>In/out-of-class activity</vt:lpstr>
      <vt:lpstr>PowerPoint Presentation</vt:lpstr>
      <vt:lpstr>Feedback for Assessment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lastModifiedBy>Sharan Singh</cp:lastModifiedBy>
  <cp:revision>8</cp:revision>
  <dcterms:created xsi:type="dcterms:W3CDTF">2016-07-24T19:29:00Z</dcterms:created>
  <dcterms:modified xsi:type="dcterms:W3CDTF">2024-10-02T23:28:13Z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0x010100A9CC55F513A7704EB7D64DFC287877D2</vt:lpwstr>
  </property>
  <property fmtid="{D5CDD505-2E9C-101B-9397-08002B2CF9AE}" pid="3" name="ICV">
    <vt:lpwstr>38970ABFBDE7448B84F97D0901D23AF1_13</vt:lpwstr>
  </property>
  <property fmtid="{D5CDD505-2E9C-101B-9397-08002B2CF9AE}" pid="4" name="KSOProductBuildVer">
    <vt:lpwstr>1033-12.2.0.16731</vt:lpwstr>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xd_Signature">
    <vt:bool>false</vt:bool>
  </property>
</Properties>
</file>