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4"/>
  </p:sldMasterIdLst>
  <p:sldIdLst>
    <p:sldId id="257" r:id="rId5"/>
    <p:sldId id="259" r:id="rId6"/>
    <p:sldId id="281" r:id="rId7"/>
    <p:sldId id="286" r:id="rId8"/>
    <p:sldId id="260" r:id="rId9"/>
    <p:sldId id="282" r:id="rId10"/>
    <p:sldId id="262" r:id="rId11"/>
    <p:sldId id="263" r:id="rId12"/>
    <p:sldId id="264" r:id="rId13"/>
    <p:sldId id="265" r:id="rId14"/>
    <p:sldId id="266" r:id="rId15"/>
    <p:sldId id="268" r:id="rId16"/>
    <p:sldId id="284" r:id="rId17"/>
    <p:sldId id="269" r:id="rId18"/>
    <p:sldId id="283" r:id="rId19"/>
    <p:sldId id="270" r:id="rId20"/>
    <p:sldId id="272" r:id="rId21"/>
    <p:sldId id="285" r:id="rId22"/>
    <p:sldId id="273" r:id="rId23"/>
    <p:sldId id="359" r:id="rId24"/>
    <p:sldId id="367"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6AD5A-FC3F-2F0D-FC05-AA94A2FD6D4B}" v="6" dt="2024-04-30T09:56:44.855"/>
    <p1510:client id="{232E7A14-A965-E699-77BB-4ADB6BA35A45}" v="1" dt="2024-04-30T21:30:49.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68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a:xfrm>
            <a:off x="2396319" y="329308"/>
            <a:ext cx="3086292" cy="309201"/>
          </a:xfrm>
        </p:spPr>
        <p:txBody>
          <a:bodyPr/>
          <a:lstStyle/>
          <a:p>
            <a:endParaRPr lang="en-NZ"/>
          </a:p>
        </p:txBody>
      </p:sp>
      <p:sp>
        <p:nvSpPr>
          <p:cNvPr id="6" name="Slide Number Placeholder 5"/>
          <p:cNvSpPr>
            <a:spLocks noGrp="1"/>
          </p:cNvSpPr>
          <p:nvPr>
            <p:ph type="sldNum" sz="quarter" idx="12"/>
          </p:nvPr>
        </p:nvSpPr>
        <p:spPr>
          <a:xfrm>
            <a:off x="1434703" y="798973"/>
            <a:ext cx="802005" cy="503578"/>
          </a:xfrm>
        </p:spPr>
        <p:txBody>
          <a:bodyPr/>
          <a:lstStyle/>
          <a:p>
            <a:fld id="{661C5BEA-0A78-4292-9167-6DD37194F0B6}" type="slidenum">
              <a:rPr lang="en-NZ" smtClean="0"/>
              <a:t>‹#›</a:t>
            </a:fld>
            <a:endParaRPr lang="en-NZ"/>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670636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2309005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82035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04533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62600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88651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523F3F-311F-4CB6-82CF-AAB4E20C8E15}" type="datetimeFigureOut">
              <a:rPr lang="en-NZ" smtClean="0"/>
              <a:t>5/10/2024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398031591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523F3F-311F-4CB6-82CF-AAB4E20C8E15}" type="datetimeFigureOut">
              <a:rPr lang="en-NZ" smtClean="0"/>
              <a:t>5/10/2024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21002338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23F3F-311F-4CB6-82CF-AAB4E20C8E15}" type="datetimeFigureOut">
              <a:rPr lang="en-NZ" smtClean="0"/>
              <a:t>5/10/2024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37049375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976960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a:xfrm>
            <a:off x="1437530" y="318641"/>
            <a:ext cx="3251553" cy="320931"/>
          </a:xfrm>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2300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523F3F-311F-4CB6-82CF-AAB4E20C8E15}" type="datetimeFigureOut">
              <a:rPr lang="en-NZ" smtClean="0"/>
              <a:t>5/10/2024</a:t>
            </a:fld>
            <a:endParaRPr lang="en-NZ"/>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61C5BEA-0A78-4292-9167-6DD37194F0B6}" type="slidenum">
              <a:rPr lang="en-NZ" smtClean="0"/>
              <a:t>‹#›</a:t>
            </a:fld>
            <a:endParaRPr lang="en-NZ"/>
          </a:p>
        </p:txBody>
      </p:sp>
    </p:spTree>
    <p:extLst>
      <p:ext uri="{BB962C8B-B14F-4D97-AF65-F5344CB8AC3E}">
        <p14:creationId xmlns:p14="http://schemas.microsoft.com/office/powerpoint/2010/main" val="1133530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mindtools.com/asjiu77/henri-fayols-principles-of-managem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ranite.pressbooks.pub/ld820/chapter/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educationalleaders.govt.nz/Leadership-development/Professional-information/Leadership-capability-framework" TargetMode="External"/><Relationship Id="rId7" Type="http://schemas.openxmlformats.org/officeDocument/2006/relationships/hyperlink" Target="https://tewaihanga.govt.nz/our-work/project-support/guidance/project-leadership-capability-framework" TargetMode="External"/><Relationship Id="rId2" Type="http://schemas.openxmlformats.org/officeDocument/2006/relationships/hyperlink" Target="https://www.otago.ac.nz/humanresources/otago689242.pdf" TargetMode="External"/><Relationship Id="rId1" Type="http://schemas.openxmlformats.org/officeDocument/2006/relationships/slideLayout" Target="../slideLayouts/slideLayout2.xml"/><Relationship Id="rId6" Type="http://schemas.openxmlformats.org/officeDocument/2006/relationships/hyperlink" Target="https://www.treasury.govt.nz/information-and-services/state-sector-leadership/office-government-accountant/government-finance-profession/finance-capability-framework-government-finance-professionals" TargetMode="External"/><Relationship Id="rId5" Type="http://schemas.openxmlformats.org/officeDocument/2006/relationships/hyperlink" Target="chrome-extension://efaidnbmnnnibpcajpcglclefindmkaj/https:/rranz.org.nz/wp-content/uploads/2019/04/RRANZ_NZ_Capability_Framework_Draft_Dec-2018.pdf" TargetMode="External"/><Relationship Id="rId4" Type="http://schemas.openxmlformats.org/officeDocument/2006/relationships/hyperlink" Target="https://www.tearawhiti.govt.nz/assets/Tools-and-Resources/Maori-Crown-Relations-Capability-Framework-Individual-Capability-Component.pd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yGceFEDmtIM"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ctrTitle"/>
          </p:nvPr>
        </p:nvSpPr>
        <p:spPr>
          <a:xfrm>
            <a:off x="4938900" y="967167"/>
            <a:ext cx="3113479" cy="2374516"/>
          </a:xfrm>
        </p:spPr>
        <p:style>
          <a:lnRef idx="2">
            <a:schemeClr val="accent1"/>
          </a:lnRef>
          <a:fillRef idx="0">
            <a:srgbClr val="FFFFFF"/>
          </a:fillRef>
          <a:effectRef idx="0">
            <a:srgbClr val="FFFFFF"/>
          </a:effectRef>
          <a:fontRef idx="minor">
            <a:schemeClr val="dk1"/>
          </a:fontRef>
        </p:style>
        <p:txBody>
          <a:bodyPr>
            <a:normAutofit/>
          </a:bodyPr>
          <a:lstStyle/>
          <a:p>
            <a:r>
              <a:rPr lang="en-NZ" sz="3300" dirty="0">
                <a:latin typeface="Arial" panose="020B0604020202020204" pitchFamily="34" charset="0"/>
                <a:cs typeface="Arial" panose="020B0604020202020204" pitchFamily="34" charset="0"/>
              </a:rPr>
              <a:t>MAMC01801 Capabilities for Managers</a:t>
            </a:r>
          </a:p>
        </p:txBody>
      </p:sp>
      <p:sp>
        <p:nvSpPr>
          <p:cNvPr id="3" name="Subtitle 2"/>
          <p:cNvSpPr>
            <a:spLocks noGrp="1"/>
          </p:cNvSpPr>
          <p:nvPr>
            <p:ph type="subTitle" idx="1"/>
          </p:nvPr>
        </p:nvSpPr>
        <p:spPr>
          <a:xfrm>
            <a:off x="4934735" y="3529159"/>
            <a:ext cx="3121867" cy="1606576"/>
          </a:xfrm>
        </p:spPr>
        <p:txBody>
          <a:bodyPr>
            <a:normAutofit/>
          </a:bodyPr>
          <a:lstStyle/>
          <a:p>
            <a:endParaRPr lang="en-NZ" sz="2400" b="1" dirty="0"/>
          </a:p>
          <a:p>
            <a:r>
              <a:rPr lang="en-NZ" sz="2400" b="1" dirty="0"/>
              <a:t>Week 2</a:t>
            </a:r>
          </a:p>
        </p:txBody>
      </p:sp>
      <p:pic>
        <p:nvPicPr>
          <p:cNvPr id="7" name="Graphic 6" descr="Users">
            <a:extLst>
              <a:ext uri="{FF2B5EF4-FFF2-40B4-BE49-F238E27FC236}">
                <a16:creationId xmlns:a16="http://schemas.microsoft.com/office/drawing/2014/main" id="{C0DB93BB-65C9-0908-9489-1F1028D176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7521" y="1275798"/>
            <a:ext cx="3720332" cy="3720332"/>
          </a:xfrm>
          <a:prstGeom prst="rect">
            <a:avLst/>
          </a:prstGeom>
        </p:spPr>
      </p:pic>
      <p:cxnSp>
        <p:nvCxnSpPr>
          <p:cNvPr id="14" name="Straight Connector 13">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34735" y="3526496"/>
            <a:ext cx="311244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6" name="Picture 15">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8" name="Straight Connector 17">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1200" y="136590"/>
            <a:ext cx="6571343" cy="1049235"/>
          </a:xfrm>
        </p:spPr>
        <p:txBody>
          <a:bodyPr>
            <a:normAutofit fontScale="90000"/>
          </a:bodyPr>
          <a:lstStyle/>
          <a:p>
            <a:pPr algn="ctr"/>
            <a:r>
              <a:rPr lang="en-NZ" sz="3890" dirty="0">
                <a:latin typeface="Arial" panose="020B0604020202020204" pitchFamily="34" charset="0"/>
                <a:cs typeface="Arial" panose="020B0604020202020204" pitchFamily="34" charset="0"/>
              </a:rPr>
              <a:t>Exercise 1:The 7S Model in action</a:t>
            </a:r>
          </a:p>
        </p:txBody>
      </p:sp>
      <p:sp>
        <p:nvSpPr>
          <p:cNvPr id="3" name="Content Placeholder 2"/>
          <p:cNvSpPr>
            <a:spLocks noGrp="1"/>
          </p:cNvSpPr>
          <p:nvPr>
            <p:ph idx="1"/>
          </p:nvPr>
        </p:nvSpPr>
        <p:spPr>
          <a:xfrm>
            <a:off x="416877" y="1337829"/>
            <a:ext cx="8310245" cy="4623435"/>
          </a:xfrm>
        </p:spPr>
        <p:txBody>
          <a:bodyPr lIns="91440" tIns="45720" rIns="91440" bIns="45720" anchor="t">
            <a:normAutofit fontScale="92500" lnSpcReduction="20000"/>
          </a:bodyPr>
          <a:lstStyle/>
          <a:p>
            <a:pPr lvl="0"/>
            <a:r>
              <a:rPr lang="en-NZ" sz="2400" dirty="0"/>
              <a:t>Refer to </a:t>
            </a:r>
            <a:r>
              <a:rPr lang="en-NZ" sz="2400" i="1" dirty="0"/>
              <a:t>Activity 1. Setting up your new company</a:t>
            </a:r>
            <a:r>
              <a:rPr lang="en-NZ" sz="2400" dirty="0"/>
              <a:t>, which is in this week’s folder.</a:t>
            </a:r>
          </a:p>
          <a:p>
            <a:r>
              <a:rPr lang="en-US" sz="2400" b="0" i="0" u="none" strike="noStrike" baseline="0" dirty="0">
                <a:latin typeface="Calibri"/>
                <a:cs typeface="Calibri"/>
              </a:rPr>
              <a:t>Imagine that your group are the shareholders in a new start up company, formed for a specific organisational purpose, and that you have been charged with establishing the desired start‐up profile of this company in line with the 7S Model. The specific purpose assigned to your company is noted in the exercise and is followed by a series of questions related to each of the 7</a:t>
            </a:r>
            <a:r>
              <a:rPr lang="en-NZ" altLang="en-US" sz="2400" b="0" i="0" u="none" strike="noStrike" baseline="0" dirty="0">
                <a:latin typeface="Calibri"/>
                <a:cs typeface="Calibri"/>
              </a:rPr>
              <a:t>S</a:t>
            </a:r>
            <a:r>
              <a:rPr lang="en-US" sz="2400" b="0" i="0" u="none" strike="noStrike" baseline="0" dirty="0">
                <a:latin typeface="Calibri"/>
                <a:cs typeface="Calibri"/>
              </a:rPr>
              <a:t> elements.</a:t>
            </a:r>
            <a:r>
              <a:rPr lang="en-US" sz="2400" dirty="0">
                <a:latin typeface="Calibri"/>
                <a:cs typeface="Calibri"/>
              </a:rPr>
              <a:t> </a:t>
            </a:r>
            <a:endParaRPr lang="en-US" sz="2400" b="0" i="0" u="none" strike="noStrike" baseline="0" dirty="0">
              <a:latin typeface="Calibri" panose="020F0502020204030204" pitchFamily="34" charset="0"/>
              <a:cs typeface="Calibri"/>
            </a:endParaRPr>
          </a:p>
          <a:p>
            <a:pPr algn="l"/>
            <a:r>
              <a:rPr lang="en-US" sz="2400" b="1" i="0" u="none" strike="noStrike" baseline="0" dirty="0">
                <a:latin typeface="Calibri" panose="020F0502020204030204" pitchFamily="34" charset="0"/>
              </a:rPr>
              <a:t>Prepare and deliver an oral presentation that includes your answers to those questions, and that suggests any valuable lessons that we might learn from consideration of those answers. You will do a follow-up exercise using this company later in the block.</a:t>
            </a:r>
            <a:endParaRPr lang="en-NZ"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12" y="165840"/>
            <a:ext cx="7543800" cy="1593688"/>
          </a:xfrm>
        </p:spPr>
        <p:txBody>
          <a:bodyPr>
            <a:normAutofit/>
          </a:bodyPr>
          <a:lstStyle/>
          <a:p>
            <a:pPr algn="ctr"/>
            <a:r>
              <a:rPr lang="en-NZ" sz="4400" dirty="0">
                <a:latin typeface="Arial" panose="020B0604020202020204" pitchFamily="34" charset="0"/>
                <a:cs typeface="Arial" panose="020B0604020202020204" pitchFamily="34" charset="0"/>
              </a:rPr>
              <a:t>The PESTLE analysis</a:t>
            </a:r>
            <a:br>
              <a:rPr lang="en-NZ" sz="4400" dirty="0">
                <a:latin typeface="Arial" panose="020B0604020202020204" pitchFamily="34" charset="0"/>
                <a:cs typeface="Arial" panose="020B0604020202020204" pitchFamily="34" charset="0"/>
              </a:rPr>
            </a:br>
            <a:r>
              <a:rPr lang="en-NZ" sz="2700" dirty="0">
                <a:latin typeface="Arial" panose="020B0604020202020204" pitchFamily="34" charset="0"/>
                <a:cs typeface="Arial" panose="020B0604020202020204" pitchFamily="34" charset="0"/>
              </a:rPr>
              <a:t>See the reading </a:t>
            </a:r>
            <a:r>
              <a:rPr lang="en-NZ" sz="2700" i="1" dirty="0">
                <a:latin typeface="Arial" panose="020B0604020202020204" pitchFamily="34" charset="0"/>
                <a:cs typeface="Arial" panose="020B0604020202020204" pitchFamily="34" charset="0"/>
              </a:rPr>
              <a:t>New Zealand PESTLE report 2021</a:t>
            </a:r>
          </a:p>
        </p:txBody>
      </p:sp>
      <p:sp>
        <p:nvSpPr>
          <p:cNvPr id="3" name="Content Placeholder 2"/>
          <p:cNvSpPr>
            <a:spLocks noGrp="1"/>
          </p:cNvSpPr>
          <p:nvPr>
            <p:ph idx="1"/>
          </p:nvPr>
        </p:nvSpPr>
        <p:spPr>
          <a:xfrm>
            <a:off x="471035" y="2015733"/>
            <a:ext cx="8132638" cy="3720049"/>
          </a:xfrm>
        </p:spPr>
        <p:txBody>
          <a:bodyPr>
            <a:normAutofit fontScale="92500" lnSpcReduction="20000"/>
          </a:bodyPr>
          <a:lstStyle/>
          <a:p>
            <a:pPr lvl="0"/>
            <a:r>
              <a:rPr lang="en-NZ" sz="2400" b="1" dirty="0"/>
              <a:t>What are the PESTLE elements?</a:t>
            </a:r>
          </a:p>
          <a:p>
            <a:pPr lvl="0">
              <a:buNone/>
            </a:pPr>
            <a:r>
              <a:rPr lang="en-NZ" sz="2400" dirty="0"/>
              <a:t>	- Political</a:t>
            </a:r>
          </a:p>
          <a:p>
            <a:pPr lvl="0">
              <a:buNone/>
            </a:pPr>
            <a:r>
              <a:rPr lang="en-NZ" sz="2400" dirty="0"/>
              <a:t>	- Economic</a:t>
            </a:r>
          </a:p>
          <a:p>
            <a:pPr lvl="0">
              <a:buNone/>
            </a:pPr>
            <a:r>
              <a:rPr lang="en-NZ" sz="2400" dirty="0"/>
              <a:t>	- Societal</a:t>
            </a:r>
          </a:p>
          <a:p>
            <a:pPr lvl="0">
              <a:buNone/>
            </a:pPr>
            <a:r>
              <a:rPr lang="en-NZ" sz="2400" dirty="0"/>
              <a:t>	- Technological</a:t>
            </a:r>
          </a:p>
          <a:p>
            <a:pPr lvl="0">
              <a:buNone/>
            </a:pPr>
            <a:r>
              <a:rPr lang="en-NZ" sz="2400" dirty="0"/>
              <a:t>	- Legal</a:t>
            </a:r>
          </a:p>
          <a:p>
            <a:pPr lvl="0">
              <a:buNone/>
            </a:pPr>
            <a:r>
              <a:rPr lang="en-NZ" sz="2400" dirty="0"/>
              <a:t>	- Environmental/Ecological</a:t>
            </a:r>
          </a:p>
          <a:p>
            <a:pPr lvl="0">
              <a:buNone/>
            </a:pPr>
            <a:r>
              <a:rPr lang="en-NZ" sz="2400" b="1" dirty="0"/>
              <a:t>How can they be applied to an organisation or a country?</a:t>
            </a:r>
            <a:endParaRPr lang="en-NZ" b="1" dirty="0"/>
          </a:p>
        </p:txBody>
      </p:sp>
      <p:sp>
        <p:nvSpPr>
          <p:cNvPr id="5" name="Text Box 4"/>
          <p:cNvSpPr txBox="1"/>
          <p:nvPr/>
        </p:nvSpPr>
        <p:spPr>
          <a:xfrm>
            <a:off x="-2713990" y="310515"/>
            <a:ext cx="3048000" cy="368300"/>
          </a:xfrm>
          <a:prstGeom prst="rect">
            <a:avLst/>
          </a:prstGeom>
          <a:noFill/>
        </p:spPr>
        <p:txBody>
          <a:bodyPr wrap="square" rtlCol="0">
            <a:sp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328" y="139502"/>
            <a:ext cx="6571343" cy="1049235"/>
          </a:xfrm>
        </p:spPr>
        <p:txBody>
          <a:bodyPr>
            <a:noAutofit/>
          </a:bodyPr>
          <a:lstStyle/>
          <a:p>
            <a:pPr algn="ctr"/>
            <a:r>
              <a:rPr lang="en-NZ" sz="3000" dirty="0">
                <a:latin typeface="Arial" panose="020B0604020202020204" pitchFamily="34" charset="0"/>
                <a:cs typeface="Arial" panose="020B0604020202020204" pitchFamily="34" charset="0"/>
              </a:rPr>
              <a:t>What can managers learn from PESTLE?</a:t>
            </a:r>
          </a:p>
        </p:txBody>
      </p:sp>
      <p:sp>
        <p:nvSpPr>
          <p:cNvPr id="3" name="Content Placeholder 2"/>
          <p:cNvSpPr>
            <a:spLocks noGrp="1"/>
          </p:cNvSpPr>
          <p:nvPr>
            <p:ph idx="1"/>
          </p:nvPr>
        </p:nvSpPr>
        <p:spPr>
          <a:xfrm>
            <a:off x="568036" y="1440873"/>
            <a:ext cx="7966363" cy="4156363"/>
          </a:xfrm>
        </p:spPr>
        <p:txBody>
          <a:bodyPr lIns="91440" tIns="45720" rIns="91440" bIns="45720" anchor="t">
            <a:normAutofit fontScale="92500"/>
          </a:bodyPr>
          <a:lstStyle/>
          <a:p>
            <a:r>
              <a:rPr lang="en-NZ" sz="2400" dirty="0"/>
              <a:t>The rate of change in the external environment is extremely rapid, is accelerating, and is unlikely to slow down.</a:t>
            </a:r>
          </a:p>
          <a:p>
            <a:r>
              <a:rPr lang="en-NZ" sz="2400" dirty="0"/>
              <a:t>Many influences in the external environment offer an opportunity, or poses a threat, to your organisation.</a:t>
            </a:r>
          </a:p>
          <a:p>
            <a:r>
              <a:rPr lang="en-NZ" sz="2400" dirty="0"/>
              <a:t>The assessment of any influence as an opportunity or as a threat has more to do with the attitudes of the assessor than it has to do with the nature of the influence.</a:t>
            </a:r>
          </a:p>
          <a:p>
            <a:r>
              <a:rPr lang="en-NZ" sz="2400" dirty="0"/>
              <a:t>The individual manager cannot hope to control many of these influences but must continually do their best to understand them.</a:t>
            </a:r>
            <a:endParaRPr lang="en-NZ"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261" y="211328"/>
            <a:ext cx="7543801" cy="1450757"/>
          </a:xfrm>
        </p:spPr>
        <p:txBody>
          <a:bodyPr>
            <a:noAutofit/>
          </a:bodyPr>
          <a:lstStyle/>
          <a:p>
            <a:pPr algn="ctr"/>
            <a:r>
              <a:rPr lang="en-NZ" sz="3200" dirty="0">
                <a:latin typeface="Arial" panose="020B0604020202020204" pitchFamily="34" charset="0"/>
                <a:cs typeface="Arial" panose="020B0604020202020204" pitchFamily="34" charset="0"/>
              </a:rPr>
              <a:t>Exercise 2: PESTLE factors in the general business environment.</a:t>
            </a:r>
          </a:p>
        </p:txBody>
      </p:sp>
      <p:sp>
        <p:nvSpPr>
          <p:cNvPr id="3" name="Content Placeholder 2"/>
          <p:cNvSpPr>
            <a:spLocks noGrp="1"/>
          </p:cNvSpPr>
          <p:nvPr>
            <p:ph idx="1"/>
          </p:nvPr>
        </p:nvSpPr>
        <p:spPr>
          <a:xfrm>
            <a:off x="706583" y="2015733"/>
            <a:ext cx="8104908" cy="2154485"/>
          </a:xfrm>
        </p:spPr>
        <p:txBody>
          <a:bodyPr lIns="91440" tIns="45720" rIns="91440" bIns="45720" anchor="t"/>
          <a:lstStyle/>
          <a:p>
            <a:r>
              <a:rPr lang="en-NZ" dirty="0"/>
              <a:t>Using </a:t>
            </a:r>
            <a:r>
              <a:rPr lang="en-NZ" i="1" dirty="0"/>
              <a:t>Activity 2. PESTLE in the business environment</a:t>
            </a:r>
            <a:r>
              <a:rPr lang="en-NZ" dirty="0"/>
              <a:t>, which can be found in the Week 2 folder, work as Individuals to allocate the appropriate term to the contents.</a:t>
            </a:r>
          </a:p>
          <a:p>
            <a:r>
              <a:rPr lang="en-NZ" b="1" dirty="0"/>
              <a:t>You will be asked to share your findings with the class.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400" dirty="0">
                <a:latin typeface="Arial" panose="020B0604020202020204" pitchFamily="34" charset="0"/>
                <a:cs typeface="Arial" panose="020B0604020202020204" pitchFamily="34" charset="0"/>
              </a:rPr>
              <a:t>What is a manager?</a:t>
            </a:r>
          </a:p>
        </p:txBody>
      </p:sp>
      <p:sp>
        <p:nvSpPr>
          <p:cNvPr id="3" name="Content Placeholder 2"/>
          <p:cNvSpPr>
            <a:spLocks noGrp="1"/>
          </p:cNvSpPr>
          <p:nvPr>
            <p:ph idx="1"/>
          </p:nvPr>
        </p:nvSpPr>
        <p:spPr>
          <a:xfrm>
            <a:off x="228600" y="1853755"/>
            <a:ext cx="8686800" cy="3740727"/>
          </a:xfrm>
        </p:spPr>
        <p:txBody>
          <a:bodyPr>
            <a:normAutofit lnSpcReduction="10000"/>
          </a:bodyPr>
          <a:lstStyle/>
          <a:p>
            <a:r>
              <a:rPr lang="en-NZ" sz="2400" dirty="0"/>
              <a:t>A review of various dictionary definitions reveals multiple answers.</a:t>
            </a:r>
          </a:p>
          <a:p>
            <a:r>
              <a:rPr lang="en-NZ" sz="2400" dirty="0"/>
              <a:t>There is no real agreement across all of those definitions </a:t>
            </a:r>
          </a:p>
          <a:p>
            <a:r>
              <a:rPr lang="en-NZ" sz="2400" dirty="0"/>
              <a:t>One way to investigate further is to look at the criteria that have been used to distinguish a good manager from  a not-so-good one.</a:t>
            </a:r>
          </a:p>
          <a:p>
            <a:r>
              <a:rPr lang="en-NZ" sz="2400" b="1" dirty="0"/>
              <a:t>Here we introduce, very  briefly, the ideas of Henri Fayol, the grandfather of modern management principles, and some ideas from Robert Katz. There is more detail in the Capabilities Frameworks ppt.</a:t>
            </a:r>
          </a:p>
          <a:p>
            <a:endParaRPr lang="en-NZ"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187" y="240086"/>
            <a:ext cx="6571343" cy="1049235"/>
          </a:xfrm>
        </p:spPr>
        <p:txBody>
          <a:bodyPr>
            <a:normAutofit fontScale="90000"/>
          </a:bodyPr>
          <a:lstStyle/>
          <a:p>
            <a:pPr algn="ctr"/>
            <a:r>
              <a:rPr lang="en-NZ" sz="4400" dirty="0">
                <a:latin typeface="Arial" panose="020B0604020202020204" pitchFamily="34" charset="0"/>
                <a:cs typeface="Arial" panose="020B0604020202020204" pitchFamily="34" charset="0"/>
              </a:rPr>
              <a:t>What do managers do?</a:t>
            </a:r>
          </a:p>
        </p:txBody>
      </p:sp>
      <p:sp>
        <p:nvSpPr>
          <p:cNvPr id="3" name="Content Placeholder 2"/>
          <p:cNvSpPr>
            <a:spLocks noGrp="1"/>
          </p:cNvSpPr>
          <p:nvPr>
            <p:ph idx="1"/>
          </p:nvPr>
        </p:nvSpPr>
        <p:spPr>
          <a:xfrm>
            <a:off x="678873" y="1468582"/>
            <a:ext cx="8132618" cy="4350326"/>
          </a:xfrm>
        </p:spPr>
        <p:txBody>
          <a:bodyPr>
            <a:normAutofit fontScale="77500" lnSpcReduction="20000"/>
          </a:bodyPr>
          <a:lstStyle/>
          <a:p>
            <a:pPr lvl="0"/>
            <a:r>
              <a:rPr lang="en-NZ" sz="2600" dirty="0"/>
              <a:t>Henri Fayol initially thought managers were active in 14 separate areas of involvement, but these were later refined to four key activities:</a:t>
            </a:r>
          </a:p>
          <a:p>
            <a:r>
              <a:rPr lang="en-NZ" sz="2600" u="sng" dirty="0"/>
              <a:t>Planning</a:t>
            </a:r>
            <a:r>
              <a:rPr lang="en-NZ" sz="2600" dirty="0"/>
              <a:t>: the process of determining a future course of action for the organisation.</a:t>
            </a:r>
          </a:p>
          <a:p>
            <a:pPr lvl="0"/>
            <a:r>
              <a:rPr lang="en-NZ" sz="2600" u="sng" dirty="0"/>
              <a:t>Leading</a:t>
            </a:r>
            <a:r>
              <a:rPr lang="en-NZ" sz="2600" dirty="0"/>
              <a:t> or the process of motivating and inspiring the employees of the organisation.</a:t>
            </a:r>
          </a:p>
          <a:p>
            <a:pPr lvl="0"/>
            <a:r>
              <a:rPr lang="en-NZ" sz="2600" u="sng" dirty="0"/>
              <a:t>Organising</a:t>
            </a:r>
            <a:r>
              <a:rPr lang="en-NZ" sz="2600" dirty="0"/>
              <a:t>, or the process of efficiently and effectively arranging and deploying available resources</a:t>
            </a:r>
          </a:p>
          <a:p>
            <a:pPr lvl="0"/>
            <a:r>
              <a:rPr lang="en-NZ" sz="2600" u="sng" dirty="0"/>
              <a:t>Controlling</a:t>
            </a:r>
            <a:r>
              <a:rPr lang="en-NZ" sz="2600" dirty="0"/>
              <a:t>, or the process of monitoring and measuring the activities of organisational employees.</a:t>
            </a:r>
          </a:p>
          <a:p>
            <a:pPr lvl="0"/>
            <a:r>
              <a:rPr lang="en-NZ" sz="2600" dirty="0">
                <a:hlinkClick r:id="rId2"/>
              </a:rPr>
              <a:t>https://www.mindtools.com/asjiu77/henri-fayols-principles-of-management</a:t>
            </a:r>
            <a:endParaRPr lang="en-NZ" sz="2600" dirty="0"/>
          </a:p>
          <a:p>
            <a:pPr lvl="0"/>
            <a:endParaRPr lang="en-NZ" sz="2600" dirty="0"/>
          </a:p>
          <a:p>
            <a:pPr>
              <a:buNone/>
            </a:pPr>
            <a:endParaRPr lang="en-NZ"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116840"/>
            <a:ext cx="7543800" cy="1060796"/>
          </a:xfrm>
        </p:spPr>
        <p:txBody>
          <a:bodyPr>
            <a:normAutofit fontScale="90000"/>
          </a:bodyPr>
          <a:lstStyle/>
          <a:p>
            <a:pPr algn="ctr"/>
            <a:r>
              <a:rPr lang="en-NZ" sz="3700" dirty="0">
                <a:latin typeface="Arial" panose="020B0604020202020204" pitchFamily="34" charset="0"/>
                <a:cs typeface="Arial" panose="020B0604020202020204" pitchFamily="34" charset="0"/>
              </a:rPr>
              <a:t>What skills does the manager need?</a:t>
            </a:r>
          </a:p>
        </p:txBody>
      </p:sp>
      <p:pic>
        <p:nvPicPr>
          <p:cNvPr id="6" name="Picture 5" descr="http://bankofinfo.com/wp-content/uploads/2013/11/managerial_skills.gif"/>
          <p:cNvPicPr/>
          <p:nvPr/>
        </p:nvPicPr>
        <p:blipFill>
          <a:blip r:embed="rId2" cstate="print"/>
          <a:srcRect/>
          <a:stretch>
            <a:fillRect/>
          </a:stretch>
        </p:blipFill>
        <p:spPr bwMode="auto">
          <a:xfrm>
            <a:off x="1041623" y="1343891"/>
            <a:ext cx="6897782" cy="4400306"/>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93" y="13856"/>
            <a:ext cx="8229600" cy="1136072"/>
          </a:xfrm>
        </p:spPr>
        <p:txBody>
          <a:bodyPr>
            <a:noAutofit/>
          </a:bodyPr>
          <a:lstStyle/>
          <a:p>
            <a:pPr algn="ctr"/>
            <a:r>
              <a:rPr lang="en-NZ" dirty="0">
                <a:latin typeface="Arial" panose="020B0604020202020204" pitchFamily="34" charset="0"/>
                <a:cs typeface="Arial" panose="020B0604020202020204" pitchFamily="34" charset="0"/>
              </a:rPr>
              <a:t>Robert Katz: Three core skill areas</a:t>
            </a:r>
            <a:br>
              <a:rPr lang="en-NZ" dirty="0">
                <a:latin typeface="Arial" panose="020B0604020202020204" pitchFamily="34" charset="0"/>
                <a:cs typeface="Arial" panose="020B0604020202020204" pitchFamily="34" charset="0"/>
              </a:rPr>
            </a:br>
            <a:endParaRPr lang="en-NZ"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4318" y="1316182"/>
            <a:ext cx="8375363" cy="4682835"/>
          </a:xfrm>
        </p:spPr>
        <p:txBody>
          <a:bodyPr>
            <a:normAutofit lnSpcReduction="10000"/>
          </a:bodyPr>
          <a:lstStyle/>
          <a:p>
            <a:r>
              <a:rPr lang="en-NZ" sz="2400" b="1" u="sng" dirty="0"/>
              <a:t>Technical</a:t>
            </a:r>
            <a:r>
              <a:rPr lang="en-NZ" sz="2400" dirty="0"/>
              <a:t> skills were the single most important qualification for a managerial position. It is now less necessary than they once were; One does not have to be a good doctor to manage a successful medical practice.</a:t>
            </a:r>
          </a:p>
          <a:p>
            <a:endParaRPr lang="en-NZ" sz="2400" dirty="0"/>
          </a:p>
          <a:p>
            <a:pPr lvl="0"/>
            <a:r>
              <a:rPr lang="en-NZ" sz="2400" dirty="0"/>
              <a:t>Increased emphasis on</a:t>
            </a:r>
            <a:r>
              <a:rPr lang="en-NZ" sz="2400" b="1" dirty="0"/>
              <a:t> </a:t>
            </a:r>
            <a:r>
              <a:rPr lang="en-NZ" sz="2400" b="1" u="sng" dirty="0"/>
              <a:t>human</a:t>
            </a:r>
            <a:r>
              <a:rPr lang="en-NZ" sz="2400" b="1" dirty="0"/>
              <a:t> </a:t>
            </a:r>
            <a:r>
              <a:rPr lang="en-NZ" sz="2400" dirty="0"/>
              <a:t>skills, or the ability to relate to other people (inside and outside of the organisation) that bests support the organisation’s ambitions. They build a Positive internal culture, Develop co-operative stakeholder relationships, and Successfully manage conflicts and disputes.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293" y="277091"/>
            <a:ext cx="8229600" cy="1136072"/>
          </a:xfrm>
        </p:spPr>
        <p:txBody>
          <a:bodyPr>
            <a:noAutofit/>
          </a:bodyPr>
          <a:lstStyle/>
          <a:p>
            <a:pPr algn="ctr"/>
            <a:r>
              <a:rPr lang="en-NZ" dirty="0">
                <a:latin typeface="Arial" panose="020B0604020202020204" pitchFamily="34" charset="0"/>
                <a:cs typeface="Arial" panose="020B0604020202020204" pitchFamily="34" charset="0"/>
              </a:rPr>
              <a:t>Robert Katz: Three core skill areas</a:t>
            </a:r>
            <a:br>
              <a:rPr lang="en-NZ" dirty="0">
                <a:latin typeface="Arial" panose="020B0604020202020204" pitchFamily="34" charset="0"/>
                <a:cs typeface="Arial" panose="020B0604020202020204" pitchFamily="34" charset="0"/>
              </a:rPr>
            </a:br>
            <a:endParaRPr lang="en-NZ"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40326" y="2008910"/>
            <a:ext cx="8375363" cy="3435927"/>
          </a:xfrm>
        </p:spPr>
        <p:txBody>
          <a:bodyPr>
            <a:normAutofit/>
          </a:bodyPr>
          <a:lstStyle/>
          <a:p>
            <a:pPr lvl="0"/>
            <a:r>
              <a:rPr lang="en-NZ" sz="2400" b="1" u="sng" dirty="0"/>
              <a:t>Conceptual</a:t>
            </a:r>
            <a:r>
              <a:rPr lang="en-NZ" sz="2400" dirty="0"/>
              <a:t> skills require the manager to take a “BIG PICTURE” view of what s/he is doing. Here the manager will focus on the overall purpose for which the organisation has been created, the broadly defined activities it will need to engage in to achieve that purpose, and the tangible and intangible resources required if those activities are to be successfully implemented. </a:t>
            </a:r>
          </a:p>
        </p:txBody>
      </p:sp>
    </p:spTree>
    <p:extLst>
      <p:ext uri="{BB962C8B-B14F-4D97-AF65-F5344CB8AC3E}">
        <p14:creationId xmlns:p14="http://schemas.microsoft.com/office/powerpoint/2010/main" val="3001639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0" y="148455"/>
            <a:ext cx="6571343" cy="1049235"/>
          </a:xfrm>
        </p:spPr>
        <p:txBody>
          <a:bodyPr>
            <a:noAutofit/>
          </a:bodyPr>
          <a:lstStyle/>
          <a:p>
            <a:pPr algn="ctr"/>
            <a:r>
              <a:rPr lang="en-NZ" sz="3500" dirty="0">
                <a:latin typeface="Arial" panose="020B0604020202020204" pitchFamily="34" charset="0"/>
                <a:cs typeface="Arial" panose="020B0604020202020204" pitchFamily="34" charset="0"/>
              </a:rPr>
              <a:t>Two supporting skill areas </a:t>
            </a:r>
            <a:br>
              <a:rPr lang="en-NZ" sz="3500" dirty="0">
                <a:latin typeface="Arial" panose="020B0604020202020204" pitchFamily="34" charset="0"/>
                <a:cs typeface="Arial" panose="020B0604020202020204" pitchFamily="34" charset="0"/>
              </a:rPr>
            </a:br>
            <a:endParaRPr lang="en-NZ" sz="35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99654" y="1391655"/>
            <a:ext cx="7744691" cy="4565800"/>
          </a:xfrm>
        </p:spPr>
        <p:txBody>
          <a:bodyPr>
            <a:normAutofit lnSpcReduction="10000"/>
          </a:bodyPr>
          <a:lstStyle/>
          <a:p>
            <a:pPr lvl="0"/>
            <a:r>
              <a:rPr lang="en-NZ" sz="2400" b="1" u="sng" dirty="0"/>
              <a:t>Analytical</a:t>
            </a:r>
            <a:r>
              <a:rPr lang="en-NZ" sz="2400" u="sng" dirty="0"/>
              <a:t> </a:t>
            </a:r>
            <a:r>
              <a:rPr lang="en-NZ" sz="2400" dirty="0"/>
              <a:t>skills are used to assess the current and anticipated conditions in the external environment, and in adopting such practices as environmental scanning, market research, and scenario planning </a:t>
            </a:r>
          </a:p>
          <a:p>
            <a:pPr lvl="0"/>
            <a:r>
              <a:rPr lang="en-NZ" sz="2400" b="1" u="sng" dirty="0"/>
              <a:t>Diagnostic</a:t>
            </a:r>
            <a:r>
              <a:rPr lang="en-NZ" sz="2400" dirty="0"/>
              <a:t> skills are used to review a specific management challenge, and to correctly interpret that challenge in the form of an accurate problem definition, specification of a range of possible responses, and selection of the most suitable solution.</a:t>
            </a:r>
          </a:p>
          <a:p>
            <a:pPr lvl="0"/>
            <a:r>
              <a:rPr lang="en-NZ" sz="2400" dirty="0">
                <a:hlinkClick r:id="rId2"/>
              </a:rPr>
              <a:t>https://granite.pressbooks.pub/ld820/chapter/6/</a:t>
            </a:r>
            <a:endParaRPr lang="en-NZ" sz="2400" dirty="0"/>
          </a:p>
          <a:p>
            <a:pPr lvl="0"/>
            <a:endParaRPr lang="en-NZ" sz="2400" dirty="0"/>
          </a:p>
          <a:p>
            <a:pPr lvl="0"/>
            <a:endParaRPr lang="en-NZ"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400" dirty="0">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p:txBody>
          <a:bodyPr>
            <a:normAutofit lnSpcReduction="10000"/>
          </a:bodyPr>
          <a:lstStyle/>
          <a:p>
            <a:pPr marL="0" lvl="0" indent="0">
              <a:buNone/>
            </a:pPr>
            <a:r>
              <a:rPr lang="en-AU" sz="2400" dirty="0"/>
              <a:t>At the end of the session, students will be able to:</a:t>
            </a:r>
          </a:p>
          <a:p>
            <a:pPr lvl="0"/>
            <a:r>
              <a:rPr lang="en-AU" sz="2400" dirty="0"/>
              <a:t>Identify the elements in the 7S model</a:t>
            </a:r>
            <a:endParaRPr lang="en-NZ" sz="2400" b="1" dirty="0"/>
          </a:p>
          <a:p>
            <a:pPr lvl="0"/>
            <a:r>
              <a:rPr lang="en-AU" sz="2400" dirty="0"/>
              <a:t>Apply the 7S model in a case study </a:t>
            </a:r>
          </a:p>
          <a:p>
            <a:pPr lvl="0"/>
            <a:r>
              <a:rPr lang="en-AU" sz="2400" dirty="0"/>
              <a:t>Differentiate Fayol and Katz’s capabilities for managers</a:t>
            </a:r>
            <a:endParaRPr lang="en-NZ" sz="2400" b="1" dirty="0"/>
          </a:p>
          <a:p>
            <a:pPr lvl="0"/>
            <a:r>
              <a:rPr lang="en-NZ" sz="2400" dirty="0"/>
              <a:t>Learn the purpose of a capability framework and evaluate a capability within a framework.</a:t>
            </a:r>
            <a:endParaRPr lang="en-NZ" sz="2400" b="1" dirty="0"/>
          </a:p>
          <a:p>
            <a:endParaRPr lang="en-NZ"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AF141-2172-B431-996F-EA66C23FD5B8}"/>
              </a:ext>
            </a:extLst>
          </p:cNvPr>
          <p:cNvSpPr>
            <a:spLocks noGrp="1"/>
          </p:cNvSpPr>
          <p:nvPr>
            <p:ph type="title"/>
          </p:nvPr>
        </p:nvSpPr>
        <p:spPr>
          <a:xfrm>
            <a:off x="383044" y="266700"/>
            <a:ext cx="8377912" cy="595746"/>
          </a:xfrm>
        </p:spPr>
        <p:txBody>
          <a:bodyPr>
            <a:noAutofit/>
          </a:bodyPr>
          <a:lstStyle/>
          <a:p>
            <a:pPr algn="ctr"/>
            <a:r>
              <a:rPr lang="en-US" altLang="zh-CN" sz="2800" b="1" dirty="0">
                <a:solidFill>
                  <a:schemeClr val="tx1"/>
                </a:solidFill>
                <a:latin typeface="Arial" panose="020B0604020202020204" pitchFamily="34" charset="0"/>
                <a:cs typeface="Arial" panose="020B0604020202020204" pitchFamily="34" charset="0"/>
              </a:rPr>
              <a:t>GROUP Activity:</a:t>
            </a:r>
            <a:r>
              <a:rPr lang="zh-CN" altLang="en-US" sz="2800" b="1" dirty="0">
                <a:solidFill>
                  <a:schemeClr val="tx1"/>
                </a:solidFill>
                <a:latin typeface="Arial" panose="020B0604020202020204" pitchFamily="34" charset="0"/>
                <a:cs typeface="Arial" panose="020B0604020202020204" pitchFamily="34" charset="0"/>
              </a:rPr>
              <a:t> </a:t>
            </a:r>
            <a:r>
              <a:rPr lang="en-NZ" altLang="zh-CN" sz="2800" b="1" dirty="0">
                <a:solidFill>
                  <a:schemeClr val="tx1"/>
                </a:solidFill>
                <a:latin typeface="Arial" panose="020B0604020202020204" pitchFamily="34" charset="0"/>
                <a:cs typeface="Arial" panose="020B0604020202020204" pitchFamily="34" charset="0"/>
              </a:rPr>
              <a:t>Capability Framework</a:t>
            </a:r>
            <a:r>
              <a:rPr lang="zh-CN" altLang="en-US" sz="2800" b="1" dirty="0">
                <a:solidFill>
                  <a:schemeClr val="tx1"/>
                </a:solidFill>
                <a:latin typeface="Arial" panose="020B0604020202020204" pitchFamily="34" charset="0"/>
                <a:cs typeface="Arial" panose="020B0604020202020204" pitchFamily="34" charset="0"/>
              </a:rPr>
              <a:t> </a:t>
            </a:r>
            <a:endParaRPr lang="en-AU" sz="2800" b="1" dirty="0">
              <a:solidFill>
                <a:schemeClr val="tx1"/>
              </a:solidFill>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DC6AD25E-4E5A-C7AB-76B4-708E1F02EFC2}"/>
              </a:ext>
            </a:extLst>
          </p:cNvPr>
          <p:cNvSpPr>
            <a:spLocks noGrp="1"/>
          </p:cNvSpPr>
          <p:nvPr>
            <p:ph idx="1"/>
          </p:nvPr>
        </p:nvSpPr>
        <p:spPr>
          <a:xfrm>
            <a:off x="636889" y="1308210"/>
            <a:ext cx="8499423" cy="3870543"/>
          </a:xfrm>
        </p:spPr>
        <p:txBody>
          <a:bodyPr>
            <a:noAutofit/>
          </a:bodyPr>
          <a:lstStyle/>
          <a:p>
            <a:pPr marL="0" indent="0">
              <a:buNone/>
            </a:pPr>
            <a:r>
              <a:rPr lang="en-US" altLang="zh-CN" b="1" dirty="0">
                <a:solidFill>
                  <a:srgbClr val="C00000"/>
                </a:solidFill>
                <a:latin typeface="Arial" panose="020B0604020202020204" pitchFamily="34" charset="0"/>
                <a:cs typeface="Arial" panose="020B0604020202020204" pitchFamily="34" charset="0"/>
              </a:rPr>
              <a:t>Please</a:t>
            </a:r>
            <a:r>
              <a:rPr lang="zh-CN" altLang="en-US" b="1" dirty="0">
                <a:solidFill>
                  <a:srgbClr val="C00000"/>
                </a:solidFill>
                <a:latin typeface="Arial" panose="020B0604020202020204" pitchFamily="34" charset="0"/>
                <a:cs typeface="Arial" panose="020B0604020202020204" pitchFamily="34" charset="0"/>
              </a:rPr>
              <a:t> </a:t>
            </a:r>
            <a:r>
              <a:rPr lang="en-NZ" altLang="zh-CN" b="1" dirty="0">
                <a:solidFill>
                  <a:srgbClr val="C00000"/>
                </a:solidFill>
                <a:latin typeface="Arial" panose="020B0604020202020204" pitchFamily="34" charset="0"/>
                <a:cs typeface="Arial" panose="020B0604020202020204" pitchFamily="34" charset="0"/>
              </a:rPr>
              <a:t>answer</a:t>
            </a:r>
            <a:r>
              <a:rPr lang="zh-CN" altLang="en-US" b="1" dirty="0">
                <a:solidFill>
                  <a:srgbClr val="C00000"/>
                </a:solidFill>
                <a:latin typeface="Arial" panose="020B0604020202020204" pitchFamily="34" charset="0"/>
                <a:cs typeface="Arial" panose="020B0604020202020204" pitchFamily="34" charset="0"/>
              </a:rPr>
              <a:t> </a:t>
            </a:r>
            <a:r>
              <a:rPr lang="en-US" altLang="zh-CN" b="1" dirty="0">
                <a:solidFill>
                  <a:srgbClr val="C00000"/>
                </a:solidFill>
                <a:latin typeface="Arial" panose="020B0604020202020204" pitchFamily="34" charset="0"/>
                <a:cs typeface="Arial" panose="020B0604020202020204" pitchFamily="34" charset="0"/>
              </a:rPr>
              <a:t>the</a:t>
            </a:r>
            <a:r>
              <a:rPr lang="zh-CN" altLang="en-US" b="1" dirty="0">
                <a:solidFill>
                  <a:srgbClr val="C00000"/>
                </a:solidFill>
                <a:latin typeface="Arial" panose="020B0604020202020204" pitchFamily="34" charset="0"/>
                <a:cs typeface="Arial" panose="020B0604020202020204" pitchFamily="34" charset="0"/>
              </a:rPr>
              <a:t> </a:t>
            </a:r>
            <a:r>
              <a:rPr lang="en-US" altLang="zh-CN" b="1" dirty="0">
                <a:solidFill>
                  <a:srgbClr val="C00000"/>
                </a:solidFill>
                <a:latin typeface="Arial" panose="020B0604020202020204" pitchFamily="34" charset="0"/>
                <a:cs typeface="Arial" panose="020B0604020202020204" pitchFamily="34" charset="0"/>
              </a:rPr>
              <a:t>following</a:t>
            </a:r>
            <a:r>
              <a:rPr lang="zh-CN" altLang="en-US" b="1" dirty="0">
                <a:solidFill>
                  <a:srgbClr val="C00000"/>
                </a:solidFill>
                <a:latin typeface="Arial" panose="020B0604020202020204" pitchFamily="34" charset="0"/>
                <a:cs typeface="Arial" panose="020B0604020202020204" pitchFamily="34" charset="0"/>
              </a:rPr>
              <a:t> </a:t>
            </a:r>
            <a:r>
              <a:rPr lang="en-US" altLang="zh-CN" b="1" dirty="0">
                <a:solidFill>
                  <a:srgbClr val="C00000"/>
                </a:solidFill>
                <a:latin typeface="Arial" panose="020B0604020202020204" pitchFamily="34" charset="0"/>
                <a:cs typeface="Arial" panose="020B0604020202020204" pitchFamily="34" charset="0"/>
              </a:rPr>
              <a:t>questions:</a:t>
            </a:r>
          </a:p>
          <a:p>
            <a:pPr marL="0" indent="0">
              <a:buNone/>
            </a:pPr>
            <a:endParaRPr lang="en-US" altLang="zh-CN" b="1" dirty="0">
              <a:solidFill>
                <a:srgbClr val="FF0000"/>
              </a:solidFill>
              <a:latin typeface="Arial" panose="020B0604020202020204" pitchFamily="34" charset="0"/>
              <a:cs typeface="Arial" panose="020B0604020202020204" pitchFamily="34" charset="0"/>
            </a:endParaRPr>
          </a:p>
          <a:p>
            <a:pPr marL="457200" indent="-457200">
              <a:buFont typeface="+mj-lt"/>
              <a:buAutoNum type="arabicParenR"/>
            </a:pPr>
            <a:r>
              <a:rPr lang="en-US" altLang="zh-CN" dirty="0">
                <a:latin typeface="Arial" panose="020B0604020202020204" pitchFamily="34" charset="0"/>
                <a:cs typeface="Arial" panose="020B0604020202020204" pitchFamily="34" charset="0"/>
              </a:rPr>
              <a:t>What is the purpose of a </a:t>
            </a:r>
            <a:r>
              <a:rPr lang="en-US" altLang="zh-CN" dirty="0">
                <a:solidFill>
                  <a:srgbClr val="C00000"/>
                </a:solidFill>
                <a:latin typeface="Arial" panose="020B0604020202020204" pitchFamily="34" charset="0"/>
                <a:cs typeface="Arial" panose="020B0604020202020204" pitchFamily="34" charset="0"/>
              </a:rPr>
              <a:t>Capability Framework</a:t>
            </a:r>
            <a:r>
              <a:rPr lang="en-US" altLang="zh-CN" dirty="0">
                <a:latin typeface="Arial" panose="020B0604020202020204" pitchFamily="34" charset="0"/>
                <a:cs typeface="Arial" panose="020B0604020202020204" pitchFamily="34" charset="0"/>
              </a:rPr>
              <a:t>?</a:t>
            </a:r>
          </a:p>
          <a:p>
            <a:pPr marL="457200" indent="-457200">
              <a:buFont typeface="+mj-lt"/>
              <a:buAutoNum type="arabicParenR"/>
            </a:pPr>
            <a:r>
              <a:rPr lang="en-US" altLang="zh-CN" dirty="0">
                <a:solidFill>
                  <a:schemeClr val="tx1"/>
                </a:solidFill>
                <a:latin typeface="Arial" panose="020B0604020202020204" pitchFamily="34" charset="0"/>
                <a:cs typeface="Arial" panose="020B0604020202020204" pitchFamily="34" charset="0"/>
              </a:rPr>
              <a:t>Choose</a:t>
            </a:r>
            <a:r>
              <a:rPr lang="zh-CN" altLang="en-US" dirty="0">
                <a:solidFill>
                  <a:schemeClr val="tx1"/>
                </a:solidFill>
                <a:latin typeface="Arial" panose="020B0604020202020204" pitchFamily="34" charset="0"/>
                <a:cs typeface="Arial" panose="020B0604020202020204" pitchFamily="34" charset="0"/>
              </a:rPr>
              <a:t> </a:t>
            </a:r>
            <a:r>
              <a:rPr lang="en-NZ" altLang="zh-CN" dirty="0">
                <a:solidFill>
                  <a:srgbClr val="C00000"/>
                </a:solidFill>
                <a:latin typeface="Arial" panose="020B0604020202020204" pitchFamily="34" charset="0"/>
                <a:cs typeface="Arial" panose="020B0604020202020204" pitchFamily="34" charset="0"/>
              </a:rPr>
              <a:t>one Capability Framework </a:t>
            </a:r>
            <a:r>
              <a:rPr lang="en-NZ" altLang="zh-CN" dirty="0">
                <a:solidFill>
                  <a:schemeClr val="tx1"/>
                </a:solidFill>
                <a:latin typeface="Arial" panose="020B0604020202020204" pitchFamily="34" charset="0"/>
                <a:cs typeface="Arial" panose="020B0604020202020204" pitchFamily="34" charset="0"/>
              </a:rPr>
              <a:t>and explain its </a:t>
            </a:r>
            <a:r>
              <a:rPr lang="en-NZ" altLang="zh-CN" dirty="0">
                <a:solidFill>
                  <a:srgbClr val="C00000"/>
                </a:solidFill>
                <a:latin typeface="Arial" panose="020B0604020202020204" pitchFamily="34" charset="0"/>
                <a:cs typeface="Arial" panose="020B0604020202020204" pitchFamily="34" charset="0"/>
              </a:rPr>
              <a:t>structure</a:t>
            </a:r>
            <a:r>
              <a:rPr lang="en-NZ" altLang="zh-CN" dirty="0">
                <a:solidFill>
                  <a:schemeClr val="tx1"/>
                </a:solidFill>
                <a:latin typeface="Arial" panose="020B0604020202020204" pitchFamily="34" charset="0"/>
                <a:cs typeface="Arial" panose="020B0604020202020204" pitchFamily="34" charset="0"/>
              </a:rPr>
              <a:t>.</a:t>
            </a:r>
          </a:p>
          <a:p>
            <a:pPr marL="457200" indent="-457200">
              <a:buFont typeface="+mj-lt"/>
              <a:buAutoNum type="arabicParenR"/>
            </a:pPr>
            <a:r>
              <a:rPr lang="en-US" altLang="zh-CN" dirty="0">
                <a:solidFill>
                  <a:schemeClr val="tx1"/>
                </a:solidFill>
                <a:latin typeface="Arial" panose="020B0604020202020204" pitchFamily="34" charset="0"/>
                <a:cs typeface="Arial" panose="020B0604020202020204" pitchFamily="34" charset="0"/>
              </a:rPr>
              <a:t>Select </a:t>
            </a:r>
            <a:r>
              <a:rPr lang="en-US" altLang="zh-CN" dirty="0">
                <a:solidFill>
                  <a:srgbClr val="C00000"/>
                </a:solidFill>
                <a:latin typeface="Arial" panose="020B0604020202020204" pitchFamily="34" charset="0"/>
                <a:cs typeface="Arial" panose="020B0604020202020204" pitchFamily="34" charset="0"/>
              </a:rPr>
              <a:t>one Capability </a:t>
            </a:r>
            <a:r>
              <a:rPr lang="en-US" altLang="zh-CN" dirty="0">
                <a:latin typeface="Arial" panose="020B0604020202020204" pitchFamily="34" charset="0"/>
                <a:cs typeface="Arial" panose="020B0604020202020204" pitchFamily="34" charset="0"/>
              </a:rPr>
              <a:t>from the Capability Framework chosen above that is </a:t>
            </a:r>
            <a:r>
              <a:rPr lang="en-US" altLang="zh-CN" dirty="0">
                <a:solidFill>
                  <a:schemeClr val="tx1"/>
                </a:solidFill>
                <a:latin typeface="Arial" panose="020B0604020202020204" pitchFamily="34" charset="0"/>
                <a:cs typeface="Arial" panose="020B0604020202020204" pitchFamily="34" charset="0"/>
              </a:rPr>
              <a:t>suitable for </a:t>
            </a:r>
            <a:r>
              <a:rPr lang="en-US" altLang="zh-CN" dirty="0">
                <a:solidFill>
                  <a:srgbClr val="C00000"/>
                </a:solidFill>
                <a:latin typeface="Arial" panose="020B0604020202020204" pitchFamily="34" charset="0"/>
                <a:cs typeface="Arial" panose="020B0604020202020204" pitchFamily="34" charset="0"/>
              </a:rPr>
              <a:t>one</a:t>
            </a:r>
            <a:r>
              <a:rPr lang="en-US" altLang="zh-CN" dirty="0">
                <a:solidFill>
                  <a:schemeClr val="tx1"/>
                </a:solidFill>
                <a:latin typeface="Arial" panose="020B0604020202020204" pitchFamily="34" charset="0"/>
                <a:cs typeface="Arial" panose="020B0604020202020204" pitchFamily="34" charset="0"/>
              </a:rPr>
              <a:t> of your organisations. Then discuss how your organisation’s managers can be effective and efficient in demonstrating this capability.</a:t>
            </a:r>
          </a:p>
        </p:txBody>
      </p:sp>
    </p:spTree>
    <p:extLst>
      <p:ext uri="{BB962C8B-B14F-4D97-AF65-F5344CB8AC3E}">
        <p14:creationId xmlns:p14="http://schemas.microsoft.com/office/powerpoint/2010/main" val="1338045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AF141-2172-B431-996F-EA66C23FD5B8}"/>
              </a:ext>
            </a:extLst>
          </p:cNvPr>
          <p:cNvSpPr>
            <a:spLocks noGrp="1"/>
          </p:cNvSpPr>
          <p:nvPr>
            <p:ph type="title"/>
          </p:nvPr>
        </p:nvSpPr>
        <p:spPr>
          <a:xfrm>
            <a:off x="383044" y="450177"/>
            <a:ext cx="8377912" cy="595746"/>
          </a:xfrm>
        </p:spPr>
        <p:txBody>
          <a:bodyPr>
            <a:noAutofit/>
          </a:bodyPr>
          <a:lstStyle/>
          <a:p>
            <a:pPr algn="ctr"/>
            <a:r>
              <a:rPr lang="en-US" altLang="zh-CN" sz="2800" b="1" dirty="0">
                <a:solidFill>
                  <a:schemeClr val="tx1"/>
                </a:solidFill>
                <a:latin typeface="Arial" panose="020B0604020202020204" pitchFamily="34" charset="0"/>
                <a:cs typeface="Arial" panose="020B0604020202020204" pitchFamily="34" charset="0"/>
              </a:rPr>
              <a:t>GROUP Activity:</a:t>
            </a:r>
            <a:r>
              <a:rPr lang="zh-CN" altLang="en-US" sz="2800" b="1" dirty="0">
                <a:solidFill>
                  <a:schemeClr val="tx1"/>
                </a:solidFill>
                <a:latin typeface="Arial" panose="020B0604020202020204" pitchFamily="34" charset="0"/>
                <a:cs typeface="Arial" panose="020B0604020202020204" pitchFamily="34" charset="0"/>
              </a:rPr>
              <a:t> </a:t>
            </a:r>
            <a:r>
              <a:rPr lang="en-NZ" altLang="zh-CN" sz="2800" b="1" dirty="0">
                <a:solidFill>
                  <a:schemeClr val="tx1"/>
                </a:solidFill>
                <a:latin typeface="Arial" panose="020B0604020202020204" pitchFamily="34" charset="0"/>
                <a:cs typeface="Arial" panose="020B0604020202020204" pitchFamily="34" charset="0"/>
              </a:rPr>
              <a:t>Capability Framework</a:t>
            </a:r>
            <a:r>
              <a:rPr lang="zh-CN" altLang="en-US" sz="2800" b="1" dirty="0">
                <a:solidFill>
                  <a:schemeClr val="tx1"/>
                </a:solidFill>
                <a:latin typeface="Arial" panose="020B0604020202020204" pitchFamily="34" charset="0"/>
                <a:cs typeface="Arial" panose="020B0604020202020204" pitchFamily="34" charset="0"/>
              </a:rPr>
              <a:t> </a:t>
            </a:r>
            <a:endParaRPr lang="en-AU" sz="2800" b="1" dirty="0">
              <a:solidFill>
                <a:schemeClr val="tx1"/>
              </a:solidFill>
              <a:latin typeface="Arial" panose="020B0604020202020204" pitchFamily="34" charset="0"/>
              <a:cs typeface="Arial" panose="020B0604020202020204" pitchFamily="34" charset="0"/>
            </a:endParaRPr>
          </a:p>
        </p:txBody>
      </p:sp>
      <p:sp>
        <p:nvSpPr>
          <p:cNvPr id="3" name="内容占位符 2">
            <a:extLst>
              <a:ext uri="{FF2B5EF4-FFF2-40B4-BE49-F238E27FC236}">
                <a16:creationId xmlns:a16="http://schemas.microsoft.com/office/drawing/2014/main" id="{DC6AD25E-4E5A-C7AB-76B4-708E1F02EFC2}"/>
              </a:ext>
            </a:extLst>
          </p:cNvPr>
          <p:cNvSpPr>
            <a:spLocks noGrp="1"/>
          </p:cNvSpPr>
          <p:nvPr>
            <p:ph idx="1"/>
          </p:nvPr>
        </p:nvSpPr>
        <p:spPr>
          <a:xfrm>
            <a:off x="490326" y="1449887"/>
            <a:ext cx="8499423" cy="4362190"/>
          </a:xfrm>
        </p:spPr>
        <p:txBody>
          <a:bodyPr>
            <a:noAutofit/>
          </a:bodyPr>
          <a:lstStyle/>
          <a:p>
            <a:r>
              <a:rPr lang="en-US" altLang="zh-CN" dirty="0">
                <a:latin typeface="Arial" panose="020B0604020202020204" pitchFamily="34" charset="0"/>
                <a:cs typeface="Arial" panose="020B0604020202020204" pitchFamily="34" charset="0"/>
              </a:rPr>
              <a:t>Reference below includes different sets of c</a:t>
            </a:r>
            <a:r>
              <a:rPr lang="en-US" altLang="zh-CN" dirty="0">
                <a:solidFill>
                  <a:schemeClr val="tx1"/>
                </a:solidFill>
                <a:latin typeface="Arial" panose="020B0604020202020204" pitchFamily="34" charset="0"/>
                <a:cs typeface="Arial" panose="020B0604020202020204" pitchFamily="34" charset="0"/>
              </a:rPr>
              <a:t>apability frameworks and the lecture slide:</a:t>
            </a:r>
          </a:p>
          <a:p>
            <a:pPr lvl="1"/>
            <a:r>
              <a:rPr lang="en-US" altLang="zh-CN" sz="1700" dirty="0">
                <a:solidFill>
                  <a:srgbClr val="C0000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University of Otago</a:t>
            </a:r>
            <a:endParaRPr lang="en-US" altLang="zh-CN" sz="1700" dirty="0">
              <a:solidFill>
                <a:srgbClr val="C00000"/>
              </a:solidFill>
              <a:latin typeface="Arial" panose="020B0604020202020204" pitchFamily="34" charset="0"/>
              <a:cs typeface="Arial" panose="020B0604020202020204" pitchFamily="34" charset="0"/>
            </a:endParaRPr>
          </a:p>
          <a:p>
            <a:pPr lvl="1"/>
            <a:r>
              <a:rPr lang="en-US" altLang="zh-CN" sz="1700" dirty="0">
                <a:solidFill>
                  <a:srgbClr val="C000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Educational Leadership </a:t>
            </a:r>
            <a:endParaRPr lang="en-US" altLang="zh-CN" sz="1700" dirty="0">
              <a:solidFill>
                <a:srgbClr val="C00000"/>
              </a:solidFill>
              <a:latin typeface="Arial" panose="020B0604020202020204" pitchFamily="34" charset="0"/>
              <a:cs typeface="Arial" panose="020B0604020202020204" pitchFamily="34" charset="0"/>
            </a:endParaRPr>
          </a:p>
          <a:p>
            <a:pPr lvl="1"/>
            <a:r>
              <a:rPr lang="en-US" altLang="zh-CN" sz="1700" dirty="0">
                <a:solidFill>
                  <a:srgbClr val="C00000"/>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Māori Crown Relations</a:t>
            </a:r>
            <a:endParaRPr lang="en-US" altLang="zh-CN" sz="1700" dirty="0">
              <a:solidFill>
                <a:srgbClr val="C00000"/>
              </a:solidFill>
              <a:latin typeface="Arial" panose="020B0604020202020204" pitchFamily="34" charset="0"/>
              <a:cs typeface="Arial" panose="020B0604020202020204" pitchFamily="34" charset="0"/>
            </a:endParaRPr>
          </a:p>
          <a:p>
            <a:pPr lvl="1"/>
            <a:r>
              <a:rPr lang="en-NZ" altLang="zh-CN" sz="1700" dirty="0">
                <a:solidFill>
                  <a:srgbClr val="C0000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Response and Recovery </a:t>
            </a:r>
            <a:r>
              <a:rPr lang="en-NZ" altLang="zh-CN" sz="1700" dirty="0" err="1">
                <a:solidFill>
                  <a:srgbClr val="C0000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Leadersip</a:t>
            </a:r>
            <a:r>
              <a:rPr lang="en-NZ" altLang="zh-CN" sz="1700" dirty="0">
                <a:solidFill>
                  <a:srgbClr val="C00000"/>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Capability Framework</a:t>
            </a:r>
            <a:endParaRPr lang="en-NZ" altLang="zh-CN" sz="1700" dirty="0">
              <a:solidFill>
                <a:srgbClr val="C00000"/>
              </a:solidFill>
              <a:latin typeface="Arial" panose="020B0604020202020204" pitchFamily="34" charset="0"/>
              <a:cs typeface="Arial" panose="020B0604020202020204" pitchFamily="34" charset="0"/>
            </a:endParaRPr>
          </a:p>
          <a:p>
            <a:pPr lvl="1"/>
            <a:r>
              <a:rPr lang="en-NZ" altLang="zh-CN" sz="1700" dirty="0">
                <a:solidFill>
                  <a:srgbClr val="C00000"/>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Finance Capability Framework for Government Finance Professionals</a:t>
            </a:r>
            <a:endParaRPr lang="en-NZ" altLang="zh-CN" sz="1700" dirty="0">
              <a:solidFill>
                <a:srgbClr val="C00000"/>
              </a:solidFill>
              <a:latin typeface="Arial" panose="020B0604020202020204" pitchFamily="34" charset="0"/>
              <a:cs typeface="Arial" panose="020B0604020202020204" pitchFamily="34" charset="0"/>
            </a:endParaRPr>
          </a:p>
          <a:p>
            <a:pPr lvl="1"/>
            <a:r>
              <a:rPr lang="en-US" altLang="zh-CN" sz="1700" dirty="0">
                <a:solidFill>
                  <a:srgbClr val="C00000"/>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Project Leadership Capability Framework</a:t>
            </a:r>
            <a:endParaRPr lang="en-US" altLang="zh-CN" sz="1700" dirty="0">
              <a:solidFill>
                <a:srgbClr val="C00000"/>
              </a:solidFill>
              <a:latin typeface="Arial" panose="020B0604020202020204" pitchFamily="34" charset="0"/>
              <a:cs typeface="Arial" panose="020B0604020202020204" pitchFamily="34" charset="0"/>
            </a:endParaRPr>
          </a:p>
          <a:p>
            <a:pPr lvl="1"/>
            <a:r>
              <a:rPr lang="en-US" altLang="zh-CN" sz="1700" dirty="0">
                <a:solidFill>
                  <a:srgbClr val="C00000"/>
                </a:solidFill>
                <a:latin typeface="Arial" panose="020B0604020202020204" pitchFamily="34" charset="0"/>
                <a:cs typeface="Arial" panose="020B0604020202020204" pitchFamily="34" charset="0"/>
              </a:rPr>
              <a:t>Capability Framework lecture slides in Teams Week 2 Folder (also found in Moodle – Module 2)</a:t>
            </a:r>
          </a:p>
          <a:p>
            <a:pPr marL="0" indent="0">
              <a:buNone/>
            </a:pPr>
            <a:r>
              <a:rPr lang="en-US" altLang="zh-CN" sz="2000" b="1" dirty="0">
                <a:latin typeface="Arial" panose="020B0604020202020204" pitchFamily="34" charset="0"/>
                <a:cs typeface="Arial" panose="020B0604020202020204" pitchFamily="34" charset="0"/>
              </a:rPr>
              <a:t>Share</a:t>
            </a:r>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your</a:t>
            </a:r>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thoughts</a:t>
            </a:r>
            <a:r>
              <a:rPr lang="zh-CN" altLang="en-US" sz="2000" b="1" dirty="0">
                <a:latin typeface="Arial" panose="020B0604020202020204" pitchFamily="34" charset="0"/>
                <a:cs typeface="Arial" panose="020B0604020202020204" pitchFamily="34" charset="0"/>
              </a:rPr>
              <a:t> </a:t>
            </a:r>
            <a:r>
              <a:rPr lang="en-US" altLang="zh-CN" sz="2000" b="1" dirty="0">
                <a:latin typeface="Arial" panose="020B0604020202020204" pitchFamily="34" charset="0"/>
                <a:cs typeface="Arial" panose="020B0604020202020204" pitchFamily="34" charset="0"/>
              </a:rPr>
              <a:t>with</a:t>
            </a:r>
            <a:r>
              <a:rPr lang="zh-CN" altLang="en-US" sz="2000" b="1" dirty="0">
                <a:latin typeface="Arial" panose="020B0604020202020204" pitchFamily="34" charset="0"/>
                <a:cs typeface="Arial" panose="020B0604020202020204" pitchFamily="34" charset="0"/>
              </a:rPr>
              <a:t> </a:t>
            </a:r>
            <a:r>
              <a:rPr lang="en-NZ" altLang="zh-CN" sz="2000" b="1" dirty="0">
                <a:latin typeface="Arial" panose="020B0604020202020204" pitchFamily="34" charset="0"/>
                <a:cs typeface="Arial" panose="020B0604020202020204" pitchFamily="34" charset="0"/>
              </a:rPr>
              <a:t>the class</a:t>
            </a:r>
            <a:r>
              <a:rPr lang="en-US" altLang="zh-CN" sz="2000" b="1" dirty="0">
                <a:latin typeface="Arial" panose="020B0604020202020204" pitchFamily="34" charset="0"/>
                <a:cs typeface="Arial" panose="020B0604020202020204" pitchFamily="34" charset="0"/>
              </a:rPr>
              <a:t>.</a:t>
            </a:r>
            <a:r>
              <a:rPr lang="en-NZ" altLang="zh-CN" sz="2000" b="1" dirty="0">
                <a:latin typeface="Arial" panose="020B0604020202020204" pitchFamily="34" charset="0"/>
                <a:cs typeface="Arial" panose="020B0604020202020204" pitchFamily="34" charset="0"/>
              </a:rPr>
              <a:t> </a:t>
            </a:r>
            <a:endParaRPr lang="en-AU"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903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56AAB04-48D4-5E78-1C89-6A137EA498AD}"/>
              </a:ext>
            </a:extLst>
          </p:cNvPr>
          <p:cNvGrpSpPr/>
          <p:nvPr/>
        </p:nvGrpSpPr>
        <p:grpSpPr>
          <a:xfrm>
            <a:off x="801740" y="466003"/>
            <a:ext cx="8258428" cy="4930891"/>
            <a:chOff x="801740" y="466003"/>
            <a:chExt cx="8258428" cy="4930891"/>
          </a:xfrm>
        </p:grpSpPr>
        <p:sp>
          <p:nvSpPr>
            <p:cNvPr id="4" name="标题 1">
              <a:extLst>
                <a:ext uri="{FF2B5EF4-FFF2-40B4-BE49-F238E27FC236}">
                  <a16:creationId xmlns:a16="http://schemas.microsoft.com/office/drawing/2014/main" id="{D9144ABC-66C4-FA0D-D781-FB25D54CD64E}"/>
                </a:ext>
              </a:extLst>
            </p:cNvPr>
            <p:cNvSpPr txBox="1">
              <a:spLocks/>
            </p:cNvSpPr>
            <p:nvPr/>
          </p:nvSpPr>
          <p:spPr>
            <a:xfrm>
              <a:off x="801740" y="467062"/>
              <a:ext cx="3132383" cy="1427287"/>
            </a:xfrm>
            <a:prstGeom prst="rect">
              <a:avLst/>
            </a:prstGeom>
            <a:solidFill>
              <a:schemeClr val="bg1"/>
            </a:solidFill>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defTabSz="914400">
                <a:spcAft>
                  <a:spcPts val="600"/>
                </a:spcAft>
              </a:pPr>
              <a:r>
                <a:rPr lang="en-US" altLang="zh-CN" sz="2200" b="1" dirty="0"/>
                <a:t>Assessment 1: Report</a:t>
              </a:r>
              <a:br>
                <a:rPr lang="en-US" altLang="zh-CN" sz="2200" dirty="0"/>
              </a:br>
              <a:r>
                <a:rPr lang="en-US" altLang="zh-CN" sz="2200" dirty="0"/>
                <a:t>(20% of final grade)</a:t>
              </a:r>
              <a:endParaRPr lang="en-US" sz="2200" dirty="0"/>
            </a:p>
          </p:txBody>
        </p:sp>
        <p:sp>
          <p:nvSpPr>
            <p:cNvPr id="6" name="内容占位符 4">
              <a:extLst>
                <a:ext uri="{FF2B5EF4-FFF2-40B4-BE49-F238E27FC236}">
                  <a16:creationId xmlns:a16="http://schemas.microsoft.com/office/drawing/2014/main" id="{E6914DD1-DD24-9BA5-D6D1-BB8EBFED50AE}"/>
                </a:ext>
              </a:extLst>
            </p:cNvPr>
            <p:cNvSpPr txBox="1">
              <a:spLocks/>
            </p:cNvSpPr>
            <p:nvPr/>
          </p:nvSpPr>
          <p:spPr>
            <a:xfrm>
              <a:off x="804964" y="1934851"/>
              <a:ext cx="3129159" cy="3450613"/>
            </a:xfrm>
            <a:prstGeom prst="rect">
              <a:avLst/>
            </a:prstGeom>
            <a:solidFill>
              <a:schemeClr val="bg1"/>
            </a:solidFill>
          </p:spPr>
          <p:txBody>
            <a:bodyPr vert="horz" lIns="91440" tIns="45720" rIns="91440" bIns="45720" rtlCol="0" anchor="t">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defTabSz="914400"/>
              <a:r>
                <a:rPr lang="en-US" altLang="zh-CN" b="1" dirty="0"/>
                <a:t>Word count guidance: 2000</a:t>
              </a:r>
              <a:r>
                <a:rPr lang="en-US" altLang="zh-CN" dirty="0"/>
                <a:t> words (+/- 10%)</a:t>
              </a:r>
            </a:p>
            <a:p>
              <a:pPr defTabSz="914400"/>
              <a:r>
                <a:rPr lang="en-US" altLang="zh-CN" b="1" dirty="0"/>
                <a:t>Due date: </a:t>
              </a:r>
              <a:r>
                <a:rPr lang="en-US" altLang="zh-CN" dirty="0"/>
                <a:t>Friday Week 3 (25 October 2024), 11:59 PM</a:t>
              </a:r>
            </a:p>
          </p:txBody>
        </p:sp>
        <p:pic>
          <p:nvPicPr>
            <p:cNvPr id="10" name="Picture 9">
              <a:extLst>
                <a:ext uri="{FF2B5EF4-FFF2-40B4-BE49-F238E27FC236}">
                  <a16:creationId xmlns:a16="http://schemas.microsoft.com/office/drawing/2014/main" id="{DFECC356-292F-94C8-2BA1-8E962B15C050}"/>
                </a:ext>
              </a:extLst>
            </p:cNvPr>
            <p:cNvPicPr>
              <a:picLocks noChangeAspect="1"/>
            </p:cNvPicPr>
            <p:nvPr/>
          </p:nvPicPr>
          <p:blipFill>
            <a:blip r:embed="rId2"/>
            <a:stretch>
              <a:fillRect/>
            </a:stretch>
          </p:blipFill>
          <p:spPr>
            <a:xfrm>
              <a:off x="3934123" y="466003"/>
              <a:ext cx="5126045" cy="4930891"/>
            </a:xfrm>
            <a:prstGeom prst="rect">
              <a:avLst/>
            </a:prstGeom>
          </p:spPr>
        </p:pic>
      </p:grpSp>
    </p:spTree>
    <p:extLst>
      <p:ext uri="{BB962C8B-B14F-4D97-AF65-F5344CB8AC3E}">
        <p14:creationId xmlns:p14="http://schemas.microsoft.com/office/powerpoint/2010/main" val="35300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E6ED-C90D-E015-FF9E-1689321D1F17}"/>
              </a:ext>
            </a:extLst>
          </p:cNvPr>
          <p:cNvSpPr>
            <a:spLocks noGrp="1"/>
          </p:cNvSpPr>
          <p:nvPr>
            <p:ph type="title"/>
          </p:nvPr>
        </p:nvSpPr>
        <p:spPr/>
        <p:txBody>
          <a:bodyPr/>
          <a:lstStyle/>
          <a:p>
            <a:pPr algn="ctr"/>
            <a:r>
              <a:rPr lang="en-NZ" cap="none" dirty="0"/>
              <a:t>Feedback for Assessment One</a:t>
            </a:r>
          </a:p>
        </p:txBody>
      </p:sp>
      <p:sp>
        <p:nvSpPr>
          <p:cNvPr id="3" name="Content Placeholder 2">
            <a:extLst>
              <a:ext uri="{FF2B5EF4-FFF2-40B4-BE49-F238E27FC236}">
                <a16:creationId xmlns:a16="http://schemas.microsoft.com/office/drawing/2014/main" id="{02AC7731-2071-4678-C098-7596CA91E80D}"/>
              </a:ext>
            </a:extLst>
          </p:cNvPr>
          <p:cNvSpPr>
            <a:spLocks noGrp="1"/>
          </p:cNvSpPr>
          <p:nvPr>
            <p:ph idx="1"/>
          </p:nvPr>
        </p:nvSpPr>
        <p:spPr>
          <a:xfrm>
            <a:off x="1011383" y="2015733"/>
            <a:ext cx="7661562" cy="3450613"/>
          </a:xfrm>
        </p:spPr>
        <p:txBody>
          <a:bodyPr>
            <a:normAutofit/>
          </a:bodyPr>
          <a:lstStyle/>
          <a:p>
            <a:pPr marL="0" indent="0">
              <a:buNone/>
            </a:pPr>
            <a:r>
              <a:rPr lang="en-NZ" dirty="0">
                <a:solidFill>
                  <a:srgbClr val="FF0000"/>
                </a:solidFill>
              </a:rPr>
              <a:t>Written Feedback:</a:t>
            </a:r>
          </a:p>
          <a:p>
            <a:pPr marL="57150" indent="0">
              <a:lnSpc>
                <a:spcPct val="125000"/>
              </a:lnSpc>
              <a:spcBef>
                <a:spcPts val="0"/>
              </a:spcBef>
              <a:buNone/>
            </a:pP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If</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you</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would</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like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obtain</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written</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feedback</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for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your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draft</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for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Assessment</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One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some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paragraphs,</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even</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just</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key</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points</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outline),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please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upload</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your</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draft</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via</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Teams</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Assignments</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before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Thursday</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morning</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(17</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NZ"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October</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Week</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NZ"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2</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8.30</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AM</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t>
            </a:r>
            <a:r>
              <a:rPr lang="zh-CN" altLang="en-US" sz="1600"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The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feedback</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will</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be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released</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before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Wednesday</a:t>
            </a:r>
            <a:r>
              <a:rPr lang="zh-CN" altLang="en-US"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(23 October,</a:t>
            </a:r>
            <a:r>
              <a:rPr lang="zh-CN" altLang="en-US"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Week</a:t>
            </a:r>
            <a:r>
              <a:rPr lang="zh-CN" altLang="en-US"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3)</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t>
            </a:r>
          </a:p>
          <a:p>
            <a:pPr marL="57150" indent="0">
              <a:lnSpc>
                <a:spcPct val="125000"/>
              </a:lnSpc>
              <a:spcBef>
                <a:spcPts val="0"/>
              </a:spcBef>
              <a:buNone/>
            </a:pPr>
            <a:endParaRPr lang="en-US" altLang="zh-CN"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endParaRPr>
          </a:p>
          <a:p>
            <a:pPr marL="57150" indent="0">
              <a:lnSpc>
                <a:spcPct val="125000"/>
              </a:lnSpc>
              <a:spcBef>
                <a:spcPts val="0"/>
              </a:spcBef>
              <a:buNone/>
            </a:pPr>
            <a:endPar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a:p>
            <a:pPr marL="57150" indent="0">
              <a:lnSpc>
                <a:spcPct val="125000"/>
              </a:lnSpc>
              <a:spcBef>
                <a:spcPts val="0"/>
              </a:spcBef>
              <a:buNone/>
            </a:pP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Any</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questions?</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Feel</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free</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contact</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me</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on</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Teams!</a:t>
            </a:r>
          </a:p>
          <a:p>
            <a:pPr marL="0" indent="0">
              <a:buNone/>
            </a:pPr>
            <a:endParaRPr lang="en-NZ" dirty="0"/>
          </a:p>
        </p:txBody>
      </p:sp>
    </p:spTree>
    <p:extLst>
      <p:ext uri="{BB962C8B-B14F-4D97-AF65-F5344CB8AC3E}">
        <p14:creationId xmlns:p14="http://schemas.microsoft.com/office/powerpoint/2010/main" val="320893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0" y="222630"/>
            <a:ext cx="6571343" cy="1049235"/>
          </a:xfrm>
        </p:spPr>
        <p:txBody>
          <a:bodyPr>
            <a:normAutofit fontScale="90000"/>
          </a:bodyPr>
          <a:lstStyle/>
          <a:p>
            <a:pPr algn="ctr"/>
            <a:r>
              <a:rPr lang="en-NZ" sz="4400" dirty="0">
                <a:latin typeface="Arial" panose="020B0604020202020204" pitchFamily="34" charset="0"/>
                <a:cs typeface="Arial" panose="020B0604020202020204" pitchFamily="34" charset="0"/>
              </a:rPr>
              <a:t>What is an organisation?</a:t>
            </a:r>
          </a:p>
        </p:txBody>
      </p:sp>
      <p:sp>
        <p:nvSpPr>
          <p:cNvPr id="3" name="Content Placeholder 2"/>
          <p:cNvSpPr>
            <a:spLocks noGrp="1"/>
          </p:cNvSpPr>
          <p:nvPr>
            <p:ph idx="1"/>
          </p:nvPr>
        </p:nvSpPr>
        <p:spPr>
          <a:xfrm>
            <a:off x="595745" y="1870364"/>
            <a:ext cx="8104910" cy="3920836"/>
          </a:xfrm>
        </p:spPr>
        <p:txBody>
          <a:bodyPr>
            <a:normAutofit fontScale="92500" lnSpcReduction="20000"/>
          </a:bodyPr>
          <a:lstStyle/>
          <a:p>
            <a:pPr lvl="0"/>
            <a:r>
              <a:rPr lang="en-AU" sz="2400" dirty="0"/>
              <a:t>The Oxford Dictionary says, “a structured group of people with a particular purpose.”</a:t>
            </a:r>
          </a:p>
          <a:p>
            <a:pPr lvl="0"/>
            <a:r>
              <a:rPr lang="en-AU" sz="2400" dirty="0"/>
              <a:t>This definition allows inclusion of private and public sector, for-profit and non-profit, large and small, product and service orientation.</a:t>
            </a:r>
          </a:p>
          <a:p>
            <a:pPr lvl="0"/>
            <a:r>
              <a:rPr lang="en-AU" sz="2400" dirty="0"/>
              <a:t>Organisations are formed in response to the reality that their activities are too complex for one person to carry out alone.</a:t>
            </a:r>
          </a:p>
          <a:p>
            <a:pPr lvl="0"/>
            <a:r>
              <a:rPr lang="en-AU" sz="2400" dirty="0"/>
              <a:t>So, we need a positive environment for people to work in, an effective way of getting them to do that work, and an efficient model of internal structure to support their efforts.</a:t>
            </a:r>
            <a:endParaRPr lang="en-NZ"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83" y="163357"/>
            <a:ext cx="7543800" cy="1069698"/>
          </a:xfrm>
        </p:spPr>
        <p:txBody>
          <a:bodyPr>
            <a:normAutofit fontScale="90000"/>
          </a:bodyPr>
          <a:lstStyle/>
          <a:p>
            <a:pPr algn="ctr"/>
            <a:r>
              <a:rPr lang="en-NZ" sz="4000" dirty="0">
                <a:latin typeface="Arial" panose="020B0604020202020204" pitchFamily="34" charset="0"/>
                <a:cs typeface="Arial" panose="020B0604020202020204" pitchFamily="34" charset="0"/>
              </a:rPr>
              <a:t>The 7S Model of an organisation</a:t>
            </a:r>
          </a:p>
        </p:txBody>
      </p:sp>
      <p:pic>
        <p:nvPicPr>
          <p:cNvPr id="6" name="Content Placeholder 5" descr="http://www.valuebasedmanagement.net/images/picture_mckinsey_7s.jpg"/>
          <p:cNvPicPr>
            <a:picLocks noGrp="1"/>
          </p:cNvPicPr>
          <p:nvPr>
            <p:ph idx="1"/>
          </p:nvPr>
        </p:nvPicPr>
        <p:blipFill>
          <a:blip r:embed="rId2" cstate="print"/>
          <a:srcRect/>
          <a:stretch>
            <a:fillRect/>
          </a:stretch>
        </p:blipFill>
        <p:spPr bwMode="auto">
          <a:xfrm>
            <a:off x="755576" y="1484784"/>
            <a:ext cx="7560840" cy="5040560"/>
          </a:xfrm>
          <a:prstGeom prst="rect">
            <a:avLst/>
          </a:prstGeom>
          <a:noFill/>
          <a:ln w="9525">
            <a:noFill/>
            <a:miter lim="800000"/>
            <a:headEnd/>
            <a:tailEnd/>
          </a:ln>
        </p:spPr>
      </p:pic>
      <p:sp>
        <p:nvSpPr>
          <p:cNvPr id="3" name="Text Box 2"/>
          <p:cNvSpPr txBox="1"/>
          <p:nvPr/>
        </p:nvSpPr>
        <p:spPr>
          <a:xfrm>
            <a:off x="5939790" y="6021070"/>
            <a:ext cx="1944370" cy="368300"/>
          </a:xfrm>
          <a:prstGeom prst="rect">
            <a:avLst/>
          </a:prstGeom>
          <a:noFill/>
        </p:spPr>
        <p:txBody>
          <a:bodyPr wrap="square" rtlCol="0" anchor="t">
            <a:spAutoFit/>
          </a:bodyPr>
          <a:lstStyle/>
          <a:p>
            <a:r>
              <a:rPr lang="en-US">
                <a:hlinkClick r:id="rId3" action="ppaction://hlinkfile"/>
              </a:rPr>
              <a:t>7S Model video</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090" y="136058"/>
            <a:ext cx="6571343" cy="1049235"/>
          </a:xfrm>
        </p:spPr>
        <p:txBody>
          <a:bodyPr>
            <a:noAutofit/>
          </a:bodyPr>
          <a:lstStyle/>
          <a:p>
            <a:pPr algn="ctr"/>
            <a:r>
              <a:rPr lang="en-NZ" sz="3600" dirty="0">
                <a:latin typeface="Arial" panose="020B0604020202020204" pitchFamily="34" charset="0"/>
                <a:cs typeface="Arial" panose="020B0604020202020204" pitchFamily="34" charset="0"/>
              </a:rPr>
              <a:t>Shared values and strategy</a:t>
            </a:r>
          </a:p>
        </p:txBody>
      </p:sp>
      <p:sp>
        <p:nvSpPr>
          <p:cNvPr id="3" name="Content Placeholder 2"/>
          <p:cNvSpPr>
            <a:spLocks noGrp="1"/>
          </p:cNvSpPr>
          <p:nvPr>
            <p:ph idx="1"/>
          </p:nvPr>
        </p:nvSpPr>
        <p:spPr>
          <a:xfrm>
            <a:off x="360218" y="1391654"/>
            <a:ext cx="8691089" cy="4184071"/>
          </a:xfrm>
        </p:spPr>
        <p:txBody>
          <a:bodyPr>
            <a:normAutofit fontScale="92500" lnSpcReduction="10000"/>
          </a:bodyPr>
          <a:lstStyle/>
          <a:p>
            <a:pPr lvl="0"/>
            <a:r>
              <a:rPr lang="en-NZ" sz="2400" dirty="0"/>
              <a:t>Values: the main elements of philosophy or principle that guide the activities of the organisation, the non-negotiable beliefs that decide how the organisation behaves. </a:t>
            </a:r>
          </a:p>
          <a:p>
            <a:pPr lvl="0"/>
            <a:r>
              <a:rPr lang="en-NZ" sz="2400" dirty="0"/>
              <a:t>The organisation’s values underpin everything that it does and are highly influential over the choice of strategy. </a:t>
            </a:r>
          </a:p>
          <a:p>
            <a:pPr lvl="0"/>
            <a:r>
              <a:rPr lang="en-NZ" sz="2400" dirty="0"/>
              <a:t>Strategy: a statement of what the organisation wants to achieve in the long term, and the main activities it will undertake in order to realise those ambitions. </a:t>
            </a:r>
          </a:p>
          <a:p>
            <a:pPr lvl="0"/>
            <a:r>
              <a:rPr lang="en-NZ" sz="2400" dirty="0"/>
              <a:t>The other five S words reflect the approach that each organisation takes to pursuing its strategic ambitions.</a:t>
            </a:r>
          </a:p>
          <a:p>
            <a:endParaRPr lang="en-NZ"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455" y="162310"/>
            <a:ext cx="6571343" cy="1049235"/>
          </a:xfrm>
        </p:spPr>
        <p:txBody>
          <a:bodyPr>
            <a:noAutofit/>
          </a:bodyPr>
          <a:lstStyle/>
          <a:p>
            <a:pPr algn="ctr"/>
            <a:r>
              <a:rPr lang="en-NZ" sz="3600" dirty="0">
                <a:latin typeface="Arial" panose="020B0604020202020204" pitchFamily="34" charset="0"/>
                <a:cs typeface="Arial" panose="020B0604020202020204" pitchFamily="34" charset="0"/>
              </a:rPr>
              <a:t>Structure, staff and style</a:t>
            </a:r>
          </a:p>
        </p:txBody>
      </p:sp>
      <p:sp>
        <p:nvSpPr>
          <p:cNvPr id="3" name="Content Placeholder 2"/>
          <p:cNvSpPr>
            <a:spLocks noGrp="1"/>
          </p:cNvSpPr>
          <p:nvPr>
            <p:ph idx="1"/>
          </p:nvPr>
        </p:nvSpPr>
        <p:spPr>
          <a:xfrm>
            <a:off x="304800" y="1391655"/>
            <a:ext cx="8700655" cy="4635072"/>
          </a:xfrm>
        </p:spPr>
        <p:txBody>
          <a:bodyPr>
            <a:normAutofit fontScale="92500" lnSpcReduction="10000"/>
          </a:bodyPr>
          <a:lstStyle/>
          <a:p>
            <a:pPr lvl="0"/>
            <a:r>
              <a:rPr lang="en-NZ" sz="2400" dirty="0"/>
              <a:t>Structure: the methods by which available resources are arranged in support of the organisation’s strategic objectives, the methods by which individual staff members are grouped together in a series of interlinked work units. </a:t>
            </a:r>
          </a:p>
          <a:p>
            <a:pPr lvl="0"/>
            <a:r>
              <a:rPr lang="en-NZ" sz="2400" dirty="0"/>
              <a:t>Staff: the number of people involved in the organisation’s activities, the effectiveness with which these people work together as a team, and the processes in place to recruit, develop, and reward them.</a:t>
            </a:r>
          </a:p>
          <a:p>
            <a:pPr lvl="0"/>
            <a:r>
              <a:rPr lang="en-NZ" sz="2400" dirty="0"/>
              <a:t>Style: the “personality” of an organisation in terms of the ways in which it goes about its business. Includes the degree of centralised control versus delegated responsibility, organisational attitudes to change, degree of innovation in its products and services etc.</a:t>
            </a:r>
            <a:endParaRPr lang="en-AU" sz="2400"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236484"/>
            <a:ext cx="6571343" cy="691771"/>
          </a:xfrm>
        </p:spPr>
        <p:txBody>
          <a:bodyPr>
            <a:normAutofit/>
          </a:bodyPr>
          <a:lstStyle/>
          <a:p>
            <a:pPr algn="ctr"/>
            <a:r>
              <a:rPr lang="en-NZ" sz="3800" dirty="0">
                <a:latin typeface="Arial" panose="020B0604020202020204" pitchFamily="34" charset="0"/>
                <a:cs typeface="Arial" panose="020B0604020202020204" pitchFamily="34" charset="0"/>
              </a:rPr>
              <a:t>Skills and systems</a:t>
            </a:r>
          </a:p>
        </p:txBody>
      </p:sp>
      <p:sp>
        <p:nvSpPr>
          <p:cNvPr id="3" name="Content Placeholder 2"/>
          <p:cNvSpPr>
            <a:spLocks noGrp="1"/>
          </p:cNvSpPr>
          <p:nvPr>
            <p:ph idx="1"/>
          </p:nvPr>
        </p:nvSpPr>
        <p:spPr>
          <a:xfrm>
            <a:off x="706582" y="1302327"/>
            <a:ext cx="7772399" cy="4294909"/>
          </a:xfrm>
        </p:spPr>
        <p:txBody>
          <a:bodyPr>
            <a:normAutofit fontScale="92500"/>
          </a:bodyPr>
          <a:lstStyle/>
          <a:p>
            <a:pPr lvl="0"/>
            <a:r>
              <a:rPr lang="en-NZ" sz="2400" dirty="0"/>
              <a:t>Skills: the individual attributes that make a person suitable for employment in the organisation, including a consideration of the specific capabilities these people need to possess.</a:t>
            </a:r>
          </a:p>
          <a:p>
            <a:pPr lvl="0"/>
            <a:r>
              <a:rPr lang="en-NZ" sz="2400" dirty="0"/>
              <a:t>Systems: the processes in place to enhance the Efficiency + Effectiveness = Productivity equation. These systems may be manual, automated, or commonly a blend of both.</a:t>
            </a:r>
          </a:p>
          <a:p>
            <a:pPr lvl="0"/>
            <a:r>
              <a:rPr lang="en-NZ" sz="2400" dirty="0"/>
              <a:t>A combination of skills and systems reflects the approach the organisation takes in making its products and services available to its customers or service users. </a:t>
            </a:r>
          </a:p>
          <a:p>
            <a:endParaRPr lang="en-NZ"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CC55F513A7704EB7D64DFC287877D2" ma:contentTypeVersion="4" ma:contentTypeDescription="Create a new document." ma:contentTypeScope="" ma:versionID="dccddd84a102e90bc5d706df21d61332">
  <xsd:schema xmlns:xsd="http://www.w3.org/2001/XMLSchema" xmlns:xs="http://www.w3.org/2001/XMLSchema" xmlns:p="http://schemas.microsoft.com/office/2006/metadata/properties" xmlns:ns2="ee3dd800-fdca-42dc-acdc-76d502b6f2a2" targetNamespace="http://schemas.microsoft.com/office/2006/metadata/properties" ma:root="true" ma:fieldsID="e4f03f3b5144f5d8df0a999112ffdc64" ns2:_="">
    <xsd:import namespace="ee3dd800-fdca-42dc-acdc-76d502b6f2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dd800-fdca-42dc-acdc-76d502b6f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3D280E-CA54-4A08-86D9-DD747019EF49}">
  <ds:schemaRefs>
    <ds:schemaRef ds:uri="http://schemas.microsoft.com/sharepoint/v3/contenttype/forms"/>
  </ds:schemaRefs>
</ds:datastoreItem>
</file>

<file path=customXml/itemProps2.xml><?xml version="1.0" encoding="utf-8"?>
<ds:datastoreItem xmlns:ds="http://schemas.openxmlformats.org/officeDocument/2006/customXml" ds:itemID="{88D9B949-3B9D-4301-AF51-DA5790E6F5A5}"/>
</file>

<file path=customXml/itemProps3.xml><?xml version="1.0" encoding="utf-8"?>
<ds:datastoreItem xmlns:ds="http://schemas.openxmlformats.org/officeDocument/2006/customXml" ds:itemID="{830368AC-A8BC-4FE0-A9DC-30F381EB474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Gallery</Template>
  <TotalTime>22</TotalTime>
  <Words>1532</Words>
  <Application>Microsoft Office PowerPoint</Application>
  <PresentationFormat>On-screen Show (4:3)</PresentationFormat>
  <Paragraphs>98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Gill Sans MT</vt:lpstr>
      <vt:lpstr>Gallery</vt:lpstr>
      <vt:lpstr>MAMC01801 Capabilities for Managers</vt:lpstr>
      <vt:lpstr>Agenda</vt:lpstr>
      <vt:lpstr>PowerPoint Presentation</vt:lpstr>
      <vt:lpstr>Feedback for Assessment One</vt:lpstr>
      <vt:lpstr>What is an organisation?</vt:lpstr>
      <vt:lpstr>The 7S Model of an organisation</vt:lpstr>
      <vt:lpstr>Shared values and strategy</vt:lpstr>
      <vt:lpstr>Structure, staff and style</vt:lpstr>
      <vt:lpstr>Skills and systems</vt:lpstr>
      <vt:lpstr>Exercise 1:The 7S Model in action</vt:lpstr>
      <vt:lpstr>The PESTLE analysis See the reading New Zealand PESTLE report 2021</vt:lpstr>
      <vt:lpstr>What can managers learn from PESTLE?</vt:lpstr>
      <vt:lpstr>Exercise 2: PESTLE factors in the general business environment.</vt:lpstr>
      <vt:lpstr>What is a manager?</vt:lpstr>
      <vt:lpstr>What do managers do?</vt:lpstr>
      <vt:lpstr>What skills does the manager need?</vt:lpstr>
      <vt:lpstr>Robert Katz: Three core skill areas </vt:lpstr>
      <vt:lpstr>Robert Katz: Three core skill areas </vt:lpstr>
      <vt:lpstr>Two supporting skill areas  </vt:lpstr>
      <vt:lpstr>GROUP Activity: Capability Framework </vt:lpstr>
      <vt:lpstr>GROUP Activity: Capability Framework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dc:creator>
  <cp:lastModifiedBy>Sharan Singh</cp:lastModifiedBy>
  <cp:revision>6</cp:revision>
  <dcterms:created xsi:type="dcterms:W3CDTF">2016-07-24T19:29:00Z</dcterms:created>
  <dcterms:modified xsi:type="dcterms:W3CDTF">2024-10-05T08:32:24Z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85DF98B121B0498496CB9E3746A33A14_12</vt:lpwstr>
  </property>
  <property fmtid="{D5CDD505-2E9C-101B-9397-08002B2CF9AE}" pid="3" name="KSOProductBuildVer">
    <vt:lpwstr>1033-12.2.0.13431</vt:lpwstr>
  </property>
  <property fmtid="{D5CDD505-2E9C-101B-9397-08002B2CF9AE}" pid="4" name="ContentTypeId">
    <vt:lpwstr>0x010100A9CC55F513A7704EB7D64DFC287877D2</vt:lpwstr>
  </property>
  <property fmtid="{D5CDD505-2E9C-101B-9397-08002B2CF9AE}" pid="5" name="Order">
    <vt:r8>1900</vt:r8>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ies>
</file>