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59" r:id="rId7"/>
    <p:sldId id="258" r:id="rId8"/>
    <p:sldId id="257" r:id="rId9"/>
    <p:sldId id="260" r:id="rId10"/>
    <p:sldId id="261" r:id="rId11"/>
    <p:sldId id="264" r:id="rId12"/>
    <p:sldId id="262" r:id="rId13"/>
    <p:sldId id="26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4FBB0-F0D0-489B-87BD-77FA02131BE1}" v="1" dt="2024-04-24T01:34:12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EF2A-D2C4-4644-97F7-034087FB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3A6F0-03FF-4907-B006-8F4A17F20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36048-1767-4725-BB52-C2E30AC0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BFAD-D662-4080-80FF-E5C252B7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DDEE-5580-4E72-BE45-FA4AB171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50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0276-E30E-419D-BB2C-51ACBCAC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6C72B-9874-4CF5-BCB5-C36C6C22E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9DCC-69CC-4932-B96B-A1DBD6ED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8025-A2C0-46CF-88E6-D654D8AB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AD8B-A02D-42DD-80B7-2A334C8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39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97A10-ACDC-4F75-9A11-1EA55AB2D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DB937-1233-4AB3-8C3E-BE6C19DC2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02F7-5F47-4B30-B900-883CBAF3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CEC1-81FB-4321-B847-2D967FCE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57D0-E76E-44AE-ADE6-757772B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38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F41D-334B-4ACB-A2D0-27AA4C6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E6E2-D661-4262-A280-49C39883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10D8-00F6-495D-8536-CA35F2DC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9A56-4106-420F-A575-F3CCFB49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B54A-BC95-4524-B5A9-FDB9DF61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808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4144-D410-42C8-B0AE-7317C60B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DD3C-F4B9-47CA-B2B7-939895CA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F35D-43D1-400A-BC41-CDC3AFC5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1BE9-7DD0-44F6-978E-A9500A1F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51D83-AADF-4D96-B10B-2887DED6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21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AC7D-3D1D-4D8B-8038-CAB2E7AE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413D-C935-4B5A-B808-7060AE3E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00CF3-2F1F-4319-B83E-C6CA88BD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9892-B2C0-4C9F-A846-C32CB7B9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2A0D-CC80-4BDA-9EAD-12C42504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804CD-EAE8-4627-A966-9E7F5806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017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9381-220E-49D9-97F4-D64DD903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2B500-69A8-42C5-87BF-47D40EEA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8DC4E-692D-404A-A442-C4B28E6D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92683-2357-4A27-B5FE-E3F97AFDC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9BF92-4859-4FDD-9501-76D8A01DF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6B6E7-527E-4872-A9FD-D04EC618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7C12D-69F2-4211-837E-716BE90A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7087D-6125-4C03-981F-3F97EFD4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041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A143-CF9A-493A-9DB9-92FF0AB3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6272A-4245-4F35-AA95-DFEC30FB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276CB-809A-4742-9320-B2BF3D9C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0FFF8-2866-426C-BA30-4DA6E557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537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74081-BC68-4F73-B085-8765DF2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46747-CC6D-41CC-B8C8-74D9E603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4C64F-0F0A-4B28-84A7-AFF4655A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48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A89-E1E4-4F81-9F76-BF8CA3A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C732-5D1A-4E84-A136-3918B4AB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58392-32C5-4756-9AD0-CAFCAB48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6AF09-C4B4-49F6-A3F4-C79605AD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09FF2-A992-4490-BFD0-77645D5C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1D895-9BE7-470A-A0AE-1EE63446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346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DAB1-66F0-45DA-B63B-2C04BD69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BB567-61A7-47C7-9DE3-35E940120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97AAC-3112-4366-8C67-C2BB0399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24F44-56A5-43D7-A2BF-5444AD13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F3F0-21F6-4916-B026-98214A97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9925-AD0C-4D2D-95CB-4E135468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762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EA406-347D-4B25-808F-3FBCB2C4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D0957-C064-4872-95B7-0CE5EA65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F9D3-2A4C-4AC4-ADBF-75A117A6B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1005D-12D7-4DA9-90D6-5A7D66C2B82D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B24E-ED67-4DFF-B920-E410B9DAF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7244-F7D5-47BE-A141-0E6D0685A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B95A-3D98-408E-86B4-AF8667B17E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072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arawhiti.govt.nz/assets/Tools-and-Resources/Maori-Crown-Relations-Capability-Framework-Individual-Capability-Componen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onomicsdiscussion.net/management/fayols-14-principles-of-management/3223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tago.ac.nz/humanresources/otago689242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dunote.com/managerial-skil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onalleaders.govt.nz/Leadership-development/Professional-information/Leadership-capability-frame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yofsydney.nsw.gov.au/-/media/corporate/files/2020-07-migrated/files_r/read-only-leadership-and-management-capability-framework-online-version-de5-1.pdf?download=tru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F9EA-AA21-4672-B3DA-907FB162F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0670"/>
            <a:ext cx="9144000" cy="1961002"/>
          </a:xfrm>
        </p:spPr>
        <p:txBody>
          <a:bodyPr/>
          <a:lstStyle/>
          <a:p>
            <a:r>
              <a:rPr lang="en-NZ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 Framework</a:t>
            </a:r>
          </a:p>
        </p:txBody>
      </p:sp>
    </p:spTree>
    <p:extLst>
      <p:ext uri="{BB962C8B-B14F-4D97-AF65-F5344CB8AC3E}">
        <p14:creationId xmlns:p14="http://schemas.microsoft.com/office/powerpoint/2010/main" val="412034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C520-9548-43C3-8135-AB834449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730"/>
          </a:xfrm>
        </p:spPr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 – </a:t>
            </a:r>
            <a:r>
              <a:rPr lang="en-NZ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Sydney City Council</a:t>
            </a:r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95C89-6BA3-4A61-A8D0-7B588B64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19480" y="1211263"/>
            <a:ext cx="12294825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88CB-131F-49EA-AFB1-50756477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CA30-BF4C-4499-8383-5BADB20A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243"/>
            <a:ext cx="10515600" cy="4711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b="1"/>
              <a:t>Māori Crown Relations Capability Framework for the Public Service </a:t>
            </a:r>
          </a:p>
          <a:p>
            <a:pPr marL="0" indent="0">
              <a:buNone/>
            </a:pPr>
            <a:r>
              <a:rPr lang="en-NZ"/>
              <a:t>The government lists these capabilities as vital for public servants dealing with Māori entities:</a:t>
            </a:r>
          </a:p>
          <a:p>
            <a:r>
              <a:rPr lang="en-NZ"/>
              <a:t>Understanding racial equity and institutional racism;</a:t>
            </a:r>
          </a:p>
          <a:p>
            <a:r>
              <a:rPr lang="en-NZ"/>
              <a:t>New Zealand history and the Treaty of Waitangi;</a:t>
            </a:r>
          </a:p>
          <a:p>
            <a:r>
              <a:rPr lang="en-NZ"/>
              <a:t>Worldview knowledge;</a:t>
            </a:r>
          </a:p>
          <a:p>
            <a:r>
              <a:rPr lang="en-NZ"/>
              <a:t>Tikanga/</a:t>
            </a:r>
            <a:r>
              <a:rPr lang="en-NZ" err="1"/>
              <a:t>kawa</a:t>
            </a:r>
            <a:r>
              <a:rPr lang="en-NZ"/>
              <a:t>;</a:t>
            </a:r>
          </a:p>
          <a:p>
            <a:r>
              <a:rPr lang="en-NZ" err="1"/>
              <a:t>Te</a:t>
            </a:r>
            <a:r>
              <a:rPr lang="en-NZ"/>
              <a:t> </a:t>
            </a:r>
            <a:r>
              <a:rPr lang="en-NZ" err="1"/>
              <a:t>reo</a:t>
            </a:r>
            <a:r>
              <a:rPr lang="en-NZ"/>
              <a:t> Māori; and</a:t>
            </a:r>
          </a:p>
          <a:p>
            <a:r>
              <a:rPr lang="en-NZ"/>
              <a:t>Engagement with Māori</a:t>
            </a:r>
          </a:p>
          <a:p>
            <a:pPr marL="0" indent="0">
              <a:buNone/>
            </a:pPr>
            <a:r>
              <a:rPr lang="en-NZ">
                <a:hlinkClick r:id="rId2"/>
              </a:rPr>
              <a:t>https://www.tearawhiti.govt.nz/assets/Tools-and-Resources/Maori-Crown-Relations-Capability-Framework-Individual-Capability-Component.pdf</a:t>
            </a: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2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EE25-843B-4236-A3B6-FEE60911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169"/>
          </a:xfrm>
        </p:spPr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53AE-A2B4-4180-8A20-1BF7E8D2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446"/>
            <a:ext cx="6146494" cy="4579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b="1"/>
              <a:t>Henri Fayol’s original 14 principles (1916).</a:t>
            </a:r>
          </a:p>
          <a:p>
            <a:pPr marL="514350" indent="-514350">
              <a:buAutoNum type="arabicPeriod"/>
            </a:pPr>
            <a:r>
              <a:rPr lang="en-NZ"/>
              <a:t>Division of Work. </a:t>
            </a:r>
          </a:p>
          <a:p>
            <a:pPr marL="514350" indent="-514350">
              <a:buAutoNum type="arabicPeriod"/>
            </a:pPr>
            <a:r>
              <a:rPr lang="en-NZ"/>
              <a:t>Authority and Responsibility</a:t>
            </a:r>
          </a:p>
          <a:p>
            <a:pPr marL="514350" indent="-514350">
              <a:buAutoNum type="arabicPeriod"/>
            </a:pPr>
            <a:r>
              <a:rPr lang="en-NZ"/>
              <a:t>Discipline</a:t>
            </a:r>
          </a:p>
          <a:p>
            <a:pPr marL="514350" indent="-514350">
              <a:buAutoNum type="arabicPeriod"/>
            </a:pPr>
            <a:r>
              <a:rPr lang="en-NZ"/>
              <a:t>Unity of Command</a:t>
            </a:r>
          </a:p>
          <a:p>
            <a:pPr marL="514350" indent="-514350">
              <a:buAutoNum type="arabicPeriod"/>
            </a:pPr>
            <a:r>
              <a:rPr lang="en-NZ"/>
              <a:t>Unity of Direction</a:t>
            </a:r>
          </a:p>
          <a:p>
            <a:pPr marL="514350" indent="-514350">
              <a:buAutoNum type="arabicPeriod"/>
            </a:pPr>
            <a:r>
              <a:rPr lang="en-NZ"/>
              <a:t>Subordination of Individual Interest to the General Interest</a:t>
            </a:r>
          </a:p>
          <a:p>
            <a:pPr marL="514350" indent="-514350">
              <a:buAutoNum type="arabicPeriod"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BF158-5293-4EFD-BFCF-5AB320E3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693" y="1313627"/>
            <a:ext cx="3437263" cy="44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3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CA25-F127-4BB6-A08A-5D82D4BE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967"/>
          </a:xfrm>
        </p:spPr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281E-717A-4B10-B19A-1280B0C3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77"/>
            <a:ext cx="10515600" cy="4689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dirty="0"/>
              <a:t>7. Remuneration</a:t>
            </a:r>
          </a:p>
          <a:p>
            <a:pPr marL="0" indent="0">
              <a:buNone/>
            </a:pPr>
            <a:r>
              <a:rPr lang="en-NZ" dirty="0"/>
              <a:t>8. Centralisation</a:t>
            </a:r>
          </a:p>
          <a:p>
            <a:pPr marL="0" indent="0">
              <a:buNone/>
            </a:pPr>
            <a:r>
              <a:rPr lang="en-NZ" dirty="0"/>
              <a:t>9. Scalar Chain</a:t>
            </a:r>
          </a:p>
          <a:p>
            <a:pPr marL="0" indent="0">
              <a:buNone/>
            </a:pPr>
            <a:r>
              <a:rPr lang="en-NZ" dirty="0"/>
              <a:t>10. Order </a:t>
            </a:r>
          </a:p>
          <a:p>
            <a:pPr marL="0" indent="0">
              <a:buNone/>
            </a:pPr>
            <a:r>
              <a:rPr lang="en-NZ" dirty="0"/>
              <a:t>11. Equity</a:t>
            </a:r>
          </a:p>
          <a:p>
            <a:pPr marL="0" indent="0">
              <a:buNone/>
            </a:pPr>
            <a:r>
              <a:rPr lang="en-NZ" dirty="0"/>
              <a:t>12. Stability of tenure </a:t>
            </a:r>
          </a:p>
          <a:p>
            <a:pPr marL="0" indent="0">
              <a:buNone/>
            </a:pPr>
            <a:r>
              <a:rPr lang="en-NZ" dirty="0"/>
              <a:t>13.Initiative</a:t>
            </a:r>
          </a:p>
          <a:p>
            <a:pPr marL="0" indent="0">
              <a:buNone/>
            </a:pPr>
            <a:r>
              <a:rPr lang="en-NZ" dirty="0"/>
              <a:t>14. Esprit De Corp.</a:t>
            </a:r>
          </a:p>
          <a:p>
            <a:pPr marL="0" indent="0">
              <a:buNone/>
            </a:pPr>
            <a:r>
              <a:rPr lang="en-NZ">
                <a:hlinkClick r:id="rId2"/>
              </a:rPr>
              <a:t>https://www.economicsdiscussion.net/management/fayols-14-principles-of-management/32231</a:t>
            </a:r>
            <a:endParaRPr lang="en-NZ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195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196-31FF-4CC9-9F0E-B1F471D9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ACDEB-2BCE-4738-8AAD-F9D1B02FF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881" y="527576"/>
            <a:ext cx="7354405" cy="56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120B-9D36-4750-9073-0F5D98E4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0FA8-BD80-4D6A-8947-2D57CE62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/>
              <a:t>Nobody can agree how  many capabilities a manager needs or what they are, but this is how the University of Otago describes the purpose of its own capabilities framework:</a:t>
            </a:r>
          </a:p>
          <a:p>
            <a:pPr marL="0" indent="0">
              <a:buNone/>
            </a:pPr>
            <a:r>
              <a:rPr lang="en-NZ"/>
              <a:t>“The Capability Framework provides a common foundation and common language to describe the knowledge, skills and abilities needed to perform work across all levels of the organisation.</a:t>
            </a:r>
          </a:p>
          <a:p>
            <a:pPr marL="0" indent="0">
              <a:buNone/>
            </a:pPr>
            <a:r>
              <a:rPr lang="en-NZ"/>
              <a:t>The Capability Framework is applied consistently across professional staff roles. It is used as part of a job description for describing a job; and along with goals and objectives, and service standards, it provides information about the requirements for staff undertaking the work.</a:t>
            </a:r>
          </a:p>
          <a:p>
            <a:pPr marL="0" indent="0">
              <a:buNone/>
            </a:pPr>
            <a:r>
              <a:rPr lang="en-NZ"/>
              <a:t>It underpins a consistent and equitable approach to professional staff career pathway planning, and the identification of focused training and development activity for career progression between roles.”</a:t>
            </a:r>
          </a:p>
        </p:txBody>
      </p:sp>
    </p:spTree>
    <p:extLst>
      <p:ext uri="{BB962C8B-B14F-4D97-AF65-F5344CB8AC3E}">
        <p14:creationId xmlns:p14="http://schemas.microsoft.com/office/powerpoint/2010/main" val="142983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7095-FE8F-46A7-91F4-2F2148C6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595"/>
          </a:xfrm>
        </p:spPr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B0F4-88F7-4015-9A20-1EAAB49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720"/>
            <a:ext cx="10515600" cy="50532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sz="2000"/>
              <a:t>There are 18 specific capabilities in the OU Capability Framework. These are arranged into five capability groups, each with several sub-sections, which span all professional staff jobs from entry level to the most senior management roles :</a:t>
            </a:r>
          </a:p>
          <a:p>
            <a:r>
              <a:rPr lang="en-NZ" sz="2000"/>
              <a:t>Engage</a:t>
            </a:r>
          </a:p>
          <a:p>
            <a:r>
              <a:rPr lang="en-NZ" sz="2000"/>
              <a:t>Enable</a:t>
            </a:r>
          </a:p>
          <a:p>
            <a:r>
              <a:rPr lang="en-NZ" sz="2000"/>
              <a:t>Personal Attributes</a:t>
            </a:r>
          </a:p>
          <a:p>
            <a:r>
              <a:rPr lang="en-NZ" sz="2000"/>
              <a:t>People Management</a:t>
            </a:r>
          </a:p>
          <a:p>
            <a:r>
              <a:rPr lang="en-NZ" sz="2000"/>
              <a:t>Language &amp; Culture.</a:t>
            </a:r>
          </a:p>
          <a:p>
            <a:pPr marL="0" indent="0">
              <a:buNone/>
            </a:pPr>
            <a:r>
              <a:rPr lang="en-NZ" sz="2000"/>
              <a:t>Each capability has five work complexity levels, they are:</a:t>
            </a:r>
          </a:p>
          <a:p>
            <a:r>
              <a:rPr lang="en-NZ" sz="2000"/>
              <a:t>Foundational</a:t>
            </a:r>
          </a:p>
          <a:p>
            <a:r>
              <a:rPr lang="en-NZ" sz="2000"/>
              <a:t>Intermediate</a:t>
            </a:r>
          </a:p>
          <a:p>
            <a:r>
              <a:rPr lang="en-NZ" sz="2000"/>
              <a:t>Adept</a:t>
            </a:r>
          </a:p>
          <a:p>
            <a:r>
              <a:rPr lang="en-NZ" sz="2000"/>
              <a:t>Advanced</a:t>
            </a:r>
          </a:p>
          <a:p>
            <a:r>
              <a:rPr lang="en-NZ" sz="2000"/>
              <a:t>Highly Advanced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NZ" sz="2000"/>
              <a:t>Find out more here: </a:t>
            </a:r>
            <a:r>
              <a:rPr lang="en-NZ" sz="2000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https://www.otago.ac.nz/humanresources/otago689242.pdf</a:t>
            </a:r>
            <a:endParaRPr lang="en-NZ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sz="2000"/>
          </a:p>
        </p:txBody>
      </p:sp>
    </p:spTree>
    <p:extLst>
      <p:ext uri="{BB962C8B-B14F-4D97-AF65-F5344CB8AC3E}">
        <p14:creationId xmlns:p14="http://schemas.microsoft.com/office/powerpoint/2010/main" val="367720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D560-E4A4-40E0-BC24-4531AE30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933"/>
          </a:xfrm>
        </p:spPr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3559-EF33-4004-9ECC-78C66AD9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1379829"/>
            <a:ext cx="10515600" cy="49100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NZ" sz="4600"/>
              <a:t>Some models contain as few as five capabilities:</a:t>
            </a:r>
          </a:p>
          <a:p>
            <a:pPr marL="0" indent="0">
              <a:buNone/>
            </a:pPr>
            <a:r>
              <a:rPr lang="en-NZ" sz="4600" b="1"/>
              <a:t>Technical skills </a:t>
            </a:r>
            <a:r>
              <a:rPr lang="en-NZ" sz="4600"/>
              <a:t>- Knowledge of and proficiency in activities involving methods, processes, and procedures. Most managers, especially at the lower and middle levels, need technical skills for effective task performance.</a:t>
            </a:r>
          </a:p>
          <a:p>
            <a:pPr marL="0" indent="0">
              <a:buNone/>
            </a:pPr>
            <a:r>
              <a:rPr lang="en-NZ" sz="4600" b="1"/>
              <a:t>Conceptual skills </a:t>
            </a:r>
            <a:r>
              <a:rPr lang="en-NZ" sz="4600"/>
              <a:t>- Conceptual skill is the ability to see the “big picture,” to recognize significant elements in a situation and to understand the relationships among the elements. It requires having the ability to visualize the enterprise as a whole, to envision all the functions involved in a given situation or circumstance, to understand how its parts depend on one another and anticipate how a change in any of its parts will affect the whole.</a:t>
            </a:r>
          </a:p>
          <a:p>
            <a:pPr marL="0" indent="0">
              <a:buNone/>
            </a:pPr>
            <a:r>
              <a:rPr lang="en-NZ" sz="4600" b="1"/>
              <a:t>Interpersonal and communication skills </a:t>
            </a:r>
            <a:r>
              <a:rPr lang="en-NZ" sz="4600"/>
              <a:t>- Communication skill for a manager is a must.  The manager must be able to convey ideas and information to others and receive information and ideas from others effectively.- </a:t>
            </a:r>
          </a:p>
          <a:p>
            <a:pPr marL="0" indent="0">
              <a:buNone/>
            </a:pPr>
            <a:r>
              <a:rPr lang="en-NZ" sz="4600" b="1"/>
              <a:t>Decision-making skills </a:t>
            </a:r>
            <a:r>
              <a:rPr lang="en-NZ" sz="4600"/>
              <a:t>- In simple words, a manager’s job is to make decisions that will lead the organization to the attainment of is goals.</a:t>
            </a:r>
          </a:p>
          <a:p>
            <a:pPr marL="0" indent="0">
              <a:buNone/>
            </a:pPr>
            <a:endParaRPr lang="en-NZ" sz="4600"/>
          </a:p>
          <a:p>
            <a:pPr marL="0" indent="0">
              <a:buNone/>
            </a:pPr>
            <a:r>
              <a:rPr lang="en-NZ" sz="4600">
                <a:hlinkClick r:id="rId2"/>
              </a:rPr>
              <a:t>https://www.iedunote.com/managerial-skills</a:t>
            </a:r>
            <a:endParaRPr lang="en-NZ" sz="4600"/>
          </a:p>
          <a:p>
            <a:pPr marL="0" indent="0">
              <a:buNone/>
            </a:pPr>
            <a:endParaRPr lang="en-NZ"/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763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9814-8B16-4140-AD12-DC020066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43A1-6ECF-4236-BB0C-BC5B9877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2"/>
            <a:ext cx="10515600" cy="4843921"/>
          </a:xfrm>
        </p:spPr>
        <p:txBody>
          <a:bodyPr/>
          <a:lstStyle/>
          <a:p>
            <a:pPr marL="0" indent="0">
              <a:buNone/>
            </a:pPr>
            <a:r>
              <a:rPr lang="en-NZ"/>
              <a:t>The Education Leadership New Zealand framework lists these nine main areas:</a:t>
            </a:r>
          </a:p>
          <a:p>
            <a:r>
              <a:rPr lang="en-NZ"/>
              <a:t> Building and sustaining high trust relationships</a:t>
            </a:r>
          </a:p>
          <a:p>
            <a:r>
              <a:rPr lang="en-NZ"/>
              <a:t>Ensuring culturally responsive practice and understanding of Aotearoa New Zealand’s cultural heritage, using </a:t>
            </a:r>
            <a:r>
              <a:rPr lang="en-NZ" err="1"/>
              <a:t>Te</a:t>
            </a:r>
            <a:r>
              <a:rPr lang="en-NZ"/>
              <a:t> </a:t>
            </a:r>
            <a:r>
              <a:rPr lang="en-NZ" err="1"/>
              <a:t>Tiriti</a:t>
            </a:r>
            <a:r>
              <a:rPr lang="en-NZ"/>
              <a:t> o Waitangi as the foundation</a:t>
            </a:r>
          </a:p>
          <a:p>
            <a:r>
              <a:rPr lang="en-NZ"/>
              <a:t>Building and sustaining collective leadership and professional community</a:t>
            </a:r>
          </a:p>
          <a:p>
            <a:r>
              <a:rPr lang="en-NZ"/>
              <a:t>Strategically thinking and planning</a:t>
            </a:r>
          </a:p>
          <a:p>
            <a:r>
              <a:rPr lang="en-NZ"/>
              <a:t>Evaluating practices in relation to outcomes</a:t>
            </a:r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4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54A5-84E6-4A12-9F81-72977553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186"/>
          </a:xfrm>
        </p:spPr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1D1-424B-4CF0-B183-9C8648C6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Adept management of resources to achieve vision and goals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Attending to their own learning as leaders and their own wellbeing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Embodying the organisation’s values and showing moral purpose, optimism, agency, and resilience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Contributing to the development and wellbeing of education beyond their organisation</a:t>
            </a:r>
          </a:p>
          <a:p>
            <a:r>
              <a:rPr lang="en-NZ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https://www.educationalleaders.govt.nz/Leadership-development/Professional-information/Leadership-capability-framework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216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7AA7-04BD-45E3-BE8D-B8284FCE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 – </a:t>
            </a:r>
            <a:r>
              <a:rPr lang="en-NZ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Sydney City Council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2341-BE7C-446A-912C-55848D21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Sydney City Council’s capability framework is extremely complicated, divided into sections and sub-sections that eventually entail more than 20 skills.</a:t>
            </a:r>
          </a:p>
          <a:p>
            <a:r>
              <a:rPr lang="en-NZ"/>
              <a:t>You can find the full framework here: </a:t>
            </a:r>
            <a:r>
              <a:rPr lang="en-NZ">
                <a:hlinkClick r:id="rId2"/>
              </a:rPr>
              <a:t>https://www.cityofsydney.nsw.gov.au/-/media/corporate/files/2020-07-migrated/files_r/read-only-leadership-and-management-capability-framework-online-version-de5-1.pdf?download=true</a:t>
            </a:r>
            <a:endParaRPr lang="en-NZ"/>
          </a:p>
          <a:p>
            <a:r>
              <a:rPr lang="en-NZ"/>
              <a:t>Samples for Technology and Information Management and Finance and Resource Management are on the following slides.</a:t>
            </a:r>
          </a:p>
          <a:p>
            <a:endParaRPr lang="en-NZ"/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146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B632-923D-4B0A-9440-698FDADA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848"/>
          </a:xfrm>
        </p:spPr>
        <p:txBody>
          <a:bodyPr>
            <a:normAutofit/>
          </a:bodyPr>
          <a:lstStyle/>
          <a:p>
            <a:r>
              <a:rPr lang="en-NZ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frameworks – </a:t>
            </a:r>
            <a:r>
              <a:rPr lang="en-NZ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Sydney City Council</a:t>
            </a:r>
            <a:endParaRPr lang="en-NZ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F07F-B98A-4CED-87F9-C2BCAF02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260"/>
            <a:ext cx="10515600" cy="4700703"/>
          </a:xfrm>
        </p:spPr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A71B8-C7BC-41FD-AB7A-44FDF281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3211" y="1476260"/>
            <a:ext cx="12290235" cy="48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0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C55F513A7704EB7D64DFC287877D2" ma:contentTypeVersion="4" ma:contentTypeDescription="Create a new document." ma:contentTypeScope="" ma:versionID="dccddd84a102e90bc5d706df21d61332">
  <xsd:schema xmlns:xsd="http://www.w3.org/2001/XMLSchema" xmlns:xs="http://www.w3.org/2001/XMLSchema" xmlns:p="http://schemas.microsoft.com/office/2006/metadata/properties" xmlns:ns2="ee3dd800-fdca-42dc-acdc-76d502b6f2a2" targetNamespace="http://schemas.microsoft.com/office/2006/metadata/properties" ma:root="true" ma:fieldsID="e4f03f3b5144f5d8df0a999112ffdc64" ns2:_="">
    <xsd:import namespace="ee3dd800-fdca-42dc-acdc-76d502b6f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dd800-fdca-42dc-acdc-76d502b6f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2911F7-01B0-45A3-B531-038F457AF85C}">
  <ds:schemaRefs>
    <ds:schemaRef ds:uri="http://schemas.microsoft.com/office/2006/metadata/properties"/>
    <ds:schemaRef ds:uri="http://www.w3.org/XML/1998/namespace"/>
    <ds:schemaRef ds:uri="http://purl.org/dc/elements/1.1/"/>
    <ds:schemaRef ds:uri="2401adad-2f7e-4faa-948f-7e5b8bfab8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8621a46-d693-4021-bce3-d63b6fa03519"/>
  </ds:schemaRefs>
</ds:datastoreItem>
</file>

<file path=customXml/itemProps2.xml><?xml version="1.0" encoding="utf-8"?>
<ds:datastoreItem xmlns:ds="http://schemas.openxmlformats.org/officeDocument/2006/customXml" ds:itemID="{4C84A5E0-C306-430D-9910-DCE594DCEADE}"/>
</file>

<file path=customXml/itemProps3.xml><?xml version="1.0" encoding="utf-8"?>
<ds:datastoreItem xmlns:ds="http://schemas.openxmlformats.org/officeDocument/2006/customXml" ds:itemID="{89D285FB-D9B1-49D7-A39D-5A2777E913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Capability Framework</vt:lpstr>
      <vt:lpstr>PowerPoint Presentation</vt:lpstr>
      <vt:lpstr>Capabilities frameworks</vt:lpstr>
      <vt:lpstr>Capabilities frameworks</vt:lpstr>
      <vt:lpstr>Capabilities frameworks</vt:lpstr>
      <vt:lpstr>Capabilities frameworks</vt:lpstr>
      <vt:lpstr>Capabilities frameworks</vt:lpstr>
      <vt:lpstr>Capabilities frameworks – Sydney City Council</vt:lpstr>
      <vt:lpstr>Capabilities frameworks – Sydney City Council</vt:lpstr>
      <vt:lpstr>Capabilities frameworks – Sydney City Council</vt:lpstr>
      <vt:lpstr>Capabilities frameworks</vt:lpstr>
      <vt:lpstr>Capabilities frameworks</vt:lpstr>
      <vt:lpstr>Capabilities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 frameworks</dc:title>
  <dc:creator>Philip Cass</dc:creator>
  <cp:lastModifiedBy>Sharan Singh</cp:lastModifiedBy>
  <cp:revision>4</cp:revision>
  <dcterms:created xsi:type="dcterms:W3CDTF">2022-02-16T03:01:40Z</dcterms:created>
  <dcterms:modified xsi:type="dcterms:W3CDTF">2024-10-05T08:25:55Z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0x010100A9CC55F513A7704EB7D64DFC287877D2</vt:lpwstr>
  </property>
  <property fmtid="{D5CDD505-2E9C-101B-9397-08002B2CF9AE}" pid="3" name="Order">
    <vt:r8>2400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