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4"/>
  </p:sldMasterIdLst>
  <p:sldIdLst>
    <p:sldId id="257" r:id="rId5"/>
    <p:sldId id="259" r:id="rId6"/>
    <p:sldId id="258" r:id="rId7"/>
    <p:sldId id="266" r:id="rId8"/>
    <p:sldId id="267" r:id="rId9"/>
    <p:sldId id="281" r:id="rId10"/>
    <p:sldId id="28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457673-F927-5A55-CE24-3BD51AD3A4DE}" v="1" dt="2024-02-20T19:43:44.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90" y="51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endParaRPr lang="en-NZ"/>
          </a:p>
        </p:txBody>
      </p:sp>
      <p:sp>
        <p:nvSpPr>
          <p:cNvPr id="6" name="Slide Number Placeholder 5"/>
          <p:cNvSpPr>
            <a:spLocks noGrp="1"/>
          </p:cNvSpPr>
          <p:nvPr>
            <p:ph type="sldNum" sz="quarter" idx="12"/>
          </p:nvPr>
        </p:nvSpPr>
        <p:spPr>
          <a:xfrm>
            <a:off x="1434703" y="798973"/>
            <a:ext cx="802005" cy="503578"/>
          </a:xfrm>
        </p:spPr>
        <p:txBody>
          <a:bodyPr/>
          <a:lstStyle/>
          <a:p>
            <a:fld id="{661C5BEA-0A78-4292-9167-6DD37194F0B6}"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046397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52121304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0483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2345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20711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681531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523F3F-311F-4CB6-82CF-AAB4E20C8E15}" type="datetimeFigureOut">
              <a:rPr lang="en-NZ" smtClean="0"/>
              <a:t>5/10/2024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4031443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523F3F-311F-4CB6-82CF-AAB4E20C8E15}" type="datetimeFigureOut">
              <a:rPr lang="en-NZ" smtClean="0"/>
              <a:t>5/10/2024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1181017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3F3F-311F-4CB6-82CF-AAB4E20C8E15}" type="datetimeFigureOut">
              <a:rPr lang="en-NZ" smtClean="0"/>
              <a:t>5/10/2024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427149142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70225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38613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23F3F-311F-4CB6-82CF-AAB4E20C8E15}" type="datetimeFigureOut">
              <a:rPr lang="en-NZ" smtClean="0"/>
              <a:t>5/10/2024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61C5BEA-0A78-4292-9167-6DD37194F0B6}" type="slidenum">
              <a:rPr lang="en-NZ" smtClean="0"/>
              <a:t>‹#›</a:t>
            </a:fld>
            <a:endParaRPr lang="en-NZ"/>
          </a:p>
        </p:txBody>
      </p:sp>
    </p:spTree>
    <p:extLst>
      <p:ext uri="{BB962C8B-B14F-4D97-AF65-F5344CB8AC3E}">
        <p14:creationId xmlns:p14="http://schemas.microsoft.com/office/powerpoint/2010/main" val="3777813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DD023348-70CB-167B-E864-D3443834FFF4}"/>
              </a:ext>
            </a:extLst>
          </p:cNvPr>
          <p:cNvPicPr>
            <a:picLocks noChangeAspect="1"/>
          </p:cNvPicPr>
          <p:nvPr/>
        </p:nvPicPr>
        <p:blipFill>
          <a:blip r:embed="rId2">
            <a:duotone>
              <a:schemeClr val="bg2">
                <a:shade val="45000"/>
                <a:satMod val="135000"/>
              </a:schemeClr>
              <a:prstClr val="white"/>
            </a:duotone>
            <a:alphaModFix amt="50000"/>
          </a:blip>
          <a:srcRect l="11002" r="-1" b="-1"/>
          <a:stretch/>
        </p:blipFill>
        <p:spPr>
          <a:xfrm>
            <a:off x="228" y="10"/>
            <a:ext cx="9143772"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13334" y="802298"/>
            <a:ext cx="6477805" cy="2541431"/>
          </a:xfrm>
        </p:spPr>
        <p:txBody>
          <a:bodyPr>
            <a:normAutofit/>
          </a:bodyPr>
          <a:lstStyle/>
          <a:p>
            <a:r>
              <a:rPr lang="en-NZ">
                <a:latin typeface="Times New Roman" panose="02020603050405020304" pitchFamily="18" charset="0"/>
                <a:cs typeface="Times New Roman" panose="02020603050405020304" pitchFamily="18" charset="0"/>
              </a:rPr>
              <a:t>MAMC01801 Capabilities for Managers</a:t>
            </a:r>
          </a:p>
        </p:txBody>
      </p:sp>
      <p:sp>
        <p:nvSpPr>
          <p:cNvPr id="3" name="Subtitle 2"/>
          <p:cNvSpPr>
            <a:spLocks noGrp="1"/>
          </p:cNvSpPr>
          <p:nvPr>
            <p:ph type="subTitle" idx="1"/>
          </p:nvPr>
        </p:nvSpPr>
        <p:spPr>
          <a:xfrm>
            <a:off x="1813335" y="3531204"/>
            <a:ext cx="6477804" cy="977621"/>
          </a:xfrm>
        </p:spPr>
        <p:txBody>
          <a:bodyPr>
            <a:normAutofit/>
          </a:bodyPr>
          <a:lstStyle/>
          <a:p>
            <a:r>
              <a:rPr lang="en-NZ" b="1"/>
              <a:t>Week 3</a:t>
            </a:r>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3"/>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4400" dirty="0">
                <a:latin typeface="Times New Roman" panose="02020603050405020304" pitchFamily="18" charset="0"/>
                <a:cs typeface="Times New Roman" panose="02020603050405020304" pitchFamily="18" charset="0"/>
              </a:rPr>
              <a:t>Agenda</a:t>
            </a:r>
          </a:p>
        </p:txBody>
      </p:sp>
      <p:sp>
        <p:nvSpPr>
          <p:cNvPr id="3" name="Content Placeholder 2"/>
          <p:cNvSpPr>
            <a:spLocks noGrp="1"/>
          </p:cNvSpPr>
          <p:nvPr>
            <p:ph idx="1"/>
          </p:nvPr>
        </p:nvSpPr>
        <p:spPr>
          <a:xfrm>
            <a:off x="822959" y="1845734"/>
            <a:ext cx="7543801" cy="2735394"/>
          </a:xfrm>
        </p:spPr>
        <p:txBody>
          <a:bodyPr>
            <a:normAutofit/>
          </a:bodyPr>
          <a:lstStyle/>
          <a:p>
            <a:pPr lvl="0"/>
            <a:r>
              <a:rPr lang="en-NZ" sz="3500" dirty="0"/>
              <a:t>General Manager’s job description exercise.</a:t>
            </a:r>
          </a:p>
          <a:p>
            <a:pPr lvl="0"/>
            <a:r>
              <a:rPr lang="en-NZ" sz="3500" dirty="0"/>
              <a:t>Homework: Go shopping!</a:t>
            </a:r>
          </a:p>
          <a:p>
            <a:endParaRPr lang="en-NZ"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624411"/>
            <a:ext cx="6571343" cy="104923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Today’s thought to begin</a:t>
            </a:r>
          </a:p>
        </p:txBody>
      </p:sp>
      <p:sp>
        <p:nvSpPr>
          <p:cNvPr id="3" name="Content Placeholder 2"/>
          <p:cNvSpPr>
            <a:spLocks noGrp="1"/>
          </p:cNvSpPr>
          <p:nvPr>
            <p:ph idx="1"/>
          </p:nvPr>
        </p:nvSpPr>
        <p:spPr>
          <a:xfrm>
            <a:off x="789709" y="1895319"/>
            <a:ext cx="7827817" cy="3771190"/>
          </a:xfrm>
        </p:spPr>
        <p:txBody>
          <a:bodyPr>
            <a:noAutofit/>
          </a:bodyPr>
          <a:lstStyle/>
          <a:p>
            <a:pPr>
              <a:buNone/>
            </a:pPr>
            <a:r>
              <a:rPr lang="en-NZ" sz="2400" i="1" dirty="0"/>
              <a:t>	</a:t>
            </a:r>
          </a:p>
          <a:p>
            <a:pPr>
              <a:buNone/>
            </a:pPr>
            <a:r>
              <a:rPr lang="en-NZ" sz="2400" i="1" dirty="0"/>
              <a:t>	</a:t>
            </a:r>
            <a:r>
              <a:rPr lang="en-US" sz="2400" i="1" dirty="0"/>
              <a:t>	I only have three things to do. I have to choose the right people, allocate the right number of dollars, and transmit ideas from one division to another with the speed of light. So, I'm really in the business of being the gatekeeper and the transmitter of ideas."</a:t>
            </a:r>
            <a:endParaRPr lang="en-NZ" sz="2400" dirty="0"/>
          </a:p>
          <a:p>
            <a:pPr algn="ctr">
              <a:buNone/>
            </a:pPr>
            <a:r>
              <a:rPr lang="en-US" sz="2400" dirty="0"/>
              <a:t>(Jack Welch)</a:t>
            </a:r>
            <a:endParaRPr lang="en-NZ" sz="2400" dirty="0"/>
          </a:p>
          <a:p>
            <a:pPr>
              <a:buNone/>
            </a:pPr>
            <a:endParaRPr lang="en-NZ" sz="2400" dirty="0"/>
          </a:p>
          <a:p>
            <a:pPr algn="ctr">
              <a:buNone/>
            </a:pPr>
            <a:endParaRPr lang="en-NZ" sz="2400" dirty="0"/>
          </a:p>
          <a:p>
            <a:endParaRPr lang="en-NZ"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387" y="579489"/>
            <a:ext cx="7543800" cy="812165"/>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Homework:  Go shopping!</a:t>
            </a:r>
            <a:br>
              <a:rPr lang="en-NZ" sz="4400" dirty="0">
                <a:latin typeface="Times New Roman" panose="02020603050405020304" pitchFamily="18" charset="0"/>
                <a:cs typeface="Times New Roman" panose="02020603050405020304" pitchFamily="18" charset="0"/>
              </a:rPr>
            </a:br>
            <a:endParaRPr lang="en-NZ"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2509" y="1496292"/>
            <a:ext cx="8520546" cy="4239490"/>
          </a:xfrm>
        </p:spPr>
        <p:txBody>
          <a:bodyPr>
            <a:normAutofit fontScale="92500" lnSpcReduction="20000"/>
          </a:bodyPr>
          <a:lstStyle/>
          <a:p>
            <a:r>
              <a:rPr lang="en-NZ" sz="2400" b="1" spc="-50" dirty="0">
                <a:solidFill>
                  <a:schemeClr val="tx1"/>
                </a:solidFill>
                <a:ea typeface="+mj-ea"/>
                <a:cs typeface="+mj-cs"/>
              </a:rPr>
              <a:t>In Week 6 we will be looking at culture in  business and how management creates it.  Before then we are going to ask that every time you go shopping, you keep an eye out on the following features in the places where you go. Make notes and be prepared to share them with the class.</a:t>
            </a:r>
          </a:p>
          <a:p>
            <a:endParaRPr lang="en-NZ" sz="2400" b="1" spc="-50" dirty="0">
              <a:solidFill>
                <a:schemeClr val="tx1"/>
              </a:solidFill>
              <a:ea typeface="+mj-ea"/>
              <a:cs typeface="+mj-cs"/>
            </a:endParaRPr>
          </a:p>
          <a:p>
            <a:r>
              <a:rPr lang="en-NZ" sz="2400" dirty="0">
                <a:solidFill>
                  <a:schemeClr val="tx1"/>
                </a:solidFill>
              </a:rPr>
              <a:t>When you combine all of those impressions into a single overview judgment, what does it tell you about the culture of the shop? Do you think the management created the culture or allowed it to happen? Can you think of a place where management has definitely created a work culture? How can you tell? </a:t>
            </a:r>
            <a:r>
              <a:rPr lang="en-NZ" sz="2400" b="1" dirty="0">
                <a:solidFill>
                  <a:schemeClr val="tx1"/>
                </a:solidFill>
              </a:rPr>
              <a:t>Share your findings in Week 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2514"/>
            <a:ext cx="8229600" cy="582613"/>
          </a:xfrm>
        </p:spPr>
        <p:txBody>
          <a:bodyPr>
            <a:normAutofit fontScale="90000"/>
          </a:bodyPr>
          <a:lstStyle/>
          <a:p>
            <a:pPr algn="ctr"/>
            <a:r>
              <a:rPr lang="en-NZ" sz="4400" dirty="0">
                <a:latin typeface="Times New Roman" panose="02020603050405020304" pitchFamily="18" charset="0"/>
                <a:cs typeface="Times New Roman" panose="02020603050405020304" pitchFamily="18" charset="0"/>
              </a:rPr>
              <a:t>Homework: Go shopping!</a:t>
            </a:r>
          </a:p>
        </p:txBody>
      </p:sp>
      <p:sp>
        <p:nvSpPr>
          <p:cNvPr id="3" name="Content Placeholder 2"/>
          <p:cNvSpPr>
            <a:spLocks noGrp="1"/>
          </p:cNvSpPr>
          <p:nvPr>
            <p:ph idx="1"/>
          </p:nvPr>
        </p:nvSpPr>
        <p:spPr>
          <a:xfrm>
            <a:off x="457200" y="1163666"/>
            <a:ext cx="8229600" cy="5057025"/>
          </a:xfrm>
        </p:spPr>
        <p:txBody>
          <a:bodyPr>
            <a:normAutofit/>
          </a:bodyPr>
          <a:lstStyle/>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How would you describe: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physical appearance of the shop?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way that merchandise is displayed?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music that the shop is choosing to play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comfort levels in terms of temperature?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appearance of staff working in the shop? </a:t>
            </a:r>
          </a:p>
          <a:p>
            <a:pPr marL="514350" lvl="0" indent="-514350">
              <a:buClr>
                <a:srgbClr val="E48312"/>
              </a:buClr>
              <a:buFont typeface="+mj-lt"/>
              <a:buAutoNum type="arabicPeriod"/>
            </a:pPr>
            <a:r>
              <a:rPr lang="en-NZ" sz="2600" b="1" dirty="0">
                <a:solidFill>
                  <a:srgbClr val="000000">
                    <a:lumMod val="75000"/>
                    <a:lumOff val="25000"/>
                  </a:srgbClr>
                </a:solidFill>
                <a:latin typeface="Times New Roman" panose="02020603050405020304" pitchFamily="18" charset="0"/>
                <a:cs typeface="Times New Roman" panose="02020603050405020304" pitchFamily="18" charset="0"/>
              </a:rPr>
              <a:t>The reaction of those staff to a new customer entering the shop?  </a:t>
            </a:r>
          </a:p>
          <a:p>
            <a:pPr marL="514350" indent="-514350">
              <a:buFont typeface="+mj-lt"/>
              <a:buAutoNum type="arabicPeriod"/>
            </a:pPr>
            <a:endParaRPr lang="en-NZ"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456AAB04-48D4-5E78-1C89-6A137EA498AD}"/>
              </a:ext>
            </a:extLst>
          </p:cNvPr>
          <p:cNvGrpSpPr/>
          <p:nvPr/>
        </p:nvGrpSpPr>
        <p:grpSpPr>
          <a:xfrm>
            <a:off x="801740" y="466003"/>
            <a:ext cx="8258428" cy="4930891"/>
            <a:chOff x="801740" y="466003"/>
            <a:chExt cx="8258428" cy="4930891"/>
          </a:xfrm>
        </p:grpSpPr>
        <p:sp>
          <p:nvSpPr>
            <p:cNvPr id="4" name="标题 1">
              <a:extLst>
                <a:ext uri="{FF2B5EF4-FFF2-40B4-BE49-F238E27FC236}">
                  <a16:creationId xmlns:a16="http://schemas.microsoft.com/office/drawing/2014/main" id="{D9144ABC-66C4-FA0D-D781-FB25D54CD64E}"/>
                </a:ext>
              </a:extLst>
            </p:cNvPr>
            <p:cNvSpPr txBox="1">
              <a:spLocks/>
            </p:cNvSpPr>
            <p:nvPr/>
          </p:nvSpPr>
          <p:spPr>
            <a:xfrm>
              <a:off x="801740" y="467062"/>
              <a:ext cx="3132383" cy="1427287"/>
            </a:xfrm>
            <a:prstGeom prst="rect">
              <a:avLst/>
            </a:prstGeom>
            <a:solidFill>
              <a:schemeClr val="bg1"/>
            </a:solidFill>
          </p:spPr>
          <p:txBody>
            <a:bodyPr vert="horz" lIns="91440" tIns="45720" rIns="91440" bIns="45720" rtlCol="0" anchor="t">
              <a:normAutofit/>
            </a:bodyPr>
            <a:lst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defTabSz="914400">
                <a:spcAft>
                  <a:spcPts val="600"/>
                </a:spcAft>
              </a:pPr>
              <a:r>
                <a:rPr lang="en-US" altLang="zh-CN" sz="2200" b="1" dirty="0"/>
                <a:t>Assessment 1: Report</a:t>
              </a:r>
              <a:br>
                <a:rPr lang="en-US" altLang="zh-CN" sz="2200" dirty="0"/>
              </a:br>
              <a:r>
                <a:rPr lang="en-US" altLang="zh-CN" sz="2200" dirty="0"/>
                <a:t>(20% of final grade)</a:t>
              </a:r>
              <a:endParaRPr lang="en-US" sz="2200" dirty="0"/>
            </a:p>
          </p:txBody>
        </p:sp>
        <p:sp>
          <p:nvSpPr>
            <p:cNvPr id="6" name="内容占位符 4">
              <a:extLst>
                <a:ext uri="{FF2B5EF4-FFF2-40B4-BE49-F238E27FC236}">
                  <a16:creationId xmlns:a16="http://schemas.microsoft.com/office/drawing/2014/main" id="{E6914DD1-DD24-9BA5-D6D1-BB8EBFED50AE}"/>
                </a:ext>
              </a:extLst>
            </p:cNvPr>
            <p:cNvSpPr txBox="1">
              <a:spLocks/>
            </p:cNvSpPr>
            <p:nvPr/>
          </p:nvSpPr>
          <p:spPr>
            <a:xfrm>
              <a:off x="804964" y="1934851"/>
              <a:ext cx="3129159" cy="3450613"/>
            </a:xfrm>
            <a:prstGeom prst="rect">
              <a:avLst/>
            </a:prstGeom>
            <a:solidFill>
              <a:schemeClr val="bg1"/>
            </a:solidFill>
          </p:spPr>
          <p:txBody>
            <a:bodyPr vert="horz" lIns="91440" tIns="45720" rIns="91440" bIns="45720" rtlCol="0" anchor="t">
              <a:normAutofit/>
            </a:bodyPr>
            <a:lst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defTabSz="914400"/>
              <a:r>
                <a:rPr lang="en-US" altLang="zh-CN" b="1" dirty="0"/>
                <a:t>Word count guidance: 2000</a:t>
              </a:r>
              <a:r>
                <a:rPr lang="en-US" altLang="zh-CN" dirty="0"/>
                <a:t> words (+/- 10%)</a:t>
              </a:r>
            </a:p>
            <a:p>
              <a:pPr defTabSz="914400"/>
              <a:r>
                <a:rPr lang="en-US" altLang="zh-CN" b="1" dirty="0"/>
                <a:t>Due date: </a:t>
              </a:r>
              <a:r>
                <a:rPr lang="en-US" altLang="zh-CN" dirty="0"/>
                <a:t>Friday Week 3 (25 October 2024), 11:59 PM</a:t>
              </a:r>
            </a:p>
          </p:txBody>
        </p:sp>
        <p:pic>
          <p:nvPicPr>
            <p:cNvPr id="10" name="Picture 9">
              <a:extLst>
                <a:ext uri="{FF2B5EF4-FFF2-40B4-BE49-F238E27FC236}">
                  <a16:creationId xmlns:a16="http://schemas.microsoft.com/office/drawing/2014/main" id="{DFECC356-292F-94C8-2BA1-8E962B15C050}"/>
                </a:ext>
              </a:extLst>
            </p:cNvPr>
            <p:cNvPicPr>
              <a:picLocks noChangeAspect="1"/>
            </p:cNvPicPr>
            <p:nvPr/>
          </p:nvPicPr>
          <p:blipFill>
            <a:blip r:embed="rId2"/>
            <a:stretch>
              <a:fillRect/>
            </a:stretch>
          </p:blipFill>
          <p:spPr>
            <a:xfrm>
              <a:off x="3934123" y="466003"/>
              <a:ext cx="5126045" cy="4930891"/>
            </a:xfrm>
            <a:prstGeom prst="rect">
              <a:avLst/>
            </a:prstGeom>
          </p:spPr>
        </p:pic>
      </p:grpSp>
    </p:spTree>
    <p:extLst>
      <p:ext uri="{BB962C8B-B14F-4D97-AF65-F5344CB8AC3E}">
        <p14:creationId xmlns:p14="http://schemas.microsoft.com/office/powerpoint/2010/main" val="353009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7261" y="377583"/>
            <a:ext cx="7543801" cy="1014072"/>
          </a:xfrm>
        </p:spPr>
        <p:txBody>
          <a:bodyPr>
            <a:noAutofit/>
          </a:bodyPr>
          <a:lstStyle/>
          <a:p>
            <a:pPr algn="ctr"/>
            <a:r>
              <a:rPr lang="en-NZ" sz="3200" dirty="0">
                <a:latin typeface="Times New Roman" panose="02020603050405020304" pitchFamily="18" charset="0"/>
                <a:cs typeface="Times New Roman" panose="02020603050405020304" pitchFamily="18" charset="0"/>
              </a:rPr>
              <a:t>GROUP Activity: MARK SAMPLE ASSESSMENT 1</a:t>
            </a:r>
          </a:p>
        </p:txBody>
      </p:sp>
      <p:sp>
        <p:nvSpPr>
          <p:cNvPr id="3" name="Content Placeholder 2"/>
          <p:cNvSpPr>
            <a:spLocks noGrp="1"/>
          </p:cNvSpPr>
          <p:nvPr>
            <p:ph idx="1"/>
          </p:nvPr>
        </p:nvSpPr>
        <p:spPr/>
        <p:txBody>
          <a:bodyPr lIns="91440" tIns="45720" rIns="91440" bIns="45720" anchor="t">
            <a:normAutofit/>
          </a:bodyPr>
          <a:lstStyle/>
          <a:p>
            <a:r>
              <a:rPr lang="en-NZ" sz="2400" dirty="0"/>
              <a:t>In your group mark the sample student assessment based on the Assessment 1 rubric </a:t>
            </a:r>
          </a:p>
          <a:p>
            <a:r>
              <a:rPr lang="en-NZ" sz="2400" b="1" dirty="0"/>
              <a:t>Share your marking scheme with the class.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ED85E69-B31C-490D-83FF-4EED053621AC}"/>
</file>

<file path=customXml/itemProps2.xml><?xml version="1.0" encoding="utf-8"?>
<ds:datastoreItem xmlns:ds="http://schemas.openxmlformats.org/officeDocument/2006/customXml" ds:itemID="{7D90BA15-A684-46E6-B3FF-DED52A6B137A}">
  <ds:schemaRefs>
    <ds:schemaRef ds:uri="http://schemas.microsoft.com/sharepoint/v3/contenttype/forms"/>
  </ds:schemaRefs>
</ds:datastoreItem>
</file>

<file path=customXml/itemProps3.xml><?xml version="1.0" encoding="utf-8"?>
<ds:datastoreItem xmlns:ds="http://schemas.openxmlformats.org/officeDocument/2006/customXml" ds:itemID="{7F1150C6-ADB3-4653-BAC1-9E6D9D457AE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Gallery</Template>
  <TotalTime>294</TotalTime>
  <Words>341</Words>
  <Application>Microsoft Office PowerPoint</Application>
  <PresentationFormat>On-screen Show (4:3)</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Gill Sans MT</vt:lpstr>
      <vt:lpstr>Times New Roman</vt:lpstr>
      <vt:lpstr>Gallery</vt:lpstr>
      <vt:lpstr>MAMC01801 Capabilities for Managers</vt:lpstr>
      <vt:lpstr>Agenda</vt:lpstr>
      <vt:lpstr>Today’s thought to begin</vt:lpstr>
      <vt:lpstr>Homework:  Go shopping! </vt:lpstr>
      <vt:lpstr>Homework: Go shopping!</vt:lpstr>
      <vt:lpstr>PowerPoint Presentation</vt:lpstr>
      <vt:lpstr>GROUP Activity: MARK SAMPLE ASSESSMENT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c:creator>
  <cp:lastModifiedBy>Sharan Singh</cp:lastModifiedBy>
  <cp:revision>10</cp:revision>
  <dcterms:created xsi:type="dcterms:W3CDTF">2016-07-24T19:29:00Z</dcterms:created>
  <dcterms:modified xsi:type="dcterms:W3CDTF">2024-10-05T08:42:42Z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EE705333397B4A3A96E79ED27A2715E8_13</vt:lpwstr>
  </property>
  <property fmtid="{D5CDD505-2E9C-101B-9397-08002B2CF9AE}" pid="3" name="KSOProductBuildVer">
    <vt:lpwstr>1033-12.2.0.13431</vt:lpwstr>
  </property>
  <property fmtid="{D5CDD505-2E9C-101B-9397-08002B2CF9AE}" pid="4" name="ContentTypeId">
    <vt:lpwstr>0x010100A9CC55F513A7704EB7D64DFC287877D2</vt:lpwstr>
  </property>
  <property fmtid="{D5CDD505-2E9C-101B-9397-08002B2CF9AE}" pid="5" name="Order">
    <vt:r8>3300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