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6" r:id="rId7"/>
    <p:sldId id="258" r:id="rId8"/>
    <p:sldId id="262" r:id="rId9"/>
    <p:sldId id="272" r:id="rId10"/>
    <p:sldId id="263" r:id="rId11"/>
    <p:sldId id="259" r:id="rId12"/>
    <p:sldId id="260" r:id="rId13"/>
    <p:sldId id="261" r:id="rId14"/>
    <p:sldId id="264" r:id="rId15"/>
    <p:sldId id="269" r:id="rId16"/>
    <p:sldId id="273" r:id="rId17"/>
    <p:sldId id="277" r:id="rId18"/>
    <p:sldId id="265" r:id="rId19"/>
    <p:sldId id="270" r:id="rId20"/>
    <p:sldId id="266" r:id="rId21"/>
    <p:sldId id="267" r:id="rId22"/>
    <p:sldId id="275"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187" autoAdjust="0"/>
    <p:restoredTop sz="94660"/>
  </p:normalViewPr>
  <p:slideViewPr>
    <p:cSldViewPr snapToGrid="0">
      <p:cViewPr varScale="1">
        <p:scale>
          <a:sx n="64" d="100"/>
          <a:sy n="6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56C8-35FA-4607-8245-713718B3D6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FE157BE0-0BC3-4E51-976B-8A92024D5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B42A7C92-2CDB-41F3-B0F3-2098646D1D33}"/>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5" name="Footer Placeholder 4">
            <a:extLst>
              <a:ext uri="{FF2B5EF4-FFF2-40B4-BE49-F238E27FC236}">
                <a16:creationId xmlns:a16="http://schemas.microsoft.com/office/drawing/2014/main" id="{B7F0B533-CF5A-470B-AB66-BC80332D24B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50228F4-AD3D-4BC4-B076-20012FAD4546}"/>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3770974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BD43-545C-48AC-B4DB-F020C50CEA4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F8DB32DE-3F68-49AF-AF3F-70C55CB6B2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C236BDC-699A-4F6D-8FA2-D048F73637DD}"/>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5" name="Footer Placeholder 4">
            <a:extLst>
              <a:ext uri="{FF2B5EF4-FFF2-40B4-BE49-F238E27FC236}">
                <a16:creationId xmlns:a16="http://schemas.microsoft.com/office/drawing/2014/main" id="{270069A6-031C-450E-A1F2-ECC26E970A4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5C3C73E-1118-49D9-80DF-BF6E02CF59ED}"/>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2503766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D2FB0-EA65-4EE4-B26A-7E4174E438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AF92172-6465-43AB-A919-AFD35724C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DF4EF68-4F17-482F-8CE1-29D1654E4448}"/>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5" name="Footer Placeholder 4">
            <a:extLst>
              <a:ext uri="{FF2B5EF4-FFF2-40B4-BE49-F238E27FC236}">
                <a16:creationId xmlns:a16="http://schemas.microsoft.com/office/drawing/2014/main" id="{90A42ABA-D183-4F2F-B765-C778E53729B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A8CCDA9-D53F-48B9-8C63-88EC92DD4E09}"/>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389430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3F7DB-5FCA-4680-BE42-AEAFC7BA8880}"/>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91336A1E-3BDA-438E-ADC4-7386729939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7108970-674D-4DC6-A18E-296B902D8044}"/>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5" name="Footer Placeholder 4">
            <a:extLst>
              <a:ext uri="{FF2B5EF4-FFF2-40B4-BE49-F238E27FC236}">
                <a16:creationId xmlns:a16="http://schemas.microsoft.com/office/drawing/2014/main" id="{B8933EC3-9655-4C0A-99B9-CD208C5193F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6F4AFEC-55A3-416A-842A-36AC03640DE0}"/>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185656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530DB-C93B-4E4D-960F-C68AB5AECD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7B806C0E-9677-4108-9B3A-9A4D207B44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462B9F-5B71-49DC-9849-EFD8BAE743FD}"/>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5" name="Footer Placeholder 4">
            <a:extLst>
              <a:ext uri="{FF2B5EF4-FFF2-40B4-BE49-F238E27FC236}">
                <a16:creationId xmlns:a16="http://schemas.microsoft.com/office/drawing/2014/main" id="{35B61169-98AF-4EC1-8A51-68D5EF691D6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DCE7C24-5717-4B4B-906A-0561B7957963}"/>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63845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983A-4D3C-4AC9-ABBF-3C05D691BE9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992371E-9B66-4FE7-A3F8-8ECE357D3C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F80C4490-336A-44D9-BB6C-25B9123D2C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D5CC29A9-2FFF-47B6-819D-FC2DB0536181}"/>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6" name="Footer Placeholder 5">
            <a:extLst>
              <a:ext uri="{FF2B5EF4-FFF2-40B4-BE49-F238E27FC236}">
                <a16:creationId xmlns:a16="http://schemas.microsoft.com/office/drawing/2014/main" id="{76DD5FC4-746E-4456-9524-3BFC4ECB472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6942F26-3931-47AE-BE3F-117CF93B50E3}"/>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25487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0CA8-0752-4BE3-B2AD-E43D72E51E24}"/>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5A2236A-96BF-4B67-83A9-315B9D5D45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B33C7-A03E-44E3-BC03-A47A41558B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26CB4C8D-42E4-44D7-A2FA-1E1064EFE3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E964C8-72A7-4655-A48F-F94B07B5FA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DAB97EF4-FD9B-409E-BACA-65541FD8C6B1}"/>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8" name="Footer Placeholder 7">
            <a:extLst>
              <a:ext uri="{FF2B5EF4-FFF2-40B4-BE49-F238E27FC236}">
                <a16:creationId xmlns:a16="http://schemas.microsoft.com/office/drawing/2014/main" id="{5879DF5D-4A32-417B-8387-60627E88E18F}"/>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1C544E1-887B-436D-80D7-F5B820BA4D15}"/>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1357319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C6BC2-24CC-4BD5-8643-44B87BFF8A97}"/>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0BEDC9E-09CE-4828-958A-DCB5F581C564}"/>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4" name="Footer Placeholder 3">
            <a:extLst>
              <a:ext uri="{FF2B5EF4-FFF2-40B4-BE49-F238E27FC236}">
                <a16:creationId xmlns:a16="http://schemas.microsoft.com/office/drawing/2014/main" id="{4189FBB5-4214-4611-9302-B8587AE6CD20}"/>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14B9983F-E2EB-4898-905B-C7A4BD4C626F}"/>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1747429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ED37C4-F9D0-438D-B984-E040F7C98D5C}"/>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3" name="Footer Placeholder 2">
            <a:extLst>
              <a:ext uri="{FF2B5EF4-FFF2-40B4-BE49-F238E27FC236}">
                <a16:creationId xmlns:a16="http://schemas.microsoft.com/office/drawing/2014/main" id="{F9969A5A-65F8-4154-A6AB-0B7DE7937F94}"/>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F6D86987-FEAB-42BB-A0B4-9D2630A23FBC}"/>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1441121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A10C2-C5D6-43EC-9652-A3C71C4F16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EA323756-A9E0-4B72-90F1-B03DDE07E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512D2CB-93CA-4F3B-9979-C03FD2AF6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F710C7-A32B-46BA-9A2E-F901CB2A298C}"/>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6" name="Footer Placeholder 5">
            <a:extLst>
              <a:ext uri="{FF2B5EF4-FFF2-40B4-BE49-F238E27FC236}">
                <a16:creationId xmlns:a16="http://schemas.microsoft.com/office/drawing/2014/main" id="{BF4606D3-079C-4B4A-A114-AE807C07754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FFBD9EA-B112-443D-9C39-834C12D74599}"/>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265405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D5FE2-07F3-4130-89E7-6593EB4FAF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8A7F576-E48E-400B-AB10-564B35C60D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DA1E03E6-5146-4C58-B237-C4C30B4F7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8A3FEB-3E3A-4320-A562-F66B135C2F05}"/>
              </a:ext>
            </a:extLst>
          </p:cNvPr>
          <p:cNvSpPr>
            <a:spLocks noGrp="1"/>
          </p:cNvSpPr>
          <p:nvPr>
            <p:ph type="dt" sz="half" idx="10"/>
          </p:nvPr>
        </p:nvSpPr>
        <p:spPr/>
        <p:txBody>
          <a:bodyPr/>
          <a:lstStyle/>
          <a:p>
            <a:fld id="{73992C41-F51C-41C7-A37C-1FE9A2A1DECF}" type="datetimeFigureOut">
              <a:rPr lang="en-NZ" smtClean="0"/>
              <a:t>5/10/2024</a:t>
            </a:fld>
            <a:endParaRPr lang="en-NZ"/>
          </a:p>
        </p:txBody>
      </p:sp>
      <p:sp>
        <p:nvSpPr>
          <p:cNvPr id="6" name="Footer Placeholder 5">
            <a:extLst>
              <a:ext uri="{FF2B5EF4-FFF2-40B4-BE49-F238E27FC236}">
                <a16:creationId xmlns:a16="http://schemas.microsoft.com/office/drawing/2014/main" id="{347AAC76-0015-40BF-8B34-978FE1612A5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8C35264-B9CF-4429-997C-E1AD1A572BE3}"/>
              </a:ext>
            </a:extLst>
          </p:cNvPr>
          <p:cNvSpPr>
            <a:spLocks noGrp="1"/>
          </p:cNvSpPr>
          <p:nvPr>
            <p:ph type="sldNum" sz="quarter" idx="12"/>
          </p:nvPr>
        </p:nvSpPr>
        <p:spPr/>
        <p:txBody>
          <a:bodyPr/>
          <a:lstStyle/>
          <a:p>
            <a:fld id="{409FEE9B-47F9-44AA-A540-3179F2C6B401}" type="slidenum">
              <a:rPr lang="en-NZ" smtClean="0"/>
              <a:t>‹#›</a:t>
            </a:fld>
            <a:endParaRPr lang="en-NZ"/>
          </a:p>
        </p:txBody>
      </p:sp>
    </p:spTree>
    <p:extLst>
      <p:ext uri="{BB962C8B-B14F-4D97-AF65-F5344CB8AC3E}">
        <p14:creationId xmlns:p14="http://schemas.microsoft.com/office/powerpoint/2010/main" val="197220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DDD3B7-2CD8-49EF-8293-B1F8CE147B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4C3481C-AD52-4001-878F-2803E926AF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CFA2D36D-ACFB-435D-A143-40AF188026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92C41-F51C-41C7-A37C-1FE9A2A1DECF}" type="datetimeFigureOut">
              <a:rPr lang="en-NZ" smtClean="0"/>
              <a:t>5/10/2024</a:t>
            </a:fld>
            <a:endParaRPr lang="en-NZ"/>
          </a:p>
        </p:txBody>
      </p:sp>
      <p:sp>
        <p:nvSpPr>
          <p:cNvPr id="5" name="Footer Placeholder 4">
            <a:extLst>
              <a:ext uri="{FF2B5EF4-FFF2-40B4-BE49-F238E27FC236}">
                <a16:creationId xmlns:a16="http://schemas.microsoft.com/office/drawing/2014/main" id="{6632D072-DF25-4E94-BA67-F6C0420FCA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07D3B59A-DE46-481D-8834-65190D80F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FEE9B-47F9-44AA-A540-3179F2C6B401}" type="slidenum">
              <a:rPr lang="en-NZ" smtClean="0"/>
              <a:t>‹#›</a:t>
            </a:fld>
            <a:endParaRPr lang="en-NZ"/>
          </a:p>
        </p:txBody>
      </p:sp>
    </p:spTree>
    <p:extLst>
      <p:ext uri="{BB962C8B-B14F-4D97-AF65-F5344CB8AC3E}">
        <p14:creationId xmlns:p14="http://schemas.microsoft.com/office/powerpoint/2010/main" val="4142366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orldbank.org/en/news/press-release/2022/01/11/global-recovery-economics-debt-commodity-inequality" TargetMode="External"/><Relationship Id="rId2" Type="http://schemas.openxmlformats.org/officeDocument/2006/relationships/hyperlink" Target="https://fortune.com/2020/12/17/new-zealand-covid-lockdown-economy-recovery/"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www.aljazeera.com/program/counting-the-cost/2022/1/8/what-lies-ahead-for-the-global-economy-in-2022"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www.retailresearch.org/whos-gone-bust-retail.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news.un.org/en/story/2023/01/113282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cepweb.org/whats-it-for-moral-responsibility-in-an-age-of-globalisa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ethics.org.au/capitalism-is-global-but-is-it-ethic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b/blackswan.asp"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heconversation.com/coronavirus-is-significant-but-is-it-a-true-black-swan-event-13667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ePmSa-n7kBA&amp;t=412s" TargetMode="External"/><Relationship Id="rId2" Type="http://schemas.openxmlformats.org/officeDocument/2006/relationships/hyperlink" Target="https://theconversation.com/coronavirus-is-significant-but-is-it-a-true-black-swan-event-13667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FD5F-8299-46A3-AC1C-4295CEFC0EDE}"/>
              </a:ext>
            </a:extLst>
          </p:cNvPr>
          <p:cNvSpPr>
            <a:spLocks noGrp="1"/>
          </p:cNvSpPr>
          <p:nvPr>
            <p:ph type="ctrTitle"/>
          </p:nvPr>
        </p:nvSpPr>
        <p:spPr>
          <a:xfrm>
            <a:off x="1524000" y="2245809"/>
            <a:ext cx="9144000" cy="1564716"/>
          </a:xfrm>
        </p:spPr>
        <p:txBody>
          <a:bodyPr>
            <a:normAutofit/>
          </a:bodyPr>
          <a:lstStyle/>
          <a:p>
            <a:pPr algn="l"/>
            <a:r>
              <a:rPr lang="en-US" sz="4800">
                <a:latin typeface="Times New Roman" panose="02020603050405020304" pitchFamily="18" charset="0"/>
                <a:cs typeface="Times New Roman" panose="02020603050405020304" pitchFamily="18" charset="0"/>
              </a:rPr>
              <a:t>External threats to business</a:t>
            </a:r>
            <a:endParaRPr lang="en-NZ" sz="48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0B17293-99C0-4273-9CD8-A2FF3891B1C4}"/>
              </a:ext>
            </a:extLst>
          </p:cNvPr>
          <p:cNvSpPr>
            <a:spLocks noGrp="1"/>
          </p:cNvSpPr>
          <p:nvPr>
            <p:ph type="subTitle" idx="1"/>
          </p:nvPr>
        </p:nvSpPr>
        <p:spPr>
          <a:xfrm>
            <a:off x="1524000" y="3947050"/>
            <a:ext cx="9144000" cy="572583"/>
          </a:xfrm>
        </p:spPr>
        <p:txBody>
          <a:bodyPr>
            <a:normAutofit/>
          </a:bodyPr>
          <a:lstStyle/>
          <a:p>
            <a:pPr algn="l"/>
            <a:r>
              <a:rPr lang="en-US" sz="1700" b="1" dirty="0"/>
              <a:t>Today’s managers work in a global environment and have to be aware of possible disruptions from outside their immediate environment. This is a brief look at a number of them.</a:t>
            </a:r>
            <a:endParaRPr lang="en-NZ" sz="1700" b="1" dirty="0"/>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41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AE7A-7E93-43D9-84C6-5AE8FAD9178A}"/>
              </a:ext>
            </a:extLst>
          </p:cNvPr>
          <p:cNvSpPr>
            <a:spLocks noGrp="1"/>
          </p:cNvSpPr>
          <p:nvPr>
            <p:ph type="title"/>
          </p:nvPr>
        </p:nvSpPr>
        <p:spPr>
          <a:xfrm>
            <a:off x="838200" y="365126"/>
            <a:ext cx="5340605" cy="1146176"/>
          </a:xfrm>
        </p:spPr>
        <p:txBody>
          <a:bodyPr>
            <a:normAutofit/>
          </a:bodyPr>
          <a:lstStyle/>
          <a:p>
            <a:r>
              <a:rPr lang="en-US" b="1" dirty="0">
                <a:latin typeface="Times New Roman" panose="02020603050405020304" pitchFamily="18" charset="0"/>
                <a:cs typeface="Times New Roman" panose="02020603050405020304" pitchFamily="18" charset="0"/>
              </a:rPr>
              <a:t>Covid-19</a:t>
            </a:r>
            <a:endParaRPr lang="en-NZ" b="1" dirty="0">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EB86D9-BC46-4934-8E3F-06C91043F1E6}"/>
              </a:ext>
            </a:extLst>
          </p:cNvPr>
          <p:cNvSpPr>
            <a:spLocks noGrp="1"/>
          </p:cNvSpPr>
          <p:nvPr>
            <p:ph idx="1"/>
          </p:nvPr>
        </p:nvSpPr>
        <p:spPr>
          <a:xfrm>
            <a:off x="533400" y="1511302"/>
            <a:ext cx="3603171" cy="4616444"/>
          </a:xfrm>
        </p:spPr>
        <p:txBody>
          <a:bodyPr anchor="ctr">
            <a:normAutofit fontScale="85000" lnSpcReduction="10000"/>
          </a:bodyPr>
          <a:lstStyle/>
          <a:p>
            <a:pPr marL="0" indent="0">
              <a:buNone/>
            </a:pPr>
            <a:endParaRPr lang="en-US" sz="1300" i="1" dirty="0">
              <a:solidFill>
                <a:srgbClr val="FFFFFF"/>
              </a:solidFill>
            </a:endParaRPr>
          </a:p>
          <a:p>
            <a:pPr marL="0" indent="0">
              <a:buNone/>
            </a:pPr>
            <a:endParaRPr lang="en-US" sz="1300" i="1" dirty="0">
              <a:solidFill>
                <a:srgbClr val="FFFFFF"/>
              </a:solidFill>
            </a:endParaRPr>
          </a:p>
          <a:p>
            <a:pPr marL="0" indent="0">
              <a:buNone/>
            </a:pPr>
            <a:r>
              <a:rPr lang="en-US" sz="1700" i="1" dirty="0">
                <a:solidFill>
                  <a:srgbClr val="FFFFFF"/>
                </a:solidFill>
              </a:rPr>
              <a:t>Fortune</a:t>
            </a:r>
            <a:r>
              <a:rPr lang="en-US" sz="1700" dirty="0">
                <a:solidFill>
                  <a:srgbClr val="FFFFFF"/>
                </a:solidFill>
              </a:rPr>
              <a:t>  described New Zealand as being one of a handful of countries – it identified the others as China, Taiwan and Ireland – to have made a full recovery. </a:t>
            </a:r>
            <a:r>
              <a:rPr lang="en-US" sz="1700" dirty="0">
                <a:solidFill>
                  <a:srgbClr val="FFFFFF"/>
                </a:solidFill>
                <a:hlinkClick r:id="rId2"/>
              </a:rPr>
              <a:t>https://fortune.com/2020/12/17/new-zealand-covid-lockdown-economy-recovery/</a:t>
            </a:r>
            <a:endParaRPr lang="en-US" sz="1700" dirty="0">
              <a:solidFill>
                <a:srgbClr val="FFFFFF"/>
              </a:solidFill>
            </a:endParaRPr>
          </a:p>
          <a:p>
            <a:pPr marL="0" indent="0">
              <a:buNone/>
            </a:pPr>
            <a:r>
              <a:rPr lang="en-US" sz="1700" dirty="0">
                <a:solidFill>
                  <a:srgbClr val="FFFFFF"/>
                </a:solidFill>
              </a:rPr>
              <a:t>Unfortunately, the fact is that people still lost their jobs, businesses shut down and factors such as border closures eliminated large sections of industry, grounded airlines and disrupted supply chains. It may be years  before the global  economy fully  recovers.</a:t>
            </a:r>
          </a:p>
          <a:p>
            <a:pPr marL="0" indent="0">
              <a:buNone/>
            </a:pPr>
            <a:endParaRPr lang="en-US" sz="1700" dirty="0">
              <a:solidFill>
                <a:srgbClr val="FFFFFF"/>
              </a:solidFill>
            </a:endParaRPr>
          </a:p>
          <a:p>
            <a:pPr marL="0" indent="0">
              <a:buNone/>
            </a:pPr>
            <a:r>
              <a:rPr lang="en-US" sz="1100" dirty="0">
                <a:solidFill>
                  <a:srgbClr val="FFFFFF"/>
                </a:solidFill>
              </a:rPr>
              <a:t>The World Bank predicts a slow recovery: </a:t>
            </a:r>
            <a:r>
              <a:rPr lang="en-US" sz="1100" dirty="0">
                <a:solidFill>
                  <a:srgbClr val="FFFFFF"/>
                </a:solidFill>
                <a:hlinkClick r:id="rId3"/>
              </a:rPr>
              <a:t>https://www.worldbank.org/en/news/press-release/2022/01/11/global-recovery-economics-debt-commodity-inequality</a:t>
            </a:r>
            <a:endParaRPr lang="en-US" sz="1100" dirty="0">
              <a:solidFill>
                <a:srgbClr val="FFFFFF"/>
              </a:solidFill>
            </a:endParaRPr>
          </a:p>
          <a:p>
            <a:pPr marL="0" indent="0">
              <a:buNone/>
            </a:pPr>
            <a:endParaRPr lang="en-US" sz="1100" dirty="0">
              <a:solidFill>
                <a:srgbClr val="FFFFFF"/>
              </a:solidFill>
            </a:endParaRPr>
          </a:p>
          <a:p>
            <a:pPr marL="0" indent="0">
              <a:buNone/>
            </a:pPr>
            <a:r>
              <a:rPr lang="en-US" sz="1100" dirty="0">
                <a:solidFill>
                  <a:srgbClr val="FFFFFF"/>
                </a:solidFill>
              </a:rPr>
              <a:t>Al Jazeera had this to say: </a:t>
            </a:r>
            <a:r>
              <a:rPr lang="en-US" sz="1100" dirty="0">
                <a:solidFill>
                  <a:srgbClr val="FFFFFF"/>
                </a:solidFill>
                <a:hlinkClick r:id="rId4"/>
              </a:rPr>
              <a:t>https://www.aljazeera.com/program/counting-the-cost/2022/1/8/what-lies-ahead-for-the-global-economy-in-2022</a:t>
            </a:r>
            <a:endParaRPr lang="en-US" sz="1100" dirty="0">
              <a:solidFill>
                <a:srgbClr val="FFFFFF"/>
              </a:solidFill>
            </a:endParaRPr>
          </a:p>
          <a:p>
            <a:pPr marL="0" indent="0">
              <a:buNone/>
            </a:pPr>
            <a:endParaRPr lang="en-US" sz="1300" dirty="0">
              <a:solidFill>
                <a:srgbClr val="FFFFFF"/>
              </a:solidFill>
            </a:endParaRPr>
          </a:p>
          <a:p>
            <a:pPr marL="0" indent="0">
              <a:buNone/>
            </a:pPr>
            <a:endParaRPr lang="en-NZ" sz="1300" dirty="0">
              <a:solidFill>
                <a:srgbClr val="FFFFFF"/>
              </a:solidFill>
            </a:endParaRPr>
          </a:p>
        </p:txBody>
      </p:sp>
      <p:pic>
        <p:nvPicPr>
          <p:cNvPr id="4" name="Picture 3">
            <a:extLst>
              <a:ext uri="{FF2B5EF4-FFF2-40B4-BE49-F238E27FC236}">
                <a16:creationId xmlns:a16="http://schemas.microsoft.com/office/drawing/2014/main" id="{04949B21-9924-47C3-BA63-E50438B6BD7E}"/>
              </a:ext>
            </a:extLst>
          </p:cNvPr>
          <p:cNvPicPr>
            <a:picLocks noChangeAspect="1"/>
          </p:cNvPicPr>
          <p:nvPr/>
        </p:nvPicPr>
        <p:blipFill>
          <a:blip r:embed="rId5"/>
          <a:stretch>
            <a:fillRect/>
          </a:stretch>
        </p:blipFill>
        <p:spPr>
          <a:xfrm>
            <a:off x="6183088" y="2727325"/>
            <a:ext cx="5170711" cy="2895598"/>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104017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0D77B-3C1B-475A-887C-D3391C6E448C}"/>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How much is Covid 19 to blame?</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B8A3823-DF58-46B3-BEC6-233ECEE89980}"/>
              </a:ext>
            </a:extLst>
          </p:cNvPr>
          <p:cNvSpPr>
            <a:spLocks noGrp="1"/>
          </p:cNvSpPr>
          <p:nvPr>
            <p:ph idx="1"/>
          </p:nvPr>
        </p:nvSpPr>
        <p:spPr>
          <a:xfrm>
            <a:off x="1653363" y="2176272"/>
            <a:ext cx="9367204" cy="4041648"/>
          </a:xfrm>
        </p:spPr>
        <p:txBody>
          <a:bodyPr anchor="t">
            <a:normAutofit/>
          </a:bodyPr>
          <a:lstStyle/>
          <a:p>
            <a:pPr marL="0" indent="0">
              <a:buNone/>
            </a:pPr>
            <a:r>
              <a:rPr lang="en-US" sz="2400" dirty="0"/>
              <a:t>But how much is Covid-19 really to blame? How much Covid-19 will be blamed for a business failing in years to come is uncertain, but commercial research in the UK, where several huge high street brands disappeared in the first year of the epidemic, argues that the pandemic was merely the last straw for some businesses.</a:t>
            </a:r>
          </a:p>
          <a:p>
            <a:pPr marL="0" indent="0">
              <a:buNone/>
            </a:pPr>
            <a:r>
              <a:rPr lang="en-US" sz="2400" dirty="0"/>
              <a:t>For instance, the fate of Debenhams, the most high profile high street trader to  vanish, was the victim of years of poor management and neglect rather than the virus. Like other traders, it had already begun closing shops before the pandemic. </a:t>
            </a:r>
            <a:r>
              <a:rPr lang="en-US" sz="2400" dirty="0">
                <a:hlinkClick r:id="rId2"/>
              </a:rPr>
              <a:t>https://www.retailresearch.org/whos-gone-bust-retail.html</a:t>
            </a:r>
            <a:endParaRPr lang="en-US" sz="2400" dirty="0"/>
          </a:p>
          <a:p>
            <a:pPr marL="0" indent="0">
              <a:buNone/>
            </a:pPr>
            <a:endParaRPr lang="en-NZ" sz="2400" dirty="0"/>
          </a:p>
        </p:txBody>
      </p:sp>
    </p:spTree>
    <p:extLst>
      <p:ext uri="{BB962C8B-B14F-4D97-AF65-F5344CB8AC3E}">
        <p14:creationId xmlns:p14="http://schemas.microsoft.com/office/powerpoint/2010/main" val="3149827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AABB1-6EC0-4170-931A-9E065372D9C1}"/>
              </a:ext>
            </a:extLst>
          </p:cNvPr>
          <p:cNvSpPr>
            <a:spLocks noGrp="1"/>
          </p:cNvSpPr>
          <p:nvPr>
            <p:ph type="title"/>
          </p:nvPr>
        </p:nvSpPr>
        <p:spPr>
          <a:xfrm>
            <a:off x="1653363" y="365760"/>
            <a:ext cx="9367203" cy="1188720"/>
          </a:xfrm>
        </p:spPr>
        <p:txBody>
          <a:bodyPr>
            <a:normAutofit/>
          </a:bodyPr>
          <a:lstStyle/>
          <a:p>
            <a:r>
              <a:rPr lang="en-NZ" b="1" dirty="0">
                <a:latin typeface="Times New Roman" panose="02020603050405020304" pitchFamily="18" charset="0"/>
                <a:cs typeface="Times New Roman" panose="02020603050405020304" pitchFamily="18" charset="0"/>
              </a:rPr>
              <a:t>War</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9277CA-F6B2-4032-9773-68C0A887B520}"/>
              </a:ext>
            </a:extLst>
          </p:cNvPr>
          <p:cNvSpPr>
            <a:spLocks noGrp="1"/>
          </p:cNvSpPr>
          <p:nvPr>
            <p:ph idx="1"/>
          </p:nvPr>
        </p:nvSpPr>
        <p:spPr>
          <a:xfrm>
            <a:off x="1499127" y="1920240"/>
            <a:ext cx="9367204" cy="4041648"/>
          </a:xfrm>
        </p:spPr>
        <p:txBody>
          <a:bodyPr anchor="t">
            <a:normAutofit/>
          </a:bodyPr>
          <a:lstStyle/>
          <a:p>
            <a:pPr marL="0" indent="0">
              <a:buNone/>
            </a:pPr>
            <a:r>
              <a:rPr lang="en-NZ" sz="2400" dirty="0"/>
              <a:t>Wars rarely come as a complete surprise. The First World War (1914-18) has been described as a Black Swan event because most people did not think European leaders would be so stupid. The Second World War (1939-45), on the other hand, was expected.</a:t>
            </a:r>
          </a:p>
          <a:p>
            <a:pPr marL="0" indent="0">
              <a:buNone/>
            </a:pPr>
            <a:r>
              <a:rPr lang="en-NZ" sz="2400" dirty="0"/>
              <a:t>The First World War destroyed the German, Austro-Hungarian, Russian and Ottoman Empires. The Second World War destroyed the Japanese and Italian empires and, over the next 30 years, led to the end of the British and French empires.</a:t>
            </a:r>
          </a:p>
          <a:p>
            <a:pPr marL="0" indent="0">
              <a:buNone/>
            </a:pPr>
            <a:r>
              <a:rPr lang="en-NZ" sz="2400" dirty="0"/>
              <a:t>The First World War was an economic catastrophe that ultimately led to the Great Depression. The Second World War bankrupted Britain and made the United States the most powerful economy in the world.</a:t>
            </a:r>
          </a:p>
        </p:txBody>
      </p:sp>
    </p:spTree>
    <p:extLst>
      <p:ext uri="{BB962C8B-B14F-4D97-AF65-F5344CB8AC3E}">
        <p14:creationId xmlns:p14="http://schemas.microsoft.com/office/powerpoint/2010/main" val="169058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F19A-F19D-D3CB-9466-338B15FE27C7}"/>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Combined effects</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AED8551-B48C-E25C-5831-A1A25C4AE360}"/>
              </a:ext>
            </a:extLst>
          </p:cNvPr>
          <p:cNvSpPr>
            <a:spLocks noGrp="1"/>
          </p:cNvSpPr>
          <p:nvPr>
            <p:ph idx="1"/>
          </p:nvPr>
        </p:nvSpPr>
        <p:spPr>
          <a:xfrm>
            <a:off x="1214203" y="1695372"/>
            <a:ext cx="9806364" cy="4796868"/>
          </a:xfrm>
        </p:spPr>
        <p:txBody>
          <a:bodyPr anchor="t">
            <a:normAutofit fontScale="25000" lnSpcReduction="20000"/>
          </a:bodyPr>
          <a:lstStyle/>
          <a:p>
            <a:pPr marL="0" indent="0">
              <a:buNone/>
            </a:pPr>
            <a:r>
              <a:rPr lang="en-US" sz="8000" dirty="0"/>
              <a:t>Senior UN economists that economic growth in 2023 will slow to 1.9%.</a:t>
            </a:r>
          </a:p>
          <a:p>
            <a:pPr marL="0" indent="0">
              <a:buNone/>
            </a:pPr>
            <a:r>
              <a:rPr lang="en-US" sz="8000" dirty="0"/>
              <a:t>Intersecting crises are likely to add further damage to the global economy..</a:t>
            </a:r>
          </a:p>
          <a:p>
            <a:pPr marL="0" indent="0">
              <a:buNone/>
            </a:pPr>
            <a:r>
              <a:rPr lang="en-US" sz="8000" dirty="0"/>
              <a:t>This will be one of the lowest growth rates in recent decades, apart from during the 2007-8 financial crisis and the height of the COVID-19 pandemic.</a:t>
            </a:r>
          </a:p>
          <a:p>
            <a:pPr marL="0" indent="0">
              <a:buNone/>
            </a:pPr>
            <a:r>
              <a:rPr lang="en-US" sz="8000" dirty="0"/>
              <a:t>Tweet URL</a:t>
            </a:r>
          </a:p>
          <a:p>
            <a:pPr marL="0" indent="0">
              <a:buNone/>
            </a:pPr>
            <a:r>
              <a:rPr lang="en-US" sz="8000" dirty="0"/>
              <a:t>“In most countries we expect that private consumption and investment will weaken due to inflation and higher interest rates”, said Ingo </a:t>
            </a:r>
            <a:r>
              <a:rPr lang="en-US" sz="8000" dirty="0" err="1"/>
              <a:t>Pitterle</a:t>
            </a:r>
            <a:r>
              <a:rPr lang="en-US" sz="8000" dirty="0"/>
              <a:t>, Senior Economist at the UN Department of Economic and Social Affairs.</a:t>
            </a:r>
          </a:p>
          <a:p>
            <a:pPr marL="0" indent="0">
              <a:buNone/>
            </a:pPr>
            <a:r>
              <a:rPr lang="en-US" sz="8000" dirty="0"/>
              <a:t>“Several countries will see a mild recession before growth is forecast to pick up in the second half of this year and into 2024”.</a:t>
            </a:r>
          </a:p>
          <a:p>
            <a:pPr marL="0" indent="0">
              <a:buNone/>
            </a:pPr>
            <a:r>
              <a:rPr lang="en-US" sz="8000" dirty="0"/>
              <a:t>The findings come amid the backdrop of the pandemic, the war in Ukraine and resulting food and energy crises, surging inflation, debt tightening, as well as the climate emergency. </a:t>
            </a:r>
          </a:p>
          <a:p>
            <a:pPr marL="0" indent="0">
              <a:buNone/>
            </a:pPr>
            <a:r>
              <a:rPr lang="en-US" sz="8000" dirty="0"/>
              <a:t>In the near term, the economic outlook is gloomy and uncertain with global growth forecast to moderately pick up to 2.7 per cent in 2024.</a:t>
            </a:r>
          </a:p>
          <a:p>
            <a:pPr marL="0" indent="0">
              <a:buNone/>
            </a:pPr>
            <a:r>
              <a:rPr lang="en-US" sz="8000" dirty="0"/>
              <a:t>However, this is highly dependent on the pace and sequence of further monetary tightening – rising interest rates - the consequences of the war in Ukraine, and the possibility of further supply-chain disruptions.</a:t>
            </a:r>
          </a:p>
          <a:p>
            <a:pPr marL="0" indent="0">
              <a:buNone/>
            </a:pPr>
            <a:r>
              <a:rPr lang="en-US" sz="8000" dirty="0">
                <a:hlinkClick r:id="rId2"/>
              </a:rPr>
              <a:t>https://news.un.org/en/story/2023/01/1132822</a:t>
            </a:r>
            <a:endParaRPr lang="en-US" sz="8000" dirty="0"/>
          </a:p>
          <a:p>
            <a:pPr marL="0" indent="0">
              <a:buNone/>
            </a:pPr>
            <a:endParaRPr lang="en-US" sz="2200" dirty="0"/>
          </a:p>
          <a:p>
            <a:endParaRPr lang="en-US" sz="2200" dirty="0"/>
          </a:p>
          <a:p>
            <a:r>
              <a:rPr lang="en-US" sz="2200" dirty="0"/>
              <a:t> </a:t>
            </a:r>
            <a:endParaRPr lang="en-NZ" sz="2200" dirty="0"/>
          </a:p>
        </p:txBody>
      </p:sp>
    </p:spTree>
    <p:extLst>
      <p:ext uri="{BB962C8B-B14F-4D97-AF65-F5344CB8AC3E}">
        <p14:creationId xmlns:p14="http://schemas.microsoft.com/office/powerpoint/2010/main" val="3953117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D633F4-E9D9-8690-68CE-B85444A3F886}"/>
              </a:ext>
            </a:extLst>
          </p:cNvPr>
          <p:cNvPicPr>
            <a:picLocks noChangeAspect="1"/>
          </p:cNvPicPr>
          <p:nvPr/>
        </p:nvPicPr>
        <p:blipFill>
          <a:blip r:embed="rId2"/>
          <a:stretch>
            <a:fillRect/>
          </a:stretch>
        </p:blipFill>
        <p:spPr>
          <a:xfrm>
            <a:off x="64337" y="0"/>
            <a:ext cx="12063325" cy="6858000"/>
          </a:xfrm>
          <a:prstGeom prst="rect">
            <a:avLst/>
          </a:prstGeom>
        </p:spPr>
      </p:pic>
      <p:sp>
        <p:nvSpPr>
          <p:cNvPr id="2" name="Title 1">
            <a:extLst>
              <a:ext uri="{FF2B5EF4-FFF2-40B4-BE49-F238E27FC236}">
                <a16:creationId xmlns:a16="http://schemas.microsoft.com/office/drawing/2014/main" id="{69A13356-2DB9-9367-7978-5CE8DD5928C3}"/>
              </a:ext>
            </a:extLst>
          </p:cNvPr>
          <p:cNvSpPr>
            <a:spLocks noGrp="1"/>
          </p:cNvSpPr>
          <p:nvPr>
            <p:ph type="title"/>
          </p:nvPr>
        </p:nvSpPr>
        <p:spPr/>
        <p:txBody>
          <a:bodyPr/>
          <a:lstStyle/>
          <a:p>
            <a:endParaRPr lang="en-NZ" dirty="0"/>
          </a:p>
        </p:txBody>
      </p:sp>
      <p:sp>
        <p:nvSpPr>
          <p:cNvPr id="3" name="Content Placeholder 2">
            <a:extLst>
              <a:ext uri="{FF2B5EF4-FFF2-40B4-BE49-F238E27FC236}">
                <a16:creationId xmlns:a16="http://schemas.microsoft.com/office/drawing/2014/main" id="{054F729F-E4E3-9D7B-D3C3-91D7C00110C4}"/>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3878618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42DA0-71AB-4B4B-A3FC-1411786F362B}"/>
              </a:ext>
            </a:extLst>
          </p:cNvPr>
          <p:cNvSpPr>
            <a:spLocks noGrp="1"/>
          </p:cNvSpPr>
          <p:nvPr>
            <p:ph type="title"/>
          </p:nvPr>
        </p:nvSpPr>
        <p:spPr>
          <a:xfrm>
            <a:off x="1653363" y="365760"/>
            <a:ext cx="9367203" cy="1188720"/>
          </a:xfrm>
        </p:spPr>
        <p:txBody>
          <a:bodyPr>
            <a:normAutofit fontScale="90000"/>
          </a:bodyPr>
          <a:lstStyle/>
          <a:p>
            <a:r>
              <a:rPr lang="en-US" b="1" dirty="0">
                <a:latin typeface="Times New Roman" panose="02020603050405020304" pitchFamily="18" charset="0"/>
                <a:cs typeface="Times New Roman" panose="02020603050405020304" pitchFamily="18" charset="0"/>
              </a:rPr>
              <a:t>Is there a Black Swan event lurking inside capitalism?</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84FEA09-7870-493B-904B-701524131612}"/>
              </a:ext>
            </a:extLst>
          </p:cNvPr>
          <p:cNvSpPr>
            <a:spLocks noGrp="1"/>
          </p:cNvSpPr>
          <p:nvPr>
            <p:ph idx="1"/>
          </p:nvPr>
        </p:nvSpPr>
        <p:spPr>
          <a:xfrm>
            <a:off x="1653363" y="2176272"/>
            <a:ext cx="3689818" cy="4041648"/>
          </a:xfrm>
        </p:spPr>
        <p:txBody>
          <a:bodyPr anchor="t">
            <a:normAutofit lnSpcReduction="10000"/>
          </a:bodyPr>
          <a:lstStyle/>
          <a:p>
            <a:pPr marL="0" indent="0">
              <a:buNone/>
            </a:pPr>
            <a:r>
              <a:rPr lang="en-US" sz="2400" dirty="0"/>
              <a:t>Karl Marx, who, with Friedrich Engels, was the father of Communism,  argued that capitalism contained within itself the seeds of its own destruction. </a:t>
            </a:r>
          </a:p>
          <a:p>
            <a:pPr marL="0" indent="0">
              <a:buNone/>
            </a:pPr>
            <a:r>
              <a:rPr lang="en-US" sz="2400" dirty="0"/>
              <a:t>There are western economists who argue that there are indeed severe faults in the capitalist system in which all businesses operate.</a:t>
            </a:r>
          </a:p>
        </p:txBody>
      </p:sp>
      <p:pic>
        <p:nvPicPr>
          <p:cNvPr id="1026" name="Picture 2" descr="Why The Communist Manifesto and Marx are still relevant today | Karl Marx |  The Guardian">
            <a:extLst>
              <a:ext uri="{FF2B5EF4-FFF2-40B4-BE49-F238E27FC236}">
                <a16:creationId xmlns:a16="http://schemas.microsoft.com/office/drawing/2014/main" id="{DCF71708-0CB8-44D9-A5F5-F3247C578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9979" y="1875897"/>
            <a:ext cx="4797846" cy="4797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621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33277-4108-47E0-B525-D8DEA81B3B2E}"/>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Are there faults in the system?</a:t>
            </a:r>
            <a:endParaRPr lang="en-NZ"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2339E93-7484-4438-95B1-2601F2A6591D}"/>
              </a:ext>
            </a:extLst>
          </p:cNvPr>
          <p:cNvSpPr>
            <a:spLocks noGrp="1"/>
          </p:cNvSpPr>
          <p:nvPr>
            <p:ph idx="1"/>
          </p:nvPr>
        </p:nvSpPr>
        <p:spPr>
          <a:xfrm>
            <a:off x="1653363" y="2176272"/>
            <a:ext cx="9367204" cy="4041648"/>
          </a:xfrm>
        </p:spPr>
        <p:txBody>
          <a:bodyPr anchor="t">
            <a:normAutofit/>
          </a:bodyPr>
          <a:lstStyle/>
          <a:p>
            <a:pPr marL="0" lvl="0" indent="0">
              <a:buNone/>
            </a:pPr>
            <a:r>
              <a:rPr lang="en-US" sz="2400" dirty="0"/>
              <a:t>Many current philosophers and economists see very great moral and ethical problems with the current form of capitalism, which is extremely close to the unfettered - laissez faire  - capitalism that Marx and Engels condemned in the 19</a:t>
            </a:r>
            <a:r>
              <a:rPr lang="en-US" sz="2400" baseline="30000" dirty="0"/>
              <a:t>th</a:t>
            </a:r>
            <a:r>
              <a:rPr lang="en-US" sz="2400" dirty="0"/>
              <a:t> century.</a:t>
            </a:r>
          </a:p>
          <a:p>
            <a:pPr marL="0" lvl="0" indent="0">
              <a:buNone/>
            </a:pPr>
            <a:r>
              <a:rPr lang="en-US" sz="2400" dirty="0"/>
              <a:t>Others argue that </a:t>
            </a:r>
            <a:r>
              <a:rPr lang="en-US" sz="2400" dirty="0" err="1"/>
              <a:t>globalisation</a:t>
            </a:r>
            <a:r>
              <a:rPr lang="en-US" sz="2400" dirty="0"/>
              <a:t> itself is a threat because it makes nations dependent on one or two countries for everything and destroys their ability to be self-reliant in time of crisis.</a:t>
            </a:r>
          </a:p>
          <a:p>
            <a:endParaRPr lang="en-NZ" sz="2400" dirty="0"/>
          </a:p>
        </p:txBody>
      </p:sp>
    </p:spTree>
    <p:extLst>
      <p:ext uri="{BB962C8B-B14F-4D97-AF65-F5344CB8AC3E}">
        <p14:creationId xmlns:p14="http://schemas.microsoft.com/office/powerpoint/2010/main" val="361039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F601-14EA-41A0-A25A-9E5327FCBC3A}"/>
              </a:ext>
            </a:extLst>
          </p:cNvPr>
          <p:cNvSpPr>
            <a:spLocks noGrp="1"/>
          </p:cNvSpPr>
          <p:nvPr>
            <p:ph type="title"/>
          </p:nvPr>
        </p:nvSpPr>
        <p:spPr>
          <a:xfrm>
            <a:off x="1653363" y="365760"/>
            <a:ext cx="9367203" cy="1188720"/>
          </a:xfrm>
        </p:spPr>
        <p:txBody>
          <a:bodyPr>
            <a:normAutofit/>
          </a:bodyPr>
          <a:lstStyle/>
          <a:p>
            <a:r>
              <a:rPr kumimoji="0" lang="en-US"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Are there faults in the system?</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2FD2410-DC5C-4C41-839B-71B67BA2B5EF}"/>
              </a:ext>
            </a:extLst>
          </p:cNvPr>
          <p:cNvSpPr>
            <a:spLocks noGrp="1"/>
          </p:cNvSpPr>
          <p:nvPr>
            <p:ph idx="1"/>
          </p:nvPr>
        </p:nvSpPr>
        <p:spPr>
          <a:xfrm>
            <a:off x="1653363" y="1695372"/>
            <a:ext cx="9367204" cy="4522548"/>
          </a:xfrm>
        </p:spPr>
        <p:txBody>
          <a:bodyPr anchor="t">
            <a:normAutofit fontScale="92500"/>
          </a:bodyPr>
          <a:lstStyle/>
          <a:p>
            <a:pPr marL="0" indent="0">
              <a:buNone/>
            </a:pPr>
            <a:r>
              <a:rPr lang="en-US" sz="2400" dirty="0"/>
              <a:t>Others see the </a:t>
            </a:r>
            <a:r>
              <a:rPr lang="en-US" sz="2400" dirty="0" err="1"/>
              <a:t>behaviour</a:t>
            </a:r>
            <a:r>
              <a:rPr lang="en-US" sz="2400" dirty="0"/>
              <a:t> of an uncontrolled system as an invitation to greed and corruption that endangers the livelihoods of those who constitute its market.</a:t>
            </a:r>
          </a:p>
          <a:p>
            <a:pPr marL="0" indent="0">
              <a:buNone/>
            </a:pPr>
            <a:r>
              <a:rPr lang="en-US" sz="2400" dirty="0"/>
              <a:t>&lt;&lt;Perhaps the most viral cancer to afflict the [economic] system [have] been the egregious manifestations of unethical, immoral and in many cases illegal behavior of major corporations, especially . . . in the field of finance. In the eyes of many the whole system seems to be corrupt and unjust. Banks destroy billions of dollars of wealth, while over a billion people do not have access to proper sanitation, potable water and sufficient calories. Hundreds of millions of children go to bed hungry, while the men  . . . . whose incompetence and possible immorality have done so much harm to global finance earn outrageously high salaries and bonuses.&gt;&gt;</a:t>
            </a:r>
          </a:p>
          <a:p>
            <a:pPr marL="0" indent="0">
              <a:buNone/>
            </a:pPr>
            <a:r>
              <a:rPr lang="en-US" sz="1600" dirty="0"/>
              <a:t>from Jean-Pierre Lehman. “What’s it for?” – Moral responsibility in an age of globalization </a:t>
            </a:r>
            <a:r>
              <a:rPr lang="en-US" sz="1600" dirty="0">
                <a:hlinkClick r:id="rId2"/>
              </a:rPr>
              <a:t>https://www.cepweb.org/whats-it-for-moral-responsibility-in-an-age-of-globalisation/</a:t>
            </a:r>
            <a:endParaRPr lang="en-US" sz="1600" dirty="0"/>
          </a:p>
          <a:p>
            <a:pPr marL="0" indent="0">
              <a:buNone/>
            </a:pPr>
            <a:endParaRPr lang="en-US" sz="1600" dirty="0"/>
          </a:p>
          <a:p>
            <a:pPr marL="0" indent="0">
              <a:buNone/>
            </a:pPr>
            <a:endParaRPr lang="en-US" sz="1900" dirty="0"/>
          </a:p>
          <a:p>
            <a:endParaRPr lang="en-NZ" sz="1900" dirty="0"/>
          </a:p>
        </p:txBody>
      </p:sp>
    </p:spTree>
    <p:extLst>
      <p:ext uri="{BB962C8B-B14F-4D97-AF65-F5344CB8AC3E}">
        <p14:creationId xmlns:p14="http://schemas.microsoft.com/office/powerpoint/2010/main" val="290312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FBED-AF53-4F8A-96B0-F21FD375D1A9}"/>
              </a:ext>
            </a:extLst>
          </p:cNvPr>
          <p:cNvSpPr>
            <a:spLocks noGrp="1"/>
          </p:cNvSpPr>
          <p:nvPr>
            <p:ph type="title"/>
          </p:nvPr>
        </p:nvSpPr>
        <p:spPr>
          <a:xfrm>
            <a:off x="1653363" y="365760"/>
            <a:ext cx="9367203" cy="1188720"/>
          </a:xfrm>
        </p:spPr>
        <p:txBody>
          <a:bodyPr>
            <a:normAutofit/>
          </a:bodyPr>
          <a:lstStyle/>
          <a:p>
            <a:r>
              <a:rPr kumimoji="0" lang="en-US"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Are there faults in the system?</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3E02A24-6CC0-409E-A988-D8CFFB4086E1}"/>
              </a:ext>
            </a:extLst>
          </p:cNvPr>
          <p:cNvSpPr>
            <a:spLocks noGrp="1"/>
          </p:cNvSpPr>
          <p:nvPr>
            <p:ph idx="1"/>
          </p:nvPr>
        </p:nvSpPr>
        <p:spPr>
          <a:xfrm>
            <a:off x="1653363" y="2176272"/>
            <a:ext cx="9367204" cy="4041648"/>
          </a:xfrm>
        </p:spPr>
        <p:txBody>
          <a:bodyPr anchor="t">
            <a:normAutofit fontScale="92500"/>
          </a:bodyPr>
          <a:lstStyle/>
          <a:p>
            <a:pPr marL="0" indent="0">
              <a:buNone/>
            </a:pPr>
            <a:r>
              <a:rPr lang="en-US" sz="2400" dirty="0"/>
              <a:t>&lt;&lt;Simon </a:t>
            </a:r>
            <a:r>
              <a:rPr lang="en-US" sz="2400" dirty="0" err="1"/>
              <a:t>Tormey</a:t>
            </a:r>
            <a:r>
              <a:rPr lang="en-US" sz="2400" dirty="0"/>
              <a:t>, a political theorist at The University of Sydney, says the problems of capitalism depend on the governing system it operates within.</a:t>
            </a:r>
          </a:p>
          <a:p>
            <a:pPr marL="0" indent="0">
              <a:buNone/>
            </a:pPr>
            <a:r>
              <a:rPr lang="en-US" sz="2400" dirty="0"/>
              <a:t>“What has tended historically to dictate which end of the [ethical] spectrum capitalism appears on is the ability of ordinary people to rein back capitalism’s excesses through the actions of the state on the one hand, and of social movements such as trade unions on the other”, he says.</a:t>
            </a:r>
          </a:p>
          <a:p>
            <a:pPr marL="0" indent="0">
              <a:buNone/>
            </a:pPr>
            <a:r>
              <a:rPr lang="en-US" sz="2400" dirty="0"/>
              <a:t>“Countries with strong states and strong social movements are able to develop forms of capitalism that are quite ethical in this respect and Scandinavia would perhaps offer the most complete examples.”</a:t>
            </a:r>
          </a:p>
          <a:p>
            <a:pPr marL="0" indent="0">
              <a:buNone/>
            </a:pPr>
            <a:endParaRPr lang="en-US" sz="1500" dirty="0"/>
          </a:p>
          <a:p>
            <a:pPr marL="0" indent="0">
              <a:buNone/>
            </a:pPr>
            <a:r>
              <a:rPr lang="en-US" sz="1500" dirty="0"/>
              <a:t>Trevor Treharne, </a:t>
            </a:r>
            <a:r>
              <a:rPr lang="en-US" sz="1500" i="1" dirty="0"/>
              <a:t>Capitalism is global, but is it ethical? </a:t>
            </a:r>
            <a:r>
              <a:rPr lang="en-US" sz="1500" dirty="0">
                <a:hlinkClick r:id="rId2"/>
              </a:rPr>
              <a:t>https://ethics.org.au/capitalism-is-global-but-is-it-ethical/</a:t>
            </a:r>
            <a:endParaRPr lang="en-US" sz="1500" dirty="0"/>
          </a:p>
          <a:p>
            <a:pPr marL="0" indent="0">
              <a:buNone/>
            </a:pPr>
            <a:endParaRPr lang="en-US" sz="1500" dirty="0"/>
          </a:p>
          <a:p>
            <a:pPr marL="0" indent="0">
              <a:buNone/>
            </a:pPr>
            <a:endParaRPr lang="en-NZ" sz="1500" dirty="0"/>
          </a:p>
        </p:txBody>
      </p:sp>
    </p:spTree>
    <p:extLst>
      <p:ext uri="{BB962C8B-B14F-4D97-AF65-F5344CB8AC3E}">
        <p14:creationId xmlns:p14="http://schemas.microsoft.com/office/powerpoint/2010/main" val="281072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1112-D227-2B4E-DB4E-287A711EFD6E}"/>
              </a:ext>
            </a:extLst>
          </p:cNvPr>
          <p:cNvSpPr>
            <a:spLocks noGrp="1"/>
          </p:cNvSpPr>
          <p:nvPr>
            <p:ph type="title"/>
          </p:nvPr>
        </p:nvSpPr>
        <p:spPr>
          <a:xfrm>
            <a:off x="1653363" y="365760"/>
            <a:ext cx="9367203" cy="1188720"/>
          </a:xfrm>
        </p:spPr>
        <p:txBody>
          <a:bodyPr>
            <a:normAutofit/>
          </a:bodyPr>
          <a:lstStyle/>
          <a:p>
            <a:r>
              <a:rPr kumimoji="0" lang="en-US" b="1" i="0" u="none" strike="noStrike" kern="1200" cap="none" spc="0" normalizeH="0" baseline="0" noProof="0">
                <a:ln>
                  <a:noFill/>
                </a:ln>
                <a:effectLst/>
                <a:uLnTx/>
                <a:uFillTx/>
                <a:latin typeface="Times New Roman" panose="02020603050405020304" pitchFamily="18" charset="0"/>
                <a:ea typeface="+mj-ea"/>
                <a:cs typeface="Times New Roman" panose="02020603050405020304" pitchFamily="18" charset="0"/>
              </a:rPr>
              <a:t>Are there faults in the system?</a:t>
            </a:r>
            <a:endParaRPr lang="en-NZ" dirty="0"/>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3D55249-2096-9CB4-5147-3F0DFFC7B670}"/>
              </a:ext>
            </a:extLst>
          </p:cNvPr>
          <p:cNvSpPr>
            <a:spLocks noGrp="1"/>
          </p:cNvSpPr>
          <p:nvPr>
            <p:ph idx="1"/>
          </p:nvPr>
        </p:nvSpPr>
        <p:spPr>
          <a:xfrm>
            <a:off x="1653363" y="2176272"/>
            <a:ext cx="9367204" cy="4041648"/>
          </a:xfrm>
        </p:spPr>
        <p:txBody>
          <a:bodyPr anchor="t">
            <a:normAutofit/>
          </a:bodyPr>
          <a:lstStyle/>
          <a:p>
            <a:pPr marL="0" indent="0">
              <a:buNone/>
            </a:pPr>
            <a:r>
              <a:rPr lang="en-US" sz="2400" dirty="0"/>
              <a:t>“However, countries where there is authoritarian governance, where trade unions and other social movements are weak, are often </a:t>
            </a:r>
            <a:r>
              <a:rPr lang="en-US" sz="2400" dirty="0" err="1"/>
              <a:t>characterised</a:t>
            </a:r>
            <a:r>
              <a:rPr lang="en-US" sz="2400" dirty="0"/>
              <a:t> by a highly unethical and obnoxious form of capitalism that prays on individual weakness to generate profits for a small minority.”</a:t>
            </a:r>
          </a:p>
          <a:p>
            <a:pPr marL="0" indent="0">
              <a:buNone/>
            </a:pPr>
            <a:r>
              <a:rPr lang="en-US" sz="2400" dirty="0"/>
              <a:t>In other words, depending where a business is operating may have a tremendous effect on its survival. If people perceive the capitalist system as a threat they will lose faith in it. If they perceive it as operating for the benefits of a few oligarchs then – and indeed if it is being run for the sake of a tiny handful of people – then eventually people will no longer trust it and the system will break down.</a:t>
            </a:r>
          </a:p>
          <a:p>
            <a:endParaRPr lang="en-NZ" sz="2400" dirty="0"/>
          </a:p>
        </p:txBody>
      </p:sp>
    </p:spTree>
    <p:extLst>
      <p:ext uri="{BB962C8B-B14F-4D97-AF65-F5344CB8AC3E}">
        <p14:creationId xmlns:p14="http://schemas.microsoft.com/office/powerpoint/2010/main" val="3630615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BF06A5-4173-45DE-87B1-0791E098A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96D43FB-A060-41E6-B096-9C7775CF9F16}"/>
              </a:ext>
            </a:extLst>
          </p:cNvPr>
          <p:cNvPicPr>
            <a:picLocks noChangeAspect="1"/>
          </p:cNvPicPr>
          <p:nvPr/>
        </p:nvPicPr>
        <p:blipFill rotWithShape="1">
          <a:blip r:embed="rId2"/>
          <a:srcRect r="-1" b="5416"/>
          <a:stretch/>
        </p:blipFill>
        <p:spPr>
          <a:xfrm>
            <a:off x="6728728" y="1690688"/>
            <a:ext cx="5463273" cy="5167312"/>
          </a:xfrm>
          <a:custGeom>
            <a:avLst/>
            <a:gdLst/>
            <a:ahLst/>
            <a:cxnLst/>
            <a:rect l="l" t="t" r="r" b="b"/>
            <a:pathLst>
              <a:path w="5463273" h="5167312">
                <a:moveTo>
                  <a:pt x="2391664" y="0"/>
                </a:moveTo>
                <a:lnTo>
                  <a:pt x="2729598" y="0"/>
                </a:lnTo>
                <a:lnTo>
                  <a:pt x="3668014" y="0"/>
                </a:lnTo>
                <a:lnTo>
                  <a:pt x="5463273" y="0"/>
                </a:lnTo>
                <a:lnTo>
                  <a:pt x="5463273" y="5167310"/>
                </a:lnTo>
                <a:lnTo>
                  <a:pt x="3668014" y="5167310"/>
                </a:lnTo>
                <a:lnTo>
                  <a:pt x="3668014" y="5167312"/>
                </a:lnTo>
                <a:lnTo>
                  <a:pt x="0" y="5167312"/>
                </a:lnTo>
                <a:lnTo>
                  <a:pt x="2393879" y="952"/>
                </a:lnTo>
                <a:lnTo>
                  <a:pt x="2391664" y="952"/>
                </a:lnTo>
                <a:close/>
              </a:path>
            </a:pathLst>
          </a:custGeom>
        </p:spPr>
      </p:pic>
      <p:sp>
        <p:nvSpPr>
          <p:cNvPr id="12" name="Freeform: Shape 11">
            <a:extLst>
              <a:ext uri="{FF2B5EF4-FFF2-40B4-BE49-F238E27FC236}">
                <a16:creationId xmlns:a16="http://schemas.microsoft.com/office/drawing/2014/main" id="{581DAA37-DAFB-47C9-9EE7-11C030BEC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0688"/>
            <a:ext cx="8958061" cy="5167312"/>
          </a:xfrm>
          <a:custGeom>
            <a:avLst/>
            <a:gdLst>
              <a:gd name="connsiteX0" fmla="*/ 0 w 8958061"/>
              <a:gd name="connsiteY0" fmla="*/ 0 h 5167312"/>
              <a:gd name="connsiteX1" fmla="*/ 7885684 w 8958061"/>
              <a:gd name="connsiteY1" fmla="*/ 0 h 5167312"/>
              <a:gd name="connsiteX2" fmla="*/ 7884964 w 8958061"/>
              <a:gd name="connsiteY2" fmla="*/ 952 h 5167312"/>
              <a:gd name="connsiteX3" fmla="*/ 8958061 w 8958061"/>
              <a:gd name="connsiteY3" fmla="*/ 952 h 5167312"/>
              <a:gd name="connsiteX4" fmla="*/ 6564182 w 8958061"/>
              <a:gd name="connsiteY4" fmla="*/ 5167312 h 5167312"/>
              <a:gd name="connsiteX5" fmla="*/ 3026607 w 8958061"/>
              <a:gd name="connsiteY5" fmla="*/ 5167312 h 5167312"/>
              <a:gd name="connsiteX6" fmla="*/ 3026607 w 8958061"/>
              <a:gd name="connsiteY6" fmla="*/ 5166360 h 5167312"/>
              <a:gd name="connsiteX7" fmla="*/ 0 w 8958061"/>
              <a:gd name="connsiteY7" fmla="*/ 5166360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58061" h="5167312">
                <a:moveTo>
                  <a:pt x="0" y="0"/>
                </a:moveTo>
                <a:lnTo>
                  <a:pt x="7885684" y="0"/>
                </a:lnTo>
                <a:lnTo>
                  <a:pt x="7884964" y="952"/>
                </a:lnTo>
                <a:lnTo>
                  <a:pt x="8958061" y="952"/>
                </a:lnTo>
                <a:lnTo>
                  <a:pt x="6564182" y="5167312"/>
                </a:lnTo>
                <a:lnTo>
                  <a:pt x="3026607" y="5167312"/>
                </a:lnTo>
                <a:lnTo>
                  <a:pt x="3026607"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C03C3D-04BF-4B6C-9965-06A1E12AC73C}"/>
              </a:ext>
            </a:extLst>
          </p:cNvPr>
          <p:cNvSpPr>
            <a:spLocks noGrp="1"/>
          </p:cNvSpPr>
          <p:nvPr>
            <p:ph type="title"/>
          </p:nvPr>
        </p:nvSpPr>
        <p:spPr>
          <a:xfrm>
            <a:off x="841248" y="365759"/>
            <a:ext cx="7769352" cy="1325880"/>
          </a:xfrm>
        </p:spPr>
        <p:txBody>
          <a:bodyPr anchor="ctr">
            <a:normAutofit/>
          </a:bodyPr>
          <a:lstStyle/>
          <a:p>
            <a:r>
              <a:rPr lang="en-US" b="1">
                <a:solidFill>
                  <a:schemeClr val="bg1"/>
                </a:solidFill>
                <a:latin typeface="Times New Roman" panose="02020603050405020304" pitchFamily="18" charset="0"/>
                <a:cs typeface="Times New Roman" panose="02020603050405020304" pitchFamily="18" charset="0"/>
              </a:rPr>
              <a:t>External threats</a:t>
            </a:r>
            <a:endParaRPr lang="en-NZ" b="1">
              <a:solidFill>
                <a:schemeClr val="bg1"/>
              </a:solidFill>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F4CBD955-7E14-485C-919F-EC1D1B9B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5410" y="2"/>
            <a:ext cx="2986590" cy="1511301"/>
          </a:xfrm>
          <a:custGeom>
            <a:avLst/>
            <a:gdLst>
              <a:gd name="connsiteX0" fmla="*/ 697617 w 2986590"/>
              <a:gd name="connsiteY0" fmla="*/ 0 h 1511301"/>
              <a:gd name="connsiteX1" fmla="*/ 1096710 w 2986590"/>
              <a:gd name="connsiteY1" fmla="*/ 0 h 1511301"/>
              <a:gd name="connsiteX2" fmla="*/ 1191330 w 2986590"/>
              <a:gd name="connsiteY2" fmla="*/ 0 h 1511301"/>
              <a:gd name="connsiteX3" fmla="*/ 2986590 w 2986590"/>
              <a:gd name="connsiteY3" fmla="*/ 0 h 1511301"/>
              <a:gd name="connsiteX4" fmla="*/ 2986590 w 2986590"/>
              <a:gd name="connsiteY4" fmla="*/ 1511301 h 1511301"/>
              <a:gd name="connsiteX5" fmla="*/ 1191330 w 2986590"/>
              <a:gd name="connsiteY5" fmla="*/ 1511301 h 1511301"/>
              <a:gd name="connsiteX6" fmla="*/ 399093 w 2986590"/>
              <a:gd name="connsiteY6" fmla="*/ 1511301 h 1511301"/>
              <a:gd name="connsiteX7" fmla="*/ 0 w 2986590"/>
              <a:gd name="connsiteY7" fmla="*/ 1511301 h 1511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86590" h="1511301">
                <a:moveTo>
                  <a:pt x="697617" y="0"/>
                </a:moveTo>
                <a:lnTo>
                  <a:pt x="1096710" y="0"/>
                </a:lnTo>
                <a:lnTo>
                  <a:pt x="1191330" y="0"/>
                </a:lnTo>
                <a:lnTo>
                  <a:pt x="2986590" y="0"/>
                </a:lnTo>
                <a:lnTo>
                  <a:pt x="2986590" y="1511301"/>
                </a:lnTo>
                <a:lnTo>
                  <a:pt x="1191330" y="1511301"/>
                </a:lnTo>
                <a:lnTo>
                  <a:pt x="399093" y="1511301"/>
                </a:lnTo>
                <a:lnTo>
                  <a:pt x="0" y="15113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585864F-E8FF-47A6-8144-FF341FF884C1}"/>
              </a:ext>
            </a:extLst>
          </p:cNvPr>
          <p:cNvSpPr>
            <a:spLocks noGrp="1"/>
          </p:cNvSpPr>
          <p:nvPr>
            <p:ph idx="1"/>
          </p:nvPr>
        </p:nvSpPr>
        <p:spPr>
          <a:xfrm>
            <a:off x="841248" y="2209800"/>
            <a:ext cx="5887479" cy="4010025"/>
          </a:xfrm>
        </p:spPr>
        <p:txBody>
          <a:bodyPr anchor="t">
            <a:normAutofit/>
          </a:bodyPr>
          <a:lstStyle/>
          <a:p>
            <a:pPr marL="0" indent="0">
              <a:buNone/>
            </a:pPr>
            <a:r>
              <a:rPr lang="en-US" sz="1700" dirty="0">
                <a:solidFill>
                  <a:srgbClr val="FFFFFF"/>
                </a:solidFill>
              </a:rPr>
              <a:t>Managers of even the smallest companies are subject to pressures and threats from a variety of external sources, many of them beyond their control.</a:t>
            </a:r>
          </a:p>
          <a:p>
            <a:pPr marL="0" indent="0">
              <a:buNone/>
            </a:pPr>
            <a:r>
              <a:rPr lang="en-US" sz="1700" dirty="0">
                <a:solidFill>
                  <a:srgbClr val="FFFFFF"/>
                </a:solidFill>
              </a:rPr>
              <a:t>In this </a:t>
            </a:r>
            <a:r>
              <a:rPr lang="en-US" sz="1700" dirty="0" err="1">
                <a:solidFill>
                  <a:srgbClr val="FFFFFF"/>
                </a:solidFill>
              </a:rPr>
              <a:t>powerpoint</a:t>
            </a:r>
            <a:r>
              <a:rPr lang="en-US" sz="1700" dirty="0">
                <a:solidFill>
                  <a:srgbClr val="FFFFFF"/>
                </a:solidFill>
              </a:rPr>
              <a:t> we will look at four scenarios that managers have to be aware of. These include disease, unforeseen disruptions, war and failure in the capitalist system itself.</a:t>
            </a:r>
          </a:p>
          <a:p>
            <a:pPr marL="0" indent="0">
              <a:buNone/>
            </a:pPr>
            <a:r>
              <a:rPr lang="en-US" sz="1700" dirty="0">
                <a:solidFill>
                  <a:srgbClr val="FFFFFF"/>
                </a:solidFill>
              </a:rPr>
              <a:t>The most disruptive scenarios are known as Black Swan events, which are defined as “an unpredictable event that is beyond what is normally expected of a situation and has potentially severe consequences. Black Swan events are characterized by their extreme rarity, severe impact and the widespread insistence they were obvious in hindsight.” </a:t>
            </a:r>
            <a:r>
              <a:rPr lang="en-US" sz="1700" dirty="0">
                <a:solidFill>
                  <a:srgbClr val="FFFFFF"/>
                </a:solidFill>
                <a:hlinkClick r:id="rId3"/>
              </a:rPr>
              <a:t>https://www.investopedia.com/terms/b/blackswan.asp</a:t>
            </a:r>
            <a:endParaRPr lang="en-US" sz="1700" dirty="0">
              <a:solidFill>
                <a:srgbClr val="FFFFFF"/>
              </a:solidFill>
            </a:endParaRPr>
          </a:p>
          <a:p>
            <a:pPr marL="0" indent="0">
              <a:buNone/>
            </a:pPr>
            <a:r>
              <a:rPr lang="en-US" sz="1700" dirty="0">
                <a:solidFill>
                  <a:srgbClr val="FFFFFF"/>
                </a:solidFill>
              </a:rPr>
              <a:t>Black Swan events were defined by Nassim Nicholas </a:t>
            </a:r>
            <a:r>
              <a:rPr lang="en-US" sz="1700" dirty="0" err="1">
                <a:solidFill>
                  <a:srgbClr val="FFFFFF"/>
                </a:solidFill>
              </a:rPr>
              <a:t>Taleb</a:t>
            </a:r>
            <a:r>
              <a:rPr lang="en-US" sz="1700" dirty="0">
                <a:solidFill>
                  <a:srgbClr val="FFFFFF"/>
                </a:solidFill>
              </a:rPr>
              <a:t>, Professor of Risk Engineering at New York University  (right).</a:t>
            </a:r>
          </a:p>
          <a:p>
            <a:pPr marL="0" indent="0">
              <a:buNone/>
            </a:pPr>
            <a:endParaRPr lang="en-NZ" sz="1700" dirty="0">
              <a:solidFill>
                <a:srgbClr val="FFFFFF"/>
              </a:solidFill>
            </a:endParaRPr>
          </a:p>
        </p:txBody>
      </p:sp>
    </p:spTree>
    <p:extLst>
      <p:ext uri="{BB962C8B-B14F-4D97-AF65-F5344CB8AC3E}">
        <p14:creationId xmlns:p14="http://schemas.microsoft.com/office/powerpoint/2010/main" val="3282835100"/>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C85E0-B765-4A07-A914-75C543620709}"/>
              </a:ext>
            </a:extLst>
          </p:cNvPr>
          <p:cNvSpPr>
            <a:spLocks noGrp="1"/>
          </p:cNvSpPr>
          <p:nvPr>
            <p:ph type="title"/>
          </p:nvPr>
        </p:nvSpPr>
        <p:spPr>
          <a:xfrm>
            <a:off x="838200" y="365126"/>
            <a:ext cx="5340605" cy="1146176"/>
          </a:xfrm>
        </p:spPr>
        <p:txBody>
          <a:bodyPr>
            <a:normAutofit/>
          </a:bodyPr>
          <a:lstStyle/>
          <a:p>
            <a:r>
              <a:rPr lang="en-US" b="1" dirty="0">
                <a:latin typeface="Times New Roman" panose="02020603050405020304" pitchFamily="18" charset="0"/>
                <a:cs typeface="Times New Roman" panose="02020603050405020304" pitchFamily="18" charset="0"/>
              </a:rPr>
              <a:t>Last thoughts</a:t>
            </a:r>
            <a:endParaRPr lang="en-NZ" b="1" dirty="0">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05C7EBC3-4672-4DAB-81C2-58661FAFA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8805" y="-2"/>
            <a:ext cx="6013194" cy="1511304"/>
          </a:xfrm>
          <a:custGeom>
            <a:avLst/>
            <a:gdLst>
              <a:gd name="connsiteX0" fmla="*/ 4545473 w 6013194"/>
              <a:gd name="connsiteY0" fmla="*/ 0 h 1511304"/>
              <a:gd name="connsiteX1" fmla="*/ 6013194 w 6013194"/>
              <a:gd name="connsiteY1" fmla="*/ 0 h 1511304"/>
              <a:gd name="connsiteX2" fmla="*/ 6013194 w 6013194"/>
              <a:gd name="connsiteY2" fmla="*/ 1508760 h 1511304"/>
              <a:gd name="connsiteX3" fmla="*/ 4545474 w 6013194"/>
              <a:gd name="connsiteY3" fmla="*/ 1508760 h 1511304"/>
              <a:gd name="connsiteX4" fmla="*/ 4545474 w 6013194"/>
              <a:gd name="connsiteY4" fmla="*/ 1511304 h 1511304"/>
              <a:gd name="connsiteX5" fmla="*/ 0 w 6013194"/>
              <a:gd name="connsiteY5" fmla="*/ 1511304 h 1511304"/>
              <a:gd name="connsiteX6" fmla="*/ 697617 w 6013194"/>
              <a:gd name="connsiteY6" fmla="*/ 3 h 1511304"/>
              <a:gd name="connsiteX7" fmla="*/ 4545473 w 6013194"/>
              <a:gd name="connsiteY7"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13194" h="1511304">
                <a:moveTo>
                  <a:pt x="4545473" y="0"/>
                </a:moveTo>
                <a:lnTo>
                  <a:pt x="6013194" y="0"/>
                </a:lnTo>
                <a:lnTo>
                  <a:pt x="6013194" y="1508760"/>
                </a:lnTo>
                <a:lnTo>
                  <a:pt x="4545474" y="1508760"/>
                </a:lnTo>
                <a:lnTo>
                  <a:pt x="4545474" y="1511304"/>
                </a:lnTo>
                <a:lnTo>
                  <a:pt x="0" y="1511304"/>
                </a:lnTo>
                <a:lnTo>
                  <a:pt x="697617" y="3"/>
                </a:lnTo>
                <a:lnTo>
                  <a:pt x="4545473" y="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0BF962F-4C6F-461E-86F2-C43F56CC9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0797" y="1690688"/>
            <a:ext cx="8711202" cy="5167312"/>
          </a:xfrm>
          <a:custGeom>
            <a:avLst/>
            <a:gdLst>
              <a:gd name="connsiteX0" fmla="*/ 0 w 8711202"/>
              <a:gd name="connsiteY0" fmla="*/ 0 h 5167312"/>
              <a:gd name="connsiteX1" fmla="*/ 7243482 w 8711202"/>
              <a:gd name="connsiteY1" fmla="*/ 0 h 5167312"/>
              <a:gd name="connsiteX2" fmla="*/ 8711202 w 8711202"/>
              <a:gd name="connsiteY2" fmla="*/ 0 h 5167312"/>
              <a:gd name="connsiteX3" fmla="*/ 8711202 w 8711202"/>
              <a:gd name="connsiteY3" fmla="*/ 5167312 h 5167312"/>
              <a:gd name="connsiteX4" fmla="*/ 7243482 w 8711202"/>
              <a:gd name="connsiteY4" fmla="*/ 5167312 h 5167312"/>
              <a:gd name="connsiteX5" fmla="*/ 221324 w 8711202"/>
              <a:gd name="connsiteY5" fmla="*/ 5167312 h 5167312"/>
              <a:gd name="connsiteX6" fmla="*/ 2615203 w 8711202"/>
              <a:gd name="connsiteY6" fmla="*/ 952 h 5167312"/>
              <a:gd name="connsiteX7" fmla="*/ 0 w 8711202"/>
              <a:gd name="connsiteY7"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1202" h="5167312">
                <a:moveTo>
                  <a:pt x="0" y="0"/>
                </a:moveTo>
                <a:lnTo>
                  <a:pt x="7243482" y="0"/>
                </a:lnTo>
                <a:lnTo>
                  <a:pt x="8711202" y="0"/>
                </a:lnTo>
                <a:lnTo>
                  <a:pt x="8711202" y="5167312"/>
                </a:lnTo>
                <a:lnTo>
                  <a:pt x="7243482" y="5167312"/>
                </a:lnTo>
                <a:lnTo>
                  <a:pt x="221324" y="5167312"/>
                </a:lnTo>
                <a:lnTo>
                  <a:pt x="2615203" y="952"/>
                </a:lnTo>
                <a:lnTo>
                  <a:pt x="0" y="952"/>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E94A4F7-38E4-45EA-8E2E-CE1B5766B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9D73F5B-73E2-453C-8060-4151D8F8EA0C}"/>
              </a:ext>
            </a:extLst>
          </p:cNvPr>
          <p:cNvSpPr>
            <a:spLocks noGrp="1"/>
          </p:cNvSpPr>
          <p:nvPr>
            <p:ph idx="1"/>
          </p:nvPr>
        </p:nvSpPr>
        <p:spPr>
          <a:xfrm>
            <a:off x="274320" y="1921192"/>
            <a:ext cx="3603171" cy="4314716"/>
          </a:xfrm>
        </p:spPr>
        <p:txBody>
          <a:bodyPr anchor="ctr">
            <a:normAutofit/>
          </a:bodyPr>
          <a:lstStyle/>
          <a:p>
            <a:pPr marL="0" indent="0">
              <a:buNone/>
            </a:pPr>
            <a:r>
              <a:rPr lang="en-US" sz="2000" dirty="0">
                <a:solidFill>
                  <a:srgbClr val="FFFFFF"/>
                </a:solidFill>
              </a:rPr>
              <a:t>And finally . . . .</a:t>
            </a:r>
          </a:p>
          <a:p>
            <a:pPr marL="0" indent="0">
              <a:buNone/>
            </a:pPr>
            <a:r>
              <a:rPr lang="en-US" sz="2000" dirty="0">
                <a:solidFill>
                  <a:srgbClr val="FFFFFF"/>
                </a:solidFill>
              </a:rPr>
              <a:t>Here are some real black swans at Western Springs Park in Auckland.  </a:t>
            </a:r>
          </a:p>
          <a:p>
            <a:pPr marL="0" indent="0">
              <a:buNone/>
            </a:pPr>
            <a:r>
              <a:rPr lang="en-US" sz="2000" dirty="0">
                <a:solidFill>
                  <a:srgbClr val="FFFFFF"/>
                </a:solidFill>
              </a:rPr>
              <a:t>The parents are fine, but the cygnets will try to eat your shoelaces.</a:t>
            </a:r>
          </a:p>
          <a:p>
            <a:pPr marL="0" indent="0">
              <a:buNone/>
            </a:pPr>
            <a:r>
              <a:rPr lang="en-US" sz="2000" dirty="0">
                <a:solidFill>
                  <a:srgbClr val="FFFFFF"/>
                </a:solidFill>
              </a:rPr>
              <a:t>Black swans are native to Western Australia and were imported into New Zealand by Governor Grey in the 19</a:t>
            </a:r>
            <a:r>
              <a:rPr lang="en-US" sz="2000" baseline="30000" dirty="0">
                <a:solidFill>
                  <a:srgbClr val="FFFFFF"/>
                </a:solidFill>
              </a:rPr>
              <a:t>th</a:t>
            </a:r>
            <a:r>
              <a:rPr lang="en-US" sz="2000" dirty="0">
                <a:solidFill>
                  <a:srgbClr val="FFFFFF"/>
                </a:solidFill>
              </a:rPr>
              <a:t> century.</a:t>
            </a:r>
            <a:endParaRPr lang="en-NZ" sz="2000" dirty="0">
              <a:solidFill>
                <a:srgbClr val="FFFFFF"/>
              </a:solidFill>
            </a:endParaRPr>
          </a:p>
        </p:txBody>
      </p:sp>
      <p:pic>
        <p:nvPicPr>
          <p:cNvPr id="5" name="Picture 4">
            <a:extLst>
              <a:ext uri="{FF2B5EF4-FFF2-40B4-BE49-F238E27FC236}">
                <a16:creationId xmlns:a16="http://schemas.microsoft.com/office/drawing/2014/main" id="{80E3CD4D-63AA-10A4-0BA6-BD1047808FF0}"/>
              </a:ext>
            </a:extLst>
          </p:cNvPr>
          <p:cNvPicPr>
            <a:picLocks noChangeAspect="1"/>
          </p:cNvPicPr>
          <p:nvPr/>
        </p:nvPicPr>
        <p:blipFill>
          <a:blip r:embed="rId2"/>
          <a:stretch>
            <a:fillRect/>
          </a:stretch>
        </p:blipFill>
        <p:spPr>
          <a:xfrm>
            <a:off x="7295792" y="1921192"/>
            <a:ext cx="3326488" cy="4441033"/>
          </a:xfrm>
          <a:prstGeom prst="rect">
            <a:avLst/>
          </a:prstGeom>
        </p:spPr>
      </p:pic>
    </p:spTree>
    <p:extLst>
      <p:ext uri="{BB962C8B-B14F-4D97-AF65-F5344CB8AC3E}">
        <p14:creationId xmlns:p14="http://schemas.microsoft.com/office/powerpoint/2010/main" val="3612192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ight Triangle 12">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A0317B67-5188-6F8A-29C9-BECB4738A1D1}"/>
              </a:ext>
            </a:extLst>
          </p:cNvPr>
          <p:cNvPicPr>
            <a:picLocks noGrp="1" noChangeAspect="1"/>
          </p:cNvPicPr>
          <p:nvPr>
            <p:ph idx="1"/>
          </p:nvPr>
        </p:nvPicPr>
        <p:blipFill>
          <a:blip r:embed="rId2"/>
          <a:stretch>
            <a:fillRect/>
          </a:stretch>
        </p:blipFill>
        <p:spPr>
          <a:xfrm>
            <a:off x="1094215" y="918546"/>
            <a:ext cx="7482605" cy="4979334"/>
          </a:xfrm>
          <a:prstGeom prst="rect">
            <a:avLst/>
          </a:prstGeom>
        </p:spPr>
      </p:pic>
    </p:spTree>
    <p:extLst>
      <p:ext uri="{BB962C8B-B14F-4D97-AF65-F5344CB8AC3E}">
        <p14:creationId xmlns:p14="http://schemas.microsoft.com/office/powerpoint/2010/main" val="40306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BD8B-E486-4C38-9F21-4AFC97C6C218}"/>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Black Swan events</a:t>
            </a:r>
            <a:endParaRPr lang="en-NZ"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F164E3-AE7C-4821-AF8E-B5597E091998}"/>
              </a:ext>
            </a:extLst>
          </p:cNvPr>
          <p:cNvSpPr>
            <a:spLocks noGrp="1"/>
          </p:cNvSpPr>
          <p:nvPr>
            <p:ph idx="1"/>
          </p:nvPr>
        </p:nvSpPr>
        <p:spPr>
          <a:xfrm>
            <a:off x="838200" y="1505243"/>
            <a:ext cx="5151783" cy="4671720"/>
          </a:xfrm>
        </p:spPr>
        <p:txBody>
          <a:bodyPr>
            <a:noAutofit/>
          </a:bodyPr>
          <a:lstStyle/>
          <a:p>
            <a:pPr marL="0" indent="0">
              <a:buNone/>
            </a:pPr>
            <a:r>
              <a:rPr lang="en-US" sz="2000" dirty="0" err="1"/>
              <a:t>Taleb</a:t>
            </a:r>
            <a:r>
              <a:rPr lang="en-US" sz="2000" dirty="0"/>
              <a:t> was using a very old phrase to describe something highly unlikely. Until Western Australia was settled Europeans had never seen a black swan.</a:t>
            </a:r>
          </a:p>
          <a:p>
            <a:pPr marL="0" indent="0">
              <a:buNone/>
            </a:pPr>
            <a:r>
              <a:rPr lang="en-US" sz="2000" dirty="0" err="1"/>
              <a:t>Taleb</a:t>
            </a:r>
            <a:r>
              <a:rPr lang="en-US" sz="2000" dirty="0"/>
              <a:t> argues that Black Swan events are hard to predict based on information available before the event. As examples he cites personal computers, The Beatles, Harry Potter and the First World War. As you can see, not all Black Swan events are necessarily all bad.</a:t>
            </a:r>
          </a:p>
          <a:p>
            <a:pPr marL="0" indent="0">
              <a:buNone/>
            </a:pPr>
            <a:r>
              <a:rPr lang="en-US" sz="2000" dirty="0"/>
              <a:t>He describes these events as having low predictability, but high levels of consequence. He said that when the events are over people start claiming that of course they saw it coming. </a:t>
            </a:r>
          </a:p>
        </p:txBody>
      </p:sp>
      <p:pic>
        <p:nvPicPr>
          <p:cNvPr id="5" name="Picture 4">
            <a:extLst>
              <a:ext uri="{FF2B5EF4-FFF2-40B4-BE49-F238E27FC236}">
                <a16:creationId xmlns:a16="http://schemas.microsoft.com/office/drawing/2014/main" id="{E0EF6E70-CCAD-4210-94FB-8DD0F828041B}"/>
              </a:ext>
            </a:extLst>
          </p:cNvPr>
          <p:cNvPicPr>
            <a:picLocks noChangeAspect="1"/>
          </p:cNvPicPr>
          <p:nvPr/>
        </p:nvPicPr>
        <p:blipFill>
          <a:blip r:embed="rId2"/>
          <a:stretch>
            <a:fillRect/>
          </a:stretch>
        </p:blipFill>
        <p:spPr>
          <a:xfrm>
            <a:off x="6528948" y="1533525"/>
            <a:ext cx="4656647" cy="2616444"/>
          </a:xfrm>
          <a:prstGeom prst="rect">
            <a:avLst/>
          </a:prstGeom>
        </p:spPr>
      </p:pic>
      <p:sp>
        <p:nvSpPr>
          <p:cNvPr id="7" name="TextBox 6">
            <a:extLst>
              <a:ext uri="{FF2B5EF4-FFF2-40B4-BE49-F238E27FC236}">
                <a16:creationId xmlns:a16="http://schemas.microsoft.com/office/drawing/2014/main" id="{1378994B-E1DC-45F9-9516-AAE03B224A2C}"/>
              </a:ext>
            </a:extLst>
          </p:cNvPr>
          <p:cNvSpPr txBox="1"/>
          <p:nvPr/>
        </p:nvSpPr>
        <p:spPr>
          <a:xfrm>
            <a:off x="6343568" y="4327612"/>
            <a:ext cx="4656647" cy="646331"/>
          </a:xfrm>
          <a:prstGeom prst="rect">
            <a:avLst/>
          </a:prstGeom>
          <a:noFill/>
        </p:spPr>
        <p:txBody>
          <a:bodyPr wrap="square" rtlCol="0">
            <a:spAutoFit/>
          </a:bodyPr>
          <a:lstStyle/>
          <a:p>
            <a:r>
              <a:rPr lang="en-US" i="1" dirty="0"/>
              <a:t>Steve Wozniak, the man who really invented the Apple computer. </a:t>
            </a:r>
            <a:endParaRPr lang="en-NZ" i="1" dirty="0"/>
          </a:p>
        </p:txBody>
      </p:sp>
    </p:spTree>
    <p:extLst>
      <p:ext uri="{BB962C8B-B14F-4D97-AF65-F5344CB8AC3E}">
        <p14:creationId xmlns:p14="http://schemas.microsoft.com/office/powerpoint/2010/main" val="352990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5D8D-BE9B-48E3-B5E2-F7EDC11A269A}"/>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Black Swan events</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C48B34A-F14A-4449-A9B0-AEC4A8E26857}"/>
              </a:ext>
            </a:extLst>
          </p:cNvPr>
          <p:cNvSpPr>
            <a:spLocks noGrp="1"/>
          </p:cNvSpPr>
          <p:nvPr>
            <p:ph idx="1"/>
          </p:nvPr>
        </p:nvSpPr>
        <p:spPr>
          <a:xfrm>
            <a:off x="1653363" y="2176272"/>
            <a:ext cx="9367204" cy="4041648"/>
          </a:xfrm>
        </p:spPr>
        <p:txBody>
          <a:bodyPr anchor="t">
            <a:normAutofit/>
          </a:bodyPr>
          <a:lstStyle/>
          <a:p>
            <a:pPr marL="0" indent="0">
              <a:buNone/>
            </a:pPr>
            <a:r>
              <a:rPr lang="en-US" sz="2400" dirty="0"/>
              <a:t>Rather than thinking of them primarily as good or bad, it is more convenient to think of Black Sawn events as disruptions. The invention of the home computer was certainly unforeseen except by a tiny band of computer nerds with a vision. </a:t>
            </a:r>
          </a:p>
          <a:p>
            <a:pPr marL="0" indent="0">
              <a:buNone/>
            </a:pPr>
            <a:r>
              <a:rPr lang="en-US" sz="2400" dirty="0"/>
              <a:t>The explosion in digital technology changed the way we do virtually everything. If you owned a camera shop, for instance, and didn’t see the tidal wave of digital cameras coming and kept selling only film cameras, you were probably doomed. </a:t>
            </a:r>
            <a:endParaRPr lang="en-NZ" sz="2400" dirty="0"/>
          </a:p>
        </p:txBody>
      </p:sp>
    </p:spTree>
    <p:extLst>
      <p:ext uri="{BB962C8B-B14F-4D97-AF65-F5344CB8AC3E}">
        <p14:creationId xmlns:p14="http://schemas.microsoft.com/office/powerpoint/2010/main" val="100859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5D8D-BE9B-48E3-B5E2-F7EDC11A269A}"/>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Black Swan events</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C48B34A-F14A-4449-A9B0-AEC4A8E26857}"/>
              </a:ext>
            </a:extLst>
          </p:cNvPr>
          <p:cNvSpPr>
            <a:spLocks noGrp="1"/>
          </p:cNvSpPr>
          <p:nvPr>
            <p:ph idx="1"/>
          </p:nvPr>
        </p:nvSpPr>
        <p:spPr>
          <a:xfrm>
            <a:off x="1653363" y="2176272"/>
            <a:ext cx="5250357" cy="4041648"/>
          </a:xfrm>
        </p:spPr>
        <p:txBody>
          <a:bodyPr anchor="t">
            <a:normAutofit/>
          </a:bodyPr>
          <a:lstStyle/>
          <a:p>
            <a:pPr marL="0" indent="0">
              <a:buNone/>
            </a:pPr>
            <a:r>
              <a:rPr lang="en-US" sz="2400" dirty="0"/>
              <a:t>Similarly, if you owned a book shop and didn’t understand what a cultural phenomenon Harry Potter was, you were in trouble.  </a:t>
            </a:r>
          </a:p>
          <a:p>
            <a:pPr marL="0" indent="0">
              <a:buNone/>
            </a:pPr>
            <a:r>
              <a:rPr lang="en-US" sz="2400" dirty="0"/>
              <a:t>Ditto the idiot at Decca records who rejected the Beatles on the grounds that “guitar groups were on the way out.” </a:t>
            </a:r>
          </a:p>
          <a:p>
            <a:pPr marL="0" indent="0">
              <a:buNone/>
            </a:pPr>
            <a:r>
              <a:rPr lang="en-US" sz="2400" dirty="0"/>
              <a:t>He must have had a lot of explaining to do when they became the biggest selling group on the planet.</a:t>
            </a:r>
            <a:endParaRPr lang="en-NZ" sz="2400" dirty="0"/>
          </a:p>
        </p:txBody>
      </p:sp>
      <p:pic>
        <p:nvPicPr>
          <p:cNvPr id="5" name="Picture 4">
            <a:extLst>
              <a:ext uri="{FF2B5EF4-FFF2-40B4-BE49-F238E27FC236}">
                <a16:creationId xmlns:a16="http://schemas.microsoft.com/office/drawing/2014/main" id="{569D0D0E-3139-10EC-4B7A-00C70E2849D3}"/>
              </a:ext>
            </a:extLst>
          </p:cNvPr>
          <p:cNvPicPr>
            <a:picLocks noChangeAspect="1"/>
          </p:cNvPicPr>
          <p:nvPr/>
        </p:nvPicPr>
        <p:blipFill>
          <a:blip r:embed="rId2"/>
          <a:stretch>
            <a:fillRect/>
          </a:stretch>
        </p:blipFill>
        <p:spPr>
          <a:xfrm>
            <a:off x="6934022" y="1953967"/>
            <a:ext cx="5059680" cy="4641706"/>
          </a:xfrm>
          <a:prstGeom prst="rect">
            <a:avLst/>
          </a:prstGeom>
        </p:spPr>
      </p:pic>
    </p:spTree>
    <p:extLst>
      <p:ext uri="{BB962C8B-B14F-4D97-AF65-F5344CB8AC3E}">
        <p14:creationId xmlns:p14="http://schemas.microsoft.com/office/powerpoint/2010/main" val="276953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C50B7-A493-45BE-B95F-03D3F7729706}"/>
              </a:ext>
            </a:extLst>
          </p:cNvPr>
          <p:cNvSpPr>
            <a:spLocks noGrp="1"/>
          </p:cNvSpPr>
          <p:nvPr>
            <p:ph type="title"/>
          </p:nvPr>
        </p:nvSpPr>
        <p:spPr>
          <a:xfrm>
            <a:off x="589560" y="856180"/>
            <a:ext cx="4560584" cy="1128068"/>
          </a:xfrm>
        </p:spPr>
        <p:txBody>
          <a:bodyPr anchor="ctr">
            <a:normAutofit/>
          </a:bodyPr>
          <a:lstStyle/>
          <a:p>
            <a:r>
              <a:rPr lang="en-US" sz="4000">
                <a:latin typeface="Times New Roman" panose="02020603050405020304" pitchFamily="18" charset="0"/>
                <a:cs typeface="Times New Roman" panose="02020603050405020304" pitchFamily="18" charset="0"/>
              </a:rPr>
              <a:t>Black Swan events</a:t>
            </a:r>
            <a:endParaRPr lang="en-NZ" sz="4000">
              <a:latin typeface="Times New Roman" panose="02020603050405020304" pitchFamily="18" charset="0"/>
              <a:cs typeface="Times New Roman" panose="02020603050405020304" pitchFamily="18" charset="0"/>
            </a:endParaRPr>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C114E84-28B1-4792-AA44-B382B97579D1}"/>
              </a:ext>
            </a:extLst>
          </p:cNvPr>
          <p:cNvSpPr>
            <a:spLocks noGrp="1"/>
          </p:cNvSpPr>
          <p:nvPr>
            <p:ph idx="1"/>
          </p:nvPr>
        </p:nvSpPr>
        <p:spPr>
          <a:xfrm>
            <a:off x="590719" y="2330505"/>
            <a:ext cx="4559425" cy="3979585"/>
          </a:xfrm>
        </p:spPr>
        <p:txBody>
          <a:bodyPr anchor="ctr">
            <a:normAutofit/>
          </a:bodyPr>
          <a:lstStyle/>
          <a:p>
            <a:r>
              <a:rPr lang="en-US" sz="2000" dirty="0"/>
              <a:t>Sometimes people just misjudge the impact technology will have.</a:t>
            </a:r>
          </a:p>
          <a:p>
            <a:r>
              <a:rPr lang="en-US" sz="2000" dirty="0"/>
              <a:t> Both the mayor of Chicago and Alexander Graeme Bell are claimed to have said of the telephone: ”One day every city in America will have one.”</a:t>
            </a:r>
          </a:p>
          <a:p>
            <a:r>
              <a:rPr lang="en-US" sz="2000" dirty="0"/>
              <a:t>The British writer Arthur </a:t>
            </a:r>
            <a:r>
              <a:rPr lang="en-US" sz="2000" dirty="0" err="1"/>
              <a:t>C.Clarke</a:t>
            </a:r>
            <a:r>
              <a:rPr lang="en-US" sz="2000" dirty="0"/>
              <a:t> was fond of quoting a remark made by the British Postmaster General, who supposedly said: “We do not need the telephone. We have enough messenger boys.”</a:t>
            </a:r>
            <a:endParaRPr lang="en-NZ" sz="2000" dirty="0"/>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6FB66B-61DE-4A69-B09F-93C5A41F3EDC}"/>
              </a:ext>
            </a:extLst>
          </p:cNvPr>
          <p:cNvPicPr>
            <a:picLocks noChangeAspect="1"/>
          </p:cNvPicPr>
          <p:nvPr/>
        </p:nvPicPr>
        <p:blipFill rotWithShape="1">
          <a:blip r:embed="rId2"/>
          <a:srcRect l="21632" r="-1" b="-1"/>
          <a:stretch/>
        </p:blipFill>
        <p:spPr>
          <a:xfrm>
            <a:off x="5977788" y="799352"/>
            <a:ext cx="5425410" cy="5259296"/>
          </a:xfrm>
          <a:prstGeom prst="rect">
            <a:avLst/>
          </a:prstGeom>
        </p:spPr>
      </p:pic>
      <p:sp>
        <p:nvSpPr>
          <p:cNvPr id="5" name="TextBox 4">
            <a:extLst>
              <a:ext uri="{FF2B5EF4-FFF2-40B4-BE49-F238E27FC236}">
                <a16:creationId xmlns:a16="http://schemas.microsoft.com/office/drawing/2014/main" id="{F748108E-17D4-4ACA-8EA4-9C421368FEE9}"/>
              </a:ext>
            </a:extLst>
          </p:cNvPr>
          <p:cNvSpPr txBox="1"/>
          <p:nvPr/>
        </p:nvSpPr>
        <p:spPr>
          <a:xfrm>
            <a:off x="5685810" y="4438308"/>
            <a:ext cx="5939838" cy="1603717"/>
          </a:xfrm>
          <a:prstGeom prst="rect">
            <a:avLst/>
          </a:prstGeom>
          <a:solidFill>
            <a:schemeClr val="bg1"/>
          </a:solidFill>
        </p:spPr>
        <p:txBody>
          <a:bodyPr wrap="square" rtlCol="0">
            <a:spAutoFit/>
          </a:bodyPr>
          <a:lstStyle/>
          <a:p>
            <a:endParaRPr lang="en-NZ" dirty="0"/>
          </a:p>
        </p:txBody>
      </p:sp>
    </p:spTree>
    <p:extLst>
      <p:ext uri="{BB962C8B-B14F-4D97-AF65-F5344CB8AC3E}">
        <p14:creationId xmlns:p14="http://schemas.microsoft.com/office/powerpoint/2010/main" val="1027815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D66D-22BA-4413-80D5-A5FD5599EC04}"/>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Covid-19</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DC4809F-D444-422E-8FCF-252AF1EC6B8F}"/>
              </a:ext>
            </a:extLst>
          </p:cNvPr>
          <p:cNvSpPr>
            <a:spLocks noGrp="1"/>
          </p:cNvSpPr>
          <p:nvPr>
            <p:ph idx="1"/>
          </p:nvPr>
        </p:nvSpPr>
        <p:spPr>
          <a:xfrm>
            <a:off x="1653363" y="2176272"/>
            <a:ext cx="9367204" cy="4041648"/>
          </a:xfrm>
        </p:spPr>
        <p:txBody>
          <a:bodyPr anchor="t">
            <a:normAutofit/>
          </a:bodyPr>
          <a:lstStyle/>
          <a:p>
            <a:pPr marL="0" indent="0">
              <a:buNone/>
            </a:pPr>
            <a:r>
              <a:rPr lang="en-US" sz="2400" dirty="0"/>
              <a:t>Canadian academic Glenn McGillivray argues that Covid-19 is not a Black Swan event, saying that outbreaks of disease happen regularly and can be prepared for. For McGillivray, applying </a:t>
            </a:r>
            <a:r>
              <a:rPr lang="en-US" sz="2400"/>
              <a:t>Taleb’s</a:t>
            </a:r>
            <a:r>
              <a:rPr lang="en-US" sz="2400" dirty="0"/>
              <a:t> terminology is highly dangerous: “The danger of making an occurrence like the Covid-19 outbreak appear to be astronomically rare is that we will treat it as such and fail to prepare for the next pandemic. What’s more, those accountable for this preparation will dismiss their blatant failures because of the perceived exceptional nature of the event.”</a:t>
            </a:r>
          </a:p>
          <a:p>
            <a:pPr marL="0" indent="0">
              <a:buNone/>
            </a:pPr>
            <a:r>
              <a:rPr lang="en-NZ" sz="2400" dirty="0">
                <a:hlinkClick r:id="rId2"/>
              </a:rPr>
              <a:t>https://theconversation.com/coronavirus-is-significant-but-is-it-a-true-black-swan-event-136675</a:t>
            </a:r>
            <a:endParaRPr lang="en-US" sz="2400" dirty="0"/>
          </a:p>
          <a:p>
            <a:endParaRPr lang="en-NZ" sz="2400"/>
          </a:p>
        </p:txBody>
      </p:sp>
    </p:spTree>
    <p:extLst>
      <p:ext uri="{BB962C8B-B14F-4D97-AF65-F5344CB8AC3E}">
        <p14:creationId xmlns:p14="http://schemas.microsoft.com/office/powerpoint/2010/main" val="4225780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023FE-3110-4ED9-9319-78CA6B723593}"/>
              </a:ext>
            </a:extLst>
          </p:cNvPr>
          <p:cNvSpPr>
            <a:spLocks noGrp="1"/>
          </p:cNvSpPr>
          <p:nvPr>
            <p:ph type="title"/>
          </p:nvPr>
        </p:nvSpPr>
        <p:spPr>
          <a:xfrm>
            <a:off x="1653363" y="365760"/>
            <a:ext cx="9367203" cy="1188720"/>
          </a:xfrm>
        </p:spPr>
        <p:txBody>
          <a:bodyPr>
            <a:normAutofit/>
          </a:bodyPr>
          <a:lstStyle/>
          <a:p>
            <a:r>
              <a:rPr lang="en-US" b="1" dirty="0">
                <a:latin typeface="Times New Roman" panose="02020603050405020304" pitchFamily="18" charset="0"/>
                <a:cs typeface="Times New Roman" panose="02020603050405020304" pitchFamily="18" charset="0"/>
              </a:rPr>
              <a:t>Covid-19</a:t>
            </a:r>
            <a:endParaRPr lang="en-NZ" b="1"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EFFAA3E-B3AB-4EF9-AB6F-4956758026F1}"/>
              </a:ext>
            </a:extLst>
          </p:cNvPr>
          <p:cNvSpPr>
            <a:spLocks noGrp="1"/>
          </p:cNvSpPr>
          <p:nvPr>
            <p:ph idx="1"/>
          </p:nvPr>
        </p:nvSpPr>
        <p:spPr>
          <a:xfrm>
            <a:off x="1653363" y="2176272"/>
            <a:ext cx="9367204" cy="4041648"/>
          </a:xfrm>
        </p:spPr>
        <p:txBody>
          <a:bodyPr anchor="t">
            <a:normAutofit/>
          </a:bodyPr>
          <a:lstStyle/>
          <a:p>
            <a:pPr marL="0" indent="0">
              <a:buNone/>
            </a:pPr>
            <a:r>
              <a:rPr lang="en-US" sz="2200" dirty="0"/>
              <a:t>Whether Covid-19 is a Black Swan event or not, McGillivray warned when it started that “There can be no question that the current pandemic has had — and will continue to have — an extreme impact, both on people and on national economies.” </a:t>
            </a:r>
            <a:r>
              <a:rPr lang="en-US" sz="2200" dirty="0">
                <a:hlinkClick r:id="rId2"/>
              </a:rPr>
              <a:t>https://theconversation.com/coronavirus-is-significant-but-is-it-a-true-black-swan-event-136675</a:t>
            </a:r>
            <a:endParaRPr lang="en-US" sz="2200" dirty="0"/>
          </a:p>
          <a:p>
            <a:pPr marL="0" indent="0">
              <a:buNone/>
            </a:pPr>
            <a:r>
              <a:rPr lang="en-US" sz="2200" dirty="0" err="1"/>
              <a:t>Taleb</a:t>
            </a:r>
            <a:r>
              <a:rPr lang="en-US" sz="2200" dirty="0"/>
              <a:t> was highly critical of the way governments have handled the pandemic, saying that reacting to it properly as early as possible was the most sensible economic action (</a:t>
            </a:r>
            <a:r>
              <a:rPr lang="en-US" sz="2200" dirty="0">
                <a:hlinkClick r:id="rId3"/>
              </a:rPr>
              <a:t>https://www.youtube.com/watch?v=ePmSa-n7kBA&amp;t=412s</a:t>
            </a:r>
            <a:r>
              <a:rPr lang="en-US" sz="2200" dirty="0"/>
              <a:t>).</a:t>
            </a:r>
          </a:p>
          <a:p>
            <a:pPr marL="0" indent="0">
              <a:buNone/>
            </a:pPr>
            <a:r>
              <a:rPr lang="en-US" sz="2200" dirty="0"/>
              <a:t>In countries like New Zealand, which reacted early to the pandemic and took decisive action to support people and business and eliminate the virus as far as practically possible, the economic blow has been softened.</a:t>
            </a:r>
          </a:p>
          <a:p>
            <a:pPr marL="0" indent="0">
              <a:buNone/>
            </a:pPr>
            <a:endParaRPr lang="en-NZ" sz="2200" dirty="0"/>
          </a:p>
        </p:txBody>
      </p:sp>
    </p:spTree>
    <p:extLst>
      <p:ext uri="{BB962C8B-B14F-4D97-AF65-F5344CB8AC3E}">
        <p14:creationId xmlns:p14="http://schemas.microsoft.com/office/powerpoint/2010/main" val="2990625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9A72876-2F64-4DBC-95EB-31FE46805A9B}"/>
</file>

<file path=customXml/itemProps2.xml><?xml version="1.0" encoding="utf-8"?>
<ds:datastoreItem xmlns:ds="http://schemas.openxmlformats.org/officeDocument/2006/customXml" ds:itemID="{C29567E0-5755-49DD-82A2-BFF55AEC16E0}">
  <ds:schemaRefs>
    <ds:schemaRef ds:uri="http://schemas.microsoft.com/sharepoint/v3/contenttype/forms"/>
  </ds:schemaRefs>
</ds:datastoreItem>
</file>

<file path=customXml/itemProps3.xml><?xml version="1.0" encoding="utf-8"?>
<ds:datastoreItem xmlns:ds="http://schemas.openxmlformats.org/officeDocument/2006/customXml" ds:itemID="{41B974CA-F6C7-4871-9F27-A57DC4219BE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74</TotalTime>
  <Words>2085</Words>
  <Application>Microsoft Office PowerPoint</Application>
  <PresentationFormat>Widescreen</PresentationFormat>
  <Paragraphs>85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External threats to business</vt:lpstr>
      <vt:lpstr>External threats</vt:lpstr>
      <vt:lpstr>PowerPoint Presentation</vt:lpstr>
      <vt:lpstr>Black Swan events</vt:lpstr>
      <vt:lpstr>Black Swan events</vt:lpstr>
      <vt:lpstr>Black Swan events</vt:lpstr>
      <vt:lpstr>Black Swan events</vt:lpstr>
      <vt:lpstr>Covid-19</vt:lpstr>
      <vt:lpstr>Covid-19</vt:lpstr>
      <vt:lpstr>Covid-19</vt:lpstr>
      <vt:lpstr>How much is Covid 19 to blame?</vt:lpstr>
      <vt:lpstr>War</vt:lpstr>
      <vt:lpstr>Combined effects</vt:lpstr>
      <vt:lpstr>PowerPoint Presentation</vt:lpstr>
      <vt:lpstr>Is there a Black Swan event lurking inside capitalism?</vt:lpstr>
      <vt:lpstr>Are there faults in the system?</vt:lpstr>
      <vt:lpstr>Are there faults in the system?</vt:lpstr>
      <vt:lpstr>Are there faults in the system?</vt:lpstr>
      <vt:lpstr>Are there faults in the system?</vt:lpstr>
      <vt:lpstr>Last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External threats to business</dc:title>
  <dc:creator>Philip Cass</dc:creator>
  <cp:lastModifiedBy>Philip Cass</cp:lastModifiedBy>
  <cp:revision>8</cp:revision>
  <dcterms:created xsi:type="dcterms:W3CDTF">2022-02-25T02:13:24Z</dcterms:created>
  <dcterms:modified xsi:type="dcterms:W3CDTF">2024-10-05T08:44:34Z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0x010100A9CC55F513A7704EB7D64DFC287877D2</vt:lpwstr>
  </property>
  <property fmtid="{D5CDD505-2E9C-101B-9397-08002B2CF9AE}" pid="3" name="Order">
    <vt:r8>3500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