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5" r:id="rId7"/>
    <p:sldId id="257"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DCAC6-2FA9-45AB-B63D-AB8AFB485FBB}" v="1" dt="2024-03-05T21:05:5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6F86-CBD3-43BA-9DA8-A40DA1C29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AB281969-D6D8-4ED1-92C4-37A3BC247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9F43F54-C0D8-43E7-88FA-F0002BE47F50}"/>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5" name="Footer Placeholder 4">
            <a:extLst>
              <a:ext uri="{FF2B5EF4-FFF2-40B4-BE49-F238E27FC236}">
                <a16:creationId xmlns:a16="http://schemas.microsoft.com/office/drawing/2014/main" id="{78FDEAE4-B21C-43E1-944F-E036A5F409D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7B0ED06-7F75-493B-AB70-DC33F942331E}"/>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130666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32E1-F58B-4FD8-AE95-DCA1F85AD0E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4BA980D-9116-4365-963E-FFD42DA44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B6921DC-8162-463F-8F5F-4E21FF11C0C7}"/>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5" name="Footer Placeholder 4">
            <a:extLst>
              <a:ext uri="{FF2B5EF4-FFF2-40B4-BE49-F238E27FC236}">
                <a16:creationId xmlns:a16="http://schemas.microsoft.com/office/drawing/2014/main" id="{D4FE0A8B-0993-448F-824C-DD957042170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377800-0E56-4E7D-960F-B1526A05567D}"/>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80482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A4581-FB08-41E6-929D-105E6D0D6C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A0440C3-81E1-45AD-B5C5-C8608B2EB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24A9206-CEFD-4D59-9DC1-47281410F7DF}"/>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5" name="Footer Placeholder 4">
            <a:extLst>
              <a:ext uri="{FF2B5EF4-FFF2-40B4-BE49-F238E27FC236}">
                <a16:creationId xmlns:a16="http://schemas.microsoft.com/office/drawing/2014/main" id="{5F5CE4F2-ABC2-4E4F-B40A-BF6525F309A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0703497-66B5-41EC-A374-0072909E6EC0}"/>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69832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7134-1F55-4F8D-9C43-B8A97E72862E}"/>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C010F8F-6F88-4EF6-883B-1CD7EDD91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9ABFB00-19E8-4858-9E32-00F3CEAF6898}"/>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5" name="Footer Placeholder 4">
            <a:extLst>
              <a:ext uri="{FF2B5EF4-FFF2-40B4-BE49-F238E27FC236}">
                <a16:creationId xmlns:a16="http://schemas.microsoft.com/office/drawing/2014/main" id="{718F2665-91F5-4C6F-9E7E-9FB43E48BDE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7A5B3DE-08E2-4D48-887C-50FD05AC025B}"/>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221448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0A32-753C-45D8-9221-1BBCA0BD8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7D1D1E7-91D9-4DB9-A33C-8DC84E1B4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9164F-7E7F-4307-B133-ED36D7A424BF}"/>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5" name="Footer Placeholder 4">
            <a:extLst>
              <a:ext uri="{FF2B5EF4-FFF2-40B4-BE49-F238E27FC236}">
                <a16:creationId xmlns:a16="http://schemas.microsoft.com/office/drawing/2014/main" id="{DABFADD9-777E-407A-A2C8-620E440146A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BF8C9C3-F603-4DC0-B530-30CA7CD157B0}"/>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268273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1B58-0842-4E5E-8171-0D5EF93053B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3FFBCAB-C931-49AA-A5EC-CC3DDB249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FB634AFC-58A4-4001-8CE0-112FA6E53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319B0945-CAFB-4DC1-83DE-564FE2B3A6A6}"/>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6" name="Footer Placeholder 5">
            <a:extLst>
              <a:ext uri="{FF2B5EF4-FFF2-40B4-BE49-F238E27FC236}">
                <a16:creationId xmlns:a16="http://schemas.microsoft.com/office/drawing/2014/main" id="{AF98FEE3-9967-4421-A598-3DCE31BDA09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05A0B82-1FE4-4CD7-8829-E94DDF66A747}"/>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34343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F915-C2E7-4F86-A022-19C9B480758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D7DE9BD-D92F-41EA-8629-1A4A6EADB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86147-65B3-4CF8-9B72-F57C70F17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789FFC7-9B0B-402B-87C4-DB3744BB6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EB3BA-C64B-4339-B471-D15F4AAD5E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A7871F40-7F0E-409D-8807-0D00EE3BE6AD}"/>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8" name="Footer Placeholder 7">
            <a:extLst>
              <a:ext uri="{FF2B5EF4-FFF2-40B4-BE49-F238E27FC236}">
                <a16:creationId xmlns:a16="http://schemas.microsoft.com/office/drawing/2014/main" id="{033D4703-F914-4355-8C17-3ABF1876E66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3CC7988-901A-4182-A5A8-E87D844F124E}"/>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278026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E2BF-1918-4789-BDF6-2A934F602BDE}"/>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8C301882-8FD9-49F0-9F75-E2753FCB999E}"/>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4" name="Footer Placeholder 3">
            <a:extLst>
              <a:ext uri="{FF2B5EF4-FFF2-40B4-BE49-F238E27FC236}">
                <a16:creationId xmlns:a16="http://schemas.microsoft.com/office/drawing/2014/main" id="{EC72FC8D-A669-499B-827F-4BE31256992C}"/>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151F87B2-5D30-4606-B60F-04F0F549F70C}"/>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258755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6E23B-501B-4ABC-985F-07ACC93AF10C}"/>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3" name="Footer Placeholder 2">
            <a:extLst>
              <a:ext uri="{FF2B5EF4-FFF2-40B4-BE49-F238E27FC236}">
                <a16:creationId xmlns:a16="http://schemas.microsoft.com/office/drawing/2014/main" id="{38B7EEAD-1CA9-4EAF-AEBD-2C404C81D2AF}"/>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76B0A23-9447-4636-8BB2-A01D220062CC}"/>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39325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BB16-DDFA-4D95-87BF-61A283995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B846670-169A-4FC7-9E72-A3AA6D798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B52890FC-15F3-4A45-85DD-DD3319ED5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5EBD1-CCE4-40E3-B41F-3EAC11DFDE69}"/>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6" name="Footer Placeholder 5">
            <a:extLst>
              <a:ext uri="{FF2B5EF4-FFF2-40B4-BE49-F238E27FC236}">
                <a16:creationId xmlns:a16="http://schemas.microsoft.com/office/drawing/2014/main" id="{6B903768-E366-4380-B19C-C36FC4E94D7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44973D9-0BDC-47C0-9C09-4BF1B9F776C0}"/>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329800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0044-62ED-41E2-AB19-59F6C364E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B8D8459-130B-4755-BE6C-F91C4BFE4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00C5E88-DB19-492D-9C40-45170880A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9122F-35AF-4F7D-8CA7-37A2018FE249}"/>
              </a:ext>
            </a:extLst>
          </p:cNvPr>
          <p:cNvSpPr>
            <a:spLocks noGrp="1"/>
          </p:cNvSpPr>
          <p:nvPr>
            <p:ph type="dt" sz="half" idx="10"/>
          </p:nvPr>
        </p:nvSpPr>
        <p:spPr/>
        <p:txBody>
          <a:bodyPr/>
          <a:lstStyle/>
          <a:p>
            <a:fld id="{781736E7-56F1-4C6C-B494-1A4FB7A608AA}" type="datetimeFigureOut">
              <a:rPr lang="en-NZ" smtClean="0"/>
              <a:t>5/10/2024</a:t>
            </a:fld>
            <a:endParaRPr lang="en-NZ"/>
          </a:p>
        </p:txBody>
      </p:sp>
      <p:sp>
        <p:nvSpPr>
          <p:cNvPr id="6" name="Footer Placeholder 5">
            <a:extLst>
              <a:ext uri="{FF2B5EF4-FFF2-40B4-BE49-F238E27FC236}">
                <a16:creationId xmlns:a16="http://schemas.microsoft.com/office/drawing/2014/main" id="{F571DCC1-01FF-4FE1-97E9-E1735413C36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29CB2C9-3F51-4379-8EC2-8CEEBB5AB14A}"/>
              </a:ext>
            </a:extLst>
          </p:cNvPr>
          <p:cNvSpPr>
            <a:spLocks noGrp="1"/>
          </p:cNvSpPr>
          <p:nvPr>
            <p:ph type="sldNum" sz="quarter" idx="12"/>
          </p:nvPr>
        </p:nvSpPr>
        <p:spPr/>
        <p:txBody>
          <a:bodyPr/>
          <a:lstStyle/>
          <a:p>
            <a:fld id="{360A1829-E7E9-4775-AB7B-CBF65C45214C}" type="slidenum">
              <a:rPr lang="en-NZ" smtClean="0"/>
              <a:t>‹#›</a:t>
            </a:fld>
            <a:endParaRPr lang="en-NZ"/>
          </a:p>
        </p:txBody>
      </p:sp>
    </p:spTree>
    <p:extLst>
      <p:ext uri="{BB962C8B-B14F-4D97-AF65-F5344CB8AC3E}">
        <p14:creationId xmlns:p14="http://schemas.microsoft.com/office/powerpoint/2010/main" val="230032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D2055-4CF4-4403-8C2F-CDA1C89B7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F0CB8F-8044-4162-8F37-0C69BCFCF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F42B41C-5480-4C97-9553-91AE034AD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736E7-56F1-4C6C-B494-1A4FB7A608AA}" type="datetimeFigureOut">
              <a:rPr lang="en-NZ" smtClean="0"/>
              <a:t>5/10/2024</a:t>
            </a:fld>
            <a:endParaRPr lang="en-NZ"/>
          </a:p>
        </p:txBody>
      </p:sp>
      <p:sp>
        <p:nvSpPr>
          <p:cNvPr id="5" name="Footer Placeholder 4">
            <a:extLst>
              <a:ext uri="{FF2B5EF4-FFF2-40B4-BE49-F238E27FC236}">
                <a16:creationId xmlns:a16="http://schemas.microsoft.com/office/drawing/2014/main" id="{CC6E0C91-4DD7-438E-A160-4DED4B53C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86A19439-2507-4AC8-AE10-A0ACC9D50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A1829-E7E9-4775-AB7B-CBF65C45214C}" type="slidenum">
              <a:rPr lang="en-NZ" smtClean="0"/>
              <a:t>‹#›</a:t>
            </a:fld>
            <a:endParaRPr lang="en-NZ"/>
          </a:p>
        </p:txBody>
      </p:sp>
    </p:spTree>
    <p:extLst>
      <p:ext uri="{BB962C8B-B14F-4D97-AF65-F5344CB8AC3E}">
        <p14:creationId xmlns:p14="http://schemas.microsoft.com/office/powerpoint/2010/main" val="2512457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FC2C8-0362-402D-B873-B38FF149F4AD}"/>
              </a:ext>
            </a:extLst>
          </p:cNvPr>
          <p:cNvSpPr>
            <a:spLocks noGrp="1"/>
          </p:cNvSpPr>
          <p:nvPr>
            <p:ph type="ctrTitle"/>
          </p:nvPr>
        </p:nvSpPr>
        <p:spPr>
          <a:xfrm>
            <a:off x="5297762" y="640080"/>
            <a:ext cx="6251110" cy="3566160"/>
          </a:xfrm>
        </p:spPr>
        <p:txBody>
          <a:bodyPr anchor="b">
            <a:normAutofit/>
          </a:bodyPr>
          <a:lstStyle/>
          <a:p>
            <a:pPr algn="l"/>
            <a:r>
              <a:rPr lang="en-NZ" sz="7200">
                <a:solidFill>
                  <a:srgbClr val="FF0000"/>
                </a:solidFill>
                <a:latin typeface="Times New Roman" panose="02020603050405020304" pitchFamily="18" charset="0"/>
                <a:cs typeface="Times New Roman" panose="02020603050405020304" pitchFamily="18" charset="0"/>
              </a:rPr>
              <a:t>Māori values</a:t>
            </a:r>
          </a:p>
        </p:txBody>
      </p:sp>
      <p:sp>
        <p:nvSpPr>
          <p:cNvPr id="3" name="Subtitle 2">
            <a:extLst>
              <a:ext uri="{FF2B5EF4-FFF2-40B4-BE49-F238E27FC236}">
                <a16:creationId xmlns:a16="http://schemas.microsoft.com/office/drawing/2014/main" id="{2264F0A1-FE6D-46DD-B99C-03D1B086CF7C}"/>
              </a:ext>
            </a:extLst>
          </p:cNvPr>
          <p:cNvSpPr>
            <a:spLocks noGrp="1"/>
          </p:cNvSpPr>
          <p:nvPr>
            <p:ph type="subTitle" idx="1"/>
          </p:nvPr>
        </p:nvSpPr>
        <p:spPr>
          <a:xfrm>
            <a:off x="5297760" y="4636008"/>
            <a:ext cx="6251111" cy="1572768"/>
          </a:xfrm>
        </p:spPr>
        <p:txBody>
          <a:bodyPr>
            <a:normAutofit/>
          </a:bodyPr>
          <a:lstStyle/>
          <a:p>
            <a:pPr algn="l"/>
            <a:endParaRPr lang="en-NZ"/>
          </a:p>
        </p:txBody>
      </p:sp>
      <p:pic>
        <p:nvPicPr>
          <p:cNvPr id="5" name="Picture 4" descr="A fern fronds on a plant&#10;&#10;Description automatically generated">
            <a:extLst>
              <a:ext uri="{FF2B5EF4-FFF2-40B4-BE49-F238E27FC236}">
                <a16:creationId xmlns:a16="http://schemas.microsoft.com/office/drawing/2014/main" id="{49D3E819-C58E-DA7D-F0F2-E28A8C8E4E5B}"/>
              </a:ext>
            </a:extLst>
          </p:cNvPr>
          <p:cNvPicPr>
            <a:picLocks noChangeAspect="1"/>
          </p:cNvPicPr>
          <p:nvPr/>
        </p:nvPicPr>
        <p:blipFill rotWithShape="1">
          <a:blip r:embed="rId2"/>
          <a:srcRect t="606"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91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B91C-D823-4361-AA16-1848B3760A4D}"/>
              </a:ext>
            </a:extLst>
          </p:cNvPr>
          <p:cNvSpPr>
            <a:spLocks noGrp="1"/>
          </p:cNvSpPr>
          <p:nvPr>
            <p:ph type="title"/>
          </p:nvPr>
        </p:nvSpPr>
        <p:spPr/>
        <p:txBody>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a:p>
        </p:txBody>
      </p:sp>
      <p:sp>
        <p:nvSpPr>
          <p:cNvPr id="3" name="Content Placeholder 2">
            <a:extLst>
              <a:ext uri="{FF2B5EF4-FFF2-40B4-BE49-F238E27FC236}">
                <a16:creationId xmlns:a16="http://schemas.microsoft.com/office/drawing/2014/main" id="{0F509B2E-9C5A-4041-B57F-374869B7B774}"/>
              </a:ext>
            </a:extLst>
          </p:cNvPr>
          <p:cNvSpPr>
            <a:spLocks noGrp="1"/>
          </p:cNvSpPr>
          <p:nvPr>
            <p:ph idx="1"/>
          </p:nvPr>
        </p:nvSpPr>
        <p:spPr/>
        <p:txBody>
          <a:bodyPr vert="horz" lIns="91440" tIns="45720" rIns="91440" bIns="45720" rtlCol="0" anchor="t">
            <a:normAutofit/>
          </a:bodyPr>
          <a:lstStyle/>
          <a:p>
            <a:pPr marL="0" indent="0">
              <a:buNone/>
            </a:pPr>
            <a:r>
              <a:rPr lang="en-NZ"/>
              <a:t>Treaty settlements have helped create an increase in business opportunities for Maori.  </a:t>
            </a:r>
          </a:p>
          <a:p>
            <a:pPr marL="0" indent="0">
              <a:buNone/>
            </a:pPr>
            <a:r>
              <a:rPr lang="en-NZ"/>
              <a:t>Many modern Maori businesses operate with Maori culture, values, and tradition, alongside modern techniques and technologies. Maori ways of practising business play a significant role in the business culture of New Zealand.</a:t>
            </a:r>
          </a:p>
          <a:p>
            <a:pPr marL="0" indent="0">
              <a:buNone/>
            </a:pPr>
            <a:r>
              <a:rPr lang="en-NZ"/>
              <a:t>Many Maori practises are also becoming part of mainstream culture and practises. </a:t>
            </a:r>
            <a:endParaRPr lang="en-NZ">
              <a:ea typeface="Calibri"/>
              <a:cs typeface="Calibri"/>
            </a:endParaRPr>
          </a:p>
          <a:p>
            <a:endParaRPr lang="en-NZ"/>
          </a:p>
        </p:txBody>
      </p:sp>
    </p:spTree>
    <p:extLst>
      <p:ext uri="{BB962C8B-B14F-4D97-AF65-F5344CB8AC3E}">
        <p14:creationId xmlns:p14="http://schemas.microsoft.com/office/powerpoint/2010/main" val="248354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6198-192D-40C8-A4DB-5EB481C57E16}"/>
              </a:ext>
            </a:extLst>
          </p:cNvPr>
          <p:cNvSpPr>
            <a:spLocks noGrp="1"/>
          </p:cNvSpPr>
          <p:nvPr>
            <p:ph type="title"/>
          </p:nvPr>
        </p:nvSpPr>
        <p:spPr>
          <a:xfrm>
            <a:off x="838200" y="365126"/>
            <a:ext cx="10515600" cy="1089102"/>
          </a:xfrm>
        </p:spPr>
        <p:txBody>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a:p>
        </p:txBody>
      </p:sp>
      <p:sp>
        <p:nvSpPr>
          <p:cNvPr id="3" name="Content Placeholder 2">
            <a:extLst>
              <a:ext uri="{FF2B5EF4-FFF2-40B4-BE49-F238E27FC236}">
                <a16:creationId xmlns:a16="http://schemas.microsoft.com/office/drawing/2014/main" id="{7C82D555-2309-4912-AFDF-A7D53ABA39C2}"/>
              </a:ext>
            </a:extLst>
          </p:cNvPr>
          <p:cNvSpPr>
            <a:spLocks noGrp="1"/>
          </p:cNvSpPr>
          <p:nvPr>
            <p:ph idx="1"/>
          </p:nvPr>
        </p:nvSpPr>
        <p:spPr/>
        <p:txBody>
          <a:bodyPr>
            <a:normAutofit fontScale="92500" lnSpcReduction="10000"/>
          </a:bodyPr>
          <a:lstStyle/>
          <a:p>
            <a:pPr marL="0" indent="0">
              <a:buNone/>
            </a:pPr>
            <a:r>
              <a:rPr lang="en-NZ" b="1"/>
              <a:t>Measuring success in Maori business</a:t>
            </a:r>
          </a:p>
          <a:p>
            <a:pPr marL="0" indent="0">
              <a:buNone/>
            </a:pPr>
            <a:r>
              <a:rPr lang="en-NZ"/>
              <a:t>Ability to establish a clear point of difference. </a:t>
            </a:r>
          </a:p>
          <a:p>
            <a:pPr marL="0" indent="0">
              <a:buNone/>
            </a:pPr>
            <a:r>
              <a:rPr lang="en-NZ"/>
              <a:t>Increased positive reputation (mana) amongst peers. </a:t>
            </a:r>
          </a:p>
          <a:p>
            <a:pPr marL="0" indent="0">
              <a:buNone/>
            </a:pPr>
            <a:r>
              <a:rPr lang="en-NZ"/>
              <a:t>Ability to make a profit .</a:t>
            </a:r>
          </a:p>
          <a:p>
            <a:pPr marL="0" indent="0">
              <a:buNone/>
            </a:pPr>
            <a:r>
              <a:rPr lang="en-NZ"/>
              <a:t>Application of profits to support the notion of a collectivist society .</a:t>
            </a:r>
          </a:p>
          <a:p>
            <a:pPr marL="0" indent="0">
              <a:buNone/>
            </a:pPr>
            <a:r>
              <a:rPr lang="en-NZ"/>
              <a:t>Levels of success in supporting a network of strategic co-operation with others. </a:t>
            </a:r>
          </a:p>
          <a:p>
            <a:pPr marL="0" indent="0">
              <a:buNone/>
            </a:pPr>
            <a:r>
              <a:rPr lang="en-NZ"/>
              <a:t>Conservative levels of debt in relation to equity.</a:t>
            </a:r>
          </a:p>
          <a:p>
            <a:pPr marL="0" indent="0">
              <a:buNone/>
            </a:pPr>
            <a:r>
              <a:rPr lang="en-NZ"/>
              <a:t>Substantial levels of retained earnings to provide funding for future opportunity exploitation.</a:t>
            </a:r>
          </a:p>
          <a:p>
            <a:endParaRPr lang="en-NZ"/>
          </a:p>
        </p:txBody>
      </p:sp>
    </p:spTree>
    <p:extLst>
      <p:ext uri="{BB962C8B-B14F-4D97-AF65-F5344CB8AC3E}">
        <p14:creationId xmlns:p14="http://schemas.microsoft.com/office/powerpoint/2010/main" val="310592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B910-63A3-4C10-8AEB-6A2731F73A9E}"/>
              </a:ext>
            </a:extLst>
          </p:cNvPr>
          <p:cNvSpPr>
            <a:spLocks noGrp="1"/>
          </p:cNvSpPr>
          <p:nvPr>
            <p:ph type="title"/>
          </p:nvPr>
        </p:nvSpPr>
        <p:spPr>
          <a:xfrm>
            <a:off x="838200" y="365125"/>
            <a:ext cx="10515600" cy="857747"/>
          </a:xfrm>
        </p:spPr>
        <p:txBody>
          <a:bodyPr>
            <a:normAutofit/>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sz="4000"/>
          </a:p>
        </p:txBody>
      </p:sp>
      <p:sp>
        <p:nvSpPr>
          <p:cNvPr id="3" name="Content Placeholder 2">
            <a:extLst>
              <a:ext uri="{FF2B5EF4-FFF2-40B4-BE49-F238E27FC236}">
                <a16:creationId xmlns:a16="http://schemas.microsoft.com/office/drawing/2014/main" id="{CED9E80F-8D92-4ABD-8442-DC5196995596}"/>
              </a:ext>
            </a:extLst>
          </p:cNvPr>
          <p:cNvSpPr>
            <a:spLocks noGrp="1"/>
          </p:cNvSpPr>
          <p:nvPr>
            <p:ph idx="1"/>
          </p:nvPr>
        </p:nvSpPr>
        <p:spPr/>
        <p:txBody>
          <a:bodyPr/>
          <a:lstStyle/>
          <a:p>
            <a:pPr marL="0" indent="0">
              <a:buNone/>
            </a:pPr>
            <a:r>
              <a:rPr lang="en-NZ" b="1"/>
              <a:t>The Maori worldview:</a:t>
            </a:r>
          </a:p>
          <a:p>
            <a:pPr marL="0" indent="0">
              <a:buNone/>
            </a:pPr>
            <a:r>
              <a:rPr lang="en-NZ"/>
              <a:t>An open system in which the spiritual realm interacts with the physical world  and vice versa. Myths and legends support a holistic view not only of creation but of time and of peoples (Irwin, 1984).</a:t>
            </a:r>
          </a:p>
          <a:p>
            <a:pPr marL="0" indent="0">
              <a:buNone/>
            </a:pPr>
            <a:r>
              <a:rPr lang="en-NZ"/>
              <a:t>The world is viewed as a whole and cannot be understood through being compartmentalised or dissected, knowledge is acquired through taking a holistic approach (Murton, 1987).</a:t>
            </a:r>
          </a:p>
          <a:p>
            <a:pPr marL="0" indent="0">
              <a:buNone/>
            </a:pPr>
            <a:r>
              <a:rPr lang="en-NZ"/>
              <a:t>This resulted in sustainable environmental management practices in which Maori see themselves as part of nature rather than superior to it. </a:t>
            </a:r>
          </a:p>
          <a:p>
            <a:endParaRPr lang="en-NZ"/>
          </a:p>
        </p:txBody>
      </p:sp>
    </p:spTree>
    <p:extLst>
      <p:ext uri="{BB962C8B-B14F-4D97-AF65-F5344CB8AC3E}">
        <p14:creationId xmlns:p14="http://schemas.microsoft.com/office/powerpoint/2010/main" val="127953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69FA-A5D8-4742-8496-FDB253C2E5BF}"/>
              </a:ext>
            </a:extLst>
          </p:cNvPr>
          <p:cNvSpPr>
            <a:spLocks noGrp="1"/>
          </p:cNvSpPr>
          <p:nvPr>
            <p:ph type="title"/>
          </p:nvPr>
        </p:nvSpPr>
        <p:spPr/>
        <p:txBody>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a:p>
        </p:txBody>
      </p:sp>
      <p:sp>
        <p:nvSpPr>
          <p:cNvPr id="3" name="Content Placeholder 2">
            <a:extLst>
              <a:ext uri="{FF2B5EF4-FFF2-40B4-BE49-F238E27FC236}">
                <a16:creationId xmlns:a16="http://schemas.microsoft.com/office/drawing/2014/main" id="{E7A7521D-2CEE-4703-A8EF-FC717D3C74CE}"/>
              </a:ext>
            </a:extLst>
          </p:cNvPr>
          <p:cNvSpPr>
            <a:spLocks noGrp="1"/>
          </p:cNvSpPr>
          <p:nvPr>
            <p:ph idx="1"/>
          </p:nvPr>
        </p:nvSpPr>
        <p:spPr>
          <a:xfrm>
            <a:off x="838200" y="1454227"/>
            <a:ext cx="10515600" cy="4722736"/>
          </a:xfrm>
        </p:spPr>
        <p:txBody>
          <a:bodyPr>
            <a:normAutofit fontScale="92500" lnSpcReduction="20000"/>
          </a:bodyPr>
          <a:lstStyle/>
          <a:p>
            <a:pPr marL="0" indent="0">
              <a:buNone/>
            </a:pPr>
            <a:r>
              <a:rPr lang="en-NZ" b="1"/>
              <a:t>Important values in Maori culture:</a:t>
            </a:r>
          </a:p>
          <a:p>
            <a:pPr marL="0" indent="0">
              <a:buNone/>
            </a:pPr>
            <a:r>
              <a:rPr lang="en-NZ" b="1"/>
              <a:t>These values  and beliefs influence the organisational culture &amp; business practices of businesses owned and run by Maori.</a:t>
            </a:r>
          </a:p>
          <a:p>
            <a:r>
              <a:rPr lang="en-NZ" err="1"/>
              <a:t>Manaakitanga</a:t>
            </a:r>
            <a:r>
              <a:rPr lang="en-NZ"/>
              <a:t> – Hospitality. </a:t>
            </a:r>
          </a:p>
          <a:p>
            <a:r>
              <a:rPr lang="en-NZ" err="1"/>
              <a:t>Whakahihi</a:t>
            </a:r>
            <a:r>
              <a:rPr lang="en-NZ"/>
              <a:t> – Pride.</a:t>
            </a:r>
          </a:p>
          <a:p>
            <a:r>
              <a:rPr lang="en-NZ"/>
              <a:t>Whakapapa - Genealogy, ancestry.</a:t>
            </a:r>
          </a:p>
          <a:p>
            <a:r>
              <a:rPr lang="en-NZ"/>
              <a:t>Whanaungatanga - Family relationships, the importance of family.</a:t>
            </a:r>
          </a:p>
          <a:p>
            <a:r>
              <a:rPr lang="en-NZ"/>
              <a:t>Rangatiratanga – The right to exercise authority, chiefly autonomy, chiefly authority, ownership, or leadership of a social group.</a:t>
            </a:r>
          </a:p>
          <a:p>
            <a:r>
              <a:rPr lang="en-NZ"/>
              <a:t>Mana -  Spiritual authority and power.</a:t>
            </a:r>
          </a:p>
          <a:p>
            <a:r>
              <a:rPr lang="en-NZ" err="1"/>
              <a:t>Tapu</a:t>
            </a:r>
            <a:r>
              <a:rPr lang="en-NZ"/>
              <a:t> – A system for the regulation of conduct; it sacralises and sets apart things with which the ordinary individual should not meddle.</a:t>
            </a:r>
          </a:p>
          <a:p>
            <a:endParaRPr lang="en-NZ"/>
          </a:p>
        </p:txBody>
      </p:sp>
    </p:spTree>
    <p:extLst>
      <p:ext uri="{BB962C8B-B14F-4D97-AF65-F5344CB8AC3E}">
        <p14:creationId xmlns:p14="http://schemas.microsoft.com/office/powerpoint/2010/main" val="40217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6F02-489C-47CF-883E-D75E1FD816EA}"/>
              </a:ext>
            </a:extLst>
          </p:cNvPr>
          <p:cNvSpPr>
            <a:spLocks noGrp="1"/>
          </p:cNvSpPr>
          <p:nvPr>
            <p:ph type="title"/>
          </p:nvPr>
        </p:nvSpPr>
        <p:spPr>
          <a:xfrm>
            <a:off x="481013" y="3752849"/>
            <a:ext cx="3290887" cy="2452687"/>
          </a:xfrm>
        </p:spPr>
        <p:txBody>
          <a:bodyPr anchor="ctr">
            <a:normAutofit/>
          </a:bodyPr>
          <a:lstStyle/>
          <a:p>
            <a:r>
              <a:rPr lang="en-NZ" sz="3600">
                <a:solidFill>
                  <a:srgbClr val="FF0000"/>
                </a:solidFill>
                <a:latin typeface="Times New Roman" panose="02020603050405020304" pitchFamily="18" charset="0"/>
                <a:cs typeface="Times New Roman" panose="02020603050405020304" pitchFamily="18" charset="0"/>
              </a:rPr>
              <a:t>Māori values</a:t>
            </a:r>
            <a:endParaRPr lang="en-NZ" sz="3600">
              <a:solidFill>
                <a:srgbClr val="FF0000"/>
              </a:solidFill>
            </a:endParaRPr>
          </a:p>
        </p:txBody>
      </p:sp>
      <p:pic>
        <p:nvPicPr>
          <p:cNvPr id="4" name="Picture 3">
            <a:extLst>
              <a:ext uri="{FF2B5EF4-FFF2-40B4-BE49-F238E27FC236}">
                <a16:creationId xmlns:a16="http://schemas.microsoft.com/office/drawing/2014/main" id="{2E398701-EC0D-4891-A079-3A6DD1E7A3E5}"/>
              </a:ext>
            </a:extLst>
          </p:cNvPr>
          <p:cNvPicPr>
            <a:picLocks noChangeAspect="1"/>
          </p:cNvPicPr>
          <p:nvPr/>
        </p:nvPicPr>
        <p:blipFill rotWithShape="1">
          <a:blip r:embed="rId2"/>
          <a:srcRect t="25113" b="16638"/>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AF151CBC-D5F9-41C9-A1EF-759CC1D35EAE}"/>
              </a:ext>
            </a:extLst>
          </p:cNvPr>
          <p:cNvSpPr>
            <a:spLocks noGrp="1"/>
          </p:cNvSpPr>
          <p:nvPr>
            <p:ph idx="1"/>
          </p:nvPr>
        </p:nvSpPr>
        <p:spPr>
          <a:xfrm>
            <a:off x="4223982" y="3752850"/>
            <a:ext cx="7485413" cy="2452687"/>
          </a:xfrm>
        </p:spPr>
        <p:txBody>
          <a:bodyPr anchor="ctr">
            <a:normAutofit/>
          </a:bodyPr>
          <a:lstStyle/>
          <a:p>
            <a:pPr marL="0" indent="0">
              <a:buNone/>
            </a:pPr>
            <a:r>
              <a:rPr lang="en-NZ" sz="1800" b="1" err="1"/>
              <a:t>Manaakitanga</a:t>
            </a:r>
            <a:r>
              <a:rPr lang="en-NZ" sz="1800" b="1"/>
              <a:t>:</a:t>
            </a:r>
          </a:p>
          <a:p>
            <a:pPr marL="0" indent="0">
              <a:buNone/>
            </a:pPr>
            <a:r>
              <a:rPr lang="en-NZ" sz="1800"/>
              <a:t>This principle means a group or organisation should be able to host and provide for people appropriately. Resources must be allocated for this purpose. Hosting may involve large groups of owners and visitors. </a:t>
            </a:r>
            <a:r>
              <a:rPr lang="en-NZ" sz="1800" err="1"/>
              <a:t>Whānau</a:t>
            </a:r>
            <a:r>
              <a:rPr lang="en-NZ" sz="1800"/>
              <a:t> may be expected to support this function. There is an important saying: “With my food basket and your food basket  we will feed the people.” This expresses an obligation.</a:t>
            </a:r>
          </a:p>
        </p:txBody>
      </p:sp>
    </p:spTree>
    <p:extLst>
      <p:ext uri="{BB962C8B-B14F-4D97-AF65-F5344CB8AC3E}">
        <p14:creationId xmlns:p14="http://schemas.microsoft.com/office/powerpoint/2010/main" val="413201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19CF-C4EA-4600-9BE8-55B003B26E60}"/>
              </a:ext>
            </a:extLst>
          </p:cNvPr>
          <p:cNvSpPr>
            <a:spLocks noGrp="1"/>
          </p:cNvSpPr>
          <p:nvPr>
            <p:ph type="title"/>
          </p:nvPr>
        </p:nvSpPr>
        <p:spPr/>
        <p:txBody>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a:p>
        </p:txBody>
      </p:sp>
      <p:sp>
        <p:nvSpPr>
          <p:cNvPr id="3" name="Content Placeholder 2">
            <a:extLst>
              <a:ext uri="{FF2B5EF4-FFF2-40B4-BE49-F238E27FC236}">
                <a16:creationId xmlns:a16="http://schemas.microsoft.com/office/drawing/2014/main" id="{753FD9A4-35D7-4284-8945-DD3889CB090E}"/>
              </a:ext>
            </a:extLst>
          </p:cNvPr>
          <p:cNvSpPr>
            <a:spLocks noGrp="1"/>
          </p:cNvSpPr>
          <p:nvPr>
            <p:ph idx="1"/>
          </p:nvPr>
        </p:nvSpPr>
        <p:spPr>
          <a:xfrm>
            <a:off x="838200" y="1880710"/>
            <a:ext cx="10515600" cy="4351338"/>
          </a:xfrm>
        </p:spPr>
        <p:txBody>
          <a:bodyPr>
            <a:normAutofit lnSpcReduction="10000"/>
          </a:bodyPr>
          <a:lstStyle/>
          <a:p>
            <a:pPr marL="0" indent="0">
              <a:buNone/>
            </a:pPr>
            <a:r>
              <a:rPr lang="en-NZ" b="1"/>
              <a:t>Whanaungatanga:</a:t>
            </a:r>
          </a:p>
          <a:p>
            <a:pPr marL="0" indent="0">
              <a:buNone/>
            </a:pPr>
            <a:r>
              <a:rPr lang="en-NZ"/>
              <a:t>This principle acknowledges the importance of networks and relationships and, therefore, of developing, managing, and sustaining relationships. It involves caring for and working harmoniously with others to achieve common goals using relational strategies such as </a:t>
            </a:r>
            <a:r>
              <a:rPr lang="en-NZ" err="1"/>
              <a:t>tuakana-teina</a:t>
            </a:r>
            <a:r>
              <a:rPr lang="en-NZ"/>
              <a:t>. Whanaungatanga is expressed in a variety of ways in business settings; for example: culture, </a:t>
            </a:r>
            <a:r>
              <a:rPr lang="en-NZ" err="1"/>
              <a:t>whānau</a:t>
            </a:r>
            <a:r>
              <a:rPr lang="en-NZ"/>
              <a:t>-model systems and structures, support for and employment of </a:t>
            </a:r>
            <a:r>
              <a:rPr lang="en-NZ" err="1"/>
              <a:t>whānau</a:t>
            </a:r>
            <a:r>
              <a:rPr lang="en-NZ"/>
              <a:t>, use of </a:t>
            </a:r>
            <a:r>
              <a:rPr lang="en-NZ" err="1"/>
              <a:t>whānau</a:t>
            </a:r>
            <a:r>
              <a:rPr lang="en-NZ"/>
              <a:t> networks, and </a:t>
            </a:r>
            <a:r>
              <a:rPr lang="en-NZ" err="1"/>
              <a:t>whānau</a:t>
            </a:r>
            <a:r>
              <a:rPr lang="en-NZ"/>
              <a:t> support for the business. A downside is that a sense of obligation to </a:t>
            </a:r>
            <a:r>
              <a:rPr lang="en-NZ" err="1"/>
              <a:t>whānau</a:t>
            </a:r>
            <a:r>
              <a:rPr lang="en-NZ"/>
              <a:t>, and </a:t>
            </a:r>
            <a:r>
              <a:rPr lang="en-NZ" err="1"/>
              <a:t>whānau</a:t>
            </a:r>
            <a:r>
              <a:rPr lang="en-NZ"/>
              <a:t> expectations, can create problems for a business.</a:t>
            </a:r>
          </a:p>
          <a:p>
            <a:endParaRPr lang="en-NZ"/>
          </a:p>
        </p:txBody>
      </p:sp>
    </p:spTree>
    <p:extLst>
      <p:ext uri="{BB962C8B-B14F-4D97-AF65-F5344CB8AC3E}">
        <p14:creationId xmlns:p14="http://schemas.microsoft.com/office/powerpoint/2010/main" val="401862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BBC7-73E0-4419-8919-1170CB4696A1}"/>
              </a:ext>
            </a:extLst>
          </p:cNvPr>
          <p:cNvSpPr>
            <a:spLocks noGrp="1"/>
          </p:cNvSpPr>
          <p:nvPr>
            <p:ph type="title"/>
          </p:nvPr>
        </p:nvSpPr>
        <p:spPr/>
        <p:txBody>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a:p>
        </p:txBody>
      </p:sp>
      <p:sp>
        <p:nvSpPr>
          <p:cNvPr id="3" name="Content Placeholder 2">
            <a:extLst>
              <a:ext uri="{FF2B5EF4-FFF2-40B4-BE49-F238E27FC236}">
                <a16:creationId xmlns:a16="http://schemas.microsoft.com/office/drawing/2014/main" id="{496D097E-0FB4-481D-9018-BA39014FC5EF}"/>
              </a:ext>
            </a:extLst>
          </p:cNvPr>
          <p:cNvSpPr>
            <a:spLocks noGrp="1"/>
          </p:cNvSpPr>
          <p:nvPr>
            <p:ph idx="1"/>
          </p:nvPr>
        </p:nvSpPr>
        <p:spPr/>
        <p:txBody>
          <a:bodyPr/>
          <a:lstStyle/>
          <a:p>
            <a:pPr marL="0" indent="0">
              <a:buNone/>
            </a:pPr>
            <a:r>
              <a:rPr lang="en-NZ" b="1" err="1"/>
              <a:t>Kaitiakitanga</a:t>
            </a:r>
            <a:r>
              <a:rPr lang="en-NZ" b="1"/>
              <a:t>:</a:t>
            </a:r>
          </a:p>
          <a:p>
            <a:pPr marL="0" indent="0">
              <a:buNone/>
            </a:pPr>
            <a:r>
              <a:rPr lang="en-NZ"/>
              <a:t>This principle is about responsible environmental management and sustainable enterprise. It includes the taking care of assets for future generations, as opposed to ownership and the right to divest assets. As kaitiaki or guardians, the owners or trustees of an enterprise are responsible for protecting (and/or growing) resources for future generations – not just for short-term or individual profit.</a:t>
            </a:r>
          </a:p>
          <a:p>
            <a:endParaRPr lang="en-NZ"/>
          </a:p>
        </p:txBody>
      </p:sp>
    </p:spTree>
    <p:extLst>
      <p:ext uri="{BB962C8B-B14F-4D97-AF65-F5344CB8AC3E}">
        <p14:creationId xmlns:p14="http://schemas.microsoft.com/office/powerpoint/2010/main" val="174777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0B3-AA79-4F5E-80C7-6D4F6B680B5B}"/>
              </a:ext>
            </a:extLst>
          </p:cNvPr>
          <p:cNvSpPr>
            <a:spLocks noGrp="1"/>
          </p:cNvSpPr>
          <p:nvPr>
            <p:ph type="title"/>
          </p:nvPr>
        </p:nvSpPr>
        <p:spPr/>
        <p:txBody>
          <a:bodyPr/>
          <a:lstStyle/>
          <a:p>
            <a:r>
              <a:rPr lang="en-NZ" sz="4000">
                <a:solidFill>
                  <a:srgbClr val="FF0000"/>
                </a:solidFill>
                <a:latin typeface="Times New Roman" panose="02020603050405020304" pitchFamily="18" charset="0"/>
                <a:cs typeface="Times New Roman" panose="02020603050405020304" pitchFamily="18" charset="0"/>
              </a:rPr>
              <a:t>Māori values</a:t>
            </a:r>
            <a:endParaRPr lang="en-NZ"/>
          </a:p>
        </p:txBody>
      </p:sp>
      <p:sp>
        <p:nvSpPr>
          <p:cNvPr id="3" name="Content Placeholder 2">
            <a:extLst>
              <a:ext uri="{FF2B5EF4-FFF2-40B4-BE49-F238E27FC236}">
                <a16:creationId xmlns:a16="http://schemas.microsoft.com/office/drawing/2014/main" id="{4344823F-1F7B-49A1-97BD-FBE4BD4D6717}"/>
              </a:ext>
            </a:extLst>
          </p:cNvPr>
          <p:cNvSpPr>
            <a:spLocks noGrp="1"/>
          </p:cNvSpPr>
          <p:nvPr>
            <p:ph idx="1"/>
          </p:nvPr>
        </p:nvSpPr>
        <p:spPr/>
        <p:txBody>
          <a:bodyPr/>
          <a:lstStyle/>
          <a:p>
            <a:pPr marL="0" indent="0">
              <a:buNone/>
            </a:pPr>
            <a:r>
              <a:rPr lang="en-NZ" b="1"/>
              <a:t>Rangatiratanga:</a:t>
            </a:r>
          </a:p>
          <a:p>
            <a:pPr marL="0" indent="0">
              <a:buNone/>
            </a:pPr>
            <a:r>
              <a:rPr lang="en-NZ"/>
              <a:t>This principle is about exercise of leadership, authority, guardianship, and ownership rights; particularly focused on resource production, utilisation, and management for current and future requirements. This includes strategic development and oversight, relationship development and maintenance, problem-solving, conflict resolution and peace-making, adaptation, risk analysis, and management.</a:t>
            </a:r>
          </a:p>
          <a:p>
            <a:endParaRPr lang="en-NZ"/>
          </a:p>
        </p:txBody>
      </p:sp>
    </p:spTree>
    <p:extLst>
      <p:ext uri="{BB962C8B-B14F-4D97-AF65-F5344CB8AC3E}">
        <p14:creationId xmlns:p14="http://schemas.microsoft.com/office/powerpoint/2010/main" val="364238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E73442-A75A-498A-B5C9-22E5FCAF4C97}"/>
</file>

<file path=customXml/itemProps2.xml><?xml version="1.0" encoding="utf-8"?>
<ds:datastoreItem xmlns:ds="http://schemas.openxmlformats.org/officeDocument/2006/customXml" ds:itemID="{A34BAFE6-1952-4B72-A295-467A6287E51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17ED2A8-A964-4DCB-95BF-20EB863381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Māori values</vt:lpstr>
      <vt:lpstr>Māori values</vt:lpstr>
      <vt:lpstr>Māori values</vt:lpstr>
      <vt:lpstr>Māori values</vt:lpstr>
      <vt:lpstr>Māori values</vt:lpstr>
      <vt:lpstr>Māori values</vt:lpstr>
      <vt:lpstr>Māori values</vt:lpstr>
      <vt:lpstr>Māori values</vt:lpstr>
      <vt:lpstr>Māori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Recapping Maori values</dc:title>
  <dc:creator>Philip Cass</dc:creator>
  <cp:revision>2</cp:revision>
  <dcterms:created xsi:type="dcterms:W3CDTF">2022-03-30T02:40:34Z</dcterms:created>
  <dcterms:modified xsi:type="dcterms:W3CDTF">2024-10-05T08:51:26Z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0x010100A9CC55F513A7704EB7D64DFC287877D2</vt:lpwstr>
  </property>
  <property fmtid="{D5CDD505-2E9C-101B-9397-08002B2CF9AE}" pid="3" name="Order">
    <vt:r8>4400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