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sldIdLst>
    <p:sldId id="257" r:id="rId5"/>
    <p:sldId id="483" r:id="rId6"/>
    <p:sldId id="467" r:id="rId7"/>
    <p:sldId id="468" r:id="rId8"/>
    <p:sldId id="486" r:id="rId9"/>
    <p:sldId id="469" r:id="rId10"/>
    <p:sldId id="487" r:id="rId11"/>
    <p:sldId id="478" r:id="rId12"/>
    <p:sldId id="485" r:id="rId13"/>
    <p:sldId id="470" r:id="rId14"/>
    <p:sldId id="471" r:id="rId15"/>
    <p:sldId id="477" r:id="rId16"/>
    <p:sldId id="479" r:id="rId17"/>
    <p:sldId id="480" r:id="rId18"/>
    <p:sldId id="476" r:id="rId19"/>
    <p:sldId id="472" r:id="rId20"/>
    <p:sldId id="473" r:id="rId21"/>
    <p:sldId id="475" r:id="rId22"/>
    <p:sldId id="474" r:id="rId23"/>
    <p:sldId id="481" r:id="rId24"/>
    <p:sldId id="482" r:id="rId25"/>
    <p:sldId id="484" r:id="rId26"/>
    <p:sldId id="4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C55253-E5C9-4492-B5B8-AFA776B56448}">
          <p14:sldIdLst>
            <p14:sldId id="257"/>
            <p14:sldId id="483"/>
            <p14:sldId id="467"/>
            <p14:sldId id="468"/>
            <p14:sldId id="486"/>
            <p14:sldId id="469"/>
            <p14:sldId id="487"/>
            <p14:sldId id="478"/>
            <p14:sldId id="485"/>
            <p14:sldId id="470"/>
            <p14:sldId id="471"/>
            <p14:sldId id="477"/>
            <p14:sldId id="479"/>
            <p14:sldId id="480"/>
            <p14:sldId id="476"/>
            <p14:sldId id="472"/>
            <p14:sldId id="473"/>
            <p14:sldId id="475"/>
            <p14:sldId id="474"/>
            <p14:sldId id="481"/>
            <p14:sldId id="482"/>
            <p14:sldId id="484"/>
            <p14:sldId id="488"/>
          </p14:sldIdLst>
        </p14:section>
      </p14:sectionLst>
    </p:ext>
    <p:ext uri="{EFAFB233-063F-42B5-8137-9DF3F51BA10A}">
      <p15:sldGuideLst xmlns:p15="http://schemas.microsoft.com/office/powerpoint/2012/main">
        <p15:guide id="1" orient="horz" pos="2160" userDrawn="1">
          <p15:clr>
            <a:srgbClr val="A4A3A4"/>
          </p15:clr>
        </p15:guide>
        <p15:guide id="2" pos="2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66253-5994-AFF4-A89F-067D7C62260D}" v="3" dt="2024-05-28T21:03:23.618"/>
    <p1510:client id="{4E87E91D-B9B0-5BA2-E24C-24E7CFE6ACFB}" v="1" dt="2024-05-28T21:00:41.185"/>
    <p1510:client id="{707D0E66-7247-4F54-9A9B-0A030A6FB31A}" v="4" dt="2024-05-28T20:59:56.770"/>
    <p1510:client id="{85857C9C-863C-0AA0-6147-CC0D4590EECD}" v="1" dt="2024-05-28T20:56:03.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0" y="510"/>
      </p:cViewPr>
      <p:guideLst>
        <p:guide orient="horz" pos="2160"/>
        <p:guide pos="2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6377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4625964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8202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7913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9546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506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23F3F-311F-4CB6-82CF-AAB4E20C8E15}" type="datetimeFigureOut">
              <a:rPr lang="en-NZ" smtClean="0"/>
              <a:t>5/10/2024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042137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23F3F-311F-4CB6-82CF-AAB4E20C8E15}" type="datetimeFigureOut">
              <a:rPr lang="en-NZ" smtClean="0"/>
              <a:t>5/10/2024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10788839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5/10/2024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0872919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6387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303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5/10/2024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3492425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andfonline.com/doi/full/10.1080/23311975.2021.191733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nzte.govt.n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r.org/news-and-insight/how-well-are-we-doing-peace-and-sustainable-development-goal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rpgov.law.harvard.edu/2013/12/28/the-corporate-social-responsibility-report-and-effective-stakeholder-engage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aomaori.news/ngati-ruanui-and-taranaki-iwi-back-anti-seabed-mining-bill-despite-labour-snu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blogs.griffith.edu.au/law-futures-centre/2021/08/03/understanding-the-social-licence-to-oper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matter.world/en/definition/definitions-csr-report-important-exampl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ne.nz/our-company/corporate-responsibility/" TargetMode="External"/><Relationship Id="rId2" Type="http://schemas.openxmlformats.org/officeDocument/2006/relationships/hyperlink" Target="https://iri.hks.harvard.edu/files/iri/files/how_to_read_a_corporate_social_responsibility_report.pdf" TargetMode="External"/><Relationship Id="rId1" Type="http://schemas.openxmlformats.org/officeDocument/2006/relationships/slideLayout" Target="../slideLayouts/slideLayout2.xml"/><Relationship Id="rId4" Type="http://schemas.openxmlformats.org/officeDocument/2006/relationships/hyperlink" Target="https://www.bp.com/en/global/corporate/sustainability.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ww.bp.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implicity.kiwi/" TargetMode="External"/><Relationship Id="rId2" Type="http://schemas.openxmlformats.org/officeDocument/2006/relationships/hyperlink" Target="http://www.b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usinessnewsdaily.com/4679-corporate-social-responsibilit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hopperappeal.co.nz/abou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644327"/>
            <a:ext cx="6974974"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1793556" y="1590734"/>
            <a:ext cx="5554405" cy="2520012"/>
          </a:xfrm>
          <a:solidFill>
            <a:schemeClr val="bg2"/>
          </a:solidFill>
        </p:spPr>
        <p:txBody>
          <a:bodyPr anchor="ctr">
            <a:normAutofit/>
          </a:bodyPr>
          <a:lstStyle/>
          <a:p>
            <a:pPr algn="ctr"/>
            <a:r>
              <a:rPr lang="en-NZ" sz="5200" dirty="0">
                <a:solidFill>
                  <a:schemeClr val="tx2"/>
                </a:solidFill>
                <a:latin typeface="Times New Roman" panose="02020603050405020304" pitchFamily="18" charset="0"/>
                <a:cs typeface="Times New Roman" panose="02020603050405020304" pitchFamily="18" charset="0"/>
              </a:rPr>
              <a:t>MAMC01801 Capabilities for Managers</a:t>
            </a:r>
          </a:p>
        </p:txBody>
      </p:sp>
      <p:sp>
        <p:nvSpPr>
          <p:cNvPr id="3" name="Subtitle 2"/>
          <p:cNvSpPr>
            <a:spLocks noGrp="1"/>
          </p:cNvSpPr>
          <p:nvPr>
            <p:ph type="subTitle" idx="1"/>
          </p:nvPr>
        </p:nvSpPr>
        <p:spPr>
          <a:xfrm>
            <a:off x="1813334" y="4427183"/>
            <a:ext cx="5534626" cy="522928"/>
          </a:xfrm>
        </p:spPr>
        <p:txBody>
          <a:bodyPr>
            <a:normAutofit/>
          </a:bodyPr>
          <a:lstStyle/>
          <a:p>
            <a:pPr algn="ctr"/>
            <a:r>
              <a:rPr lang="en-NZ" b="1">
                <a:solidFill>
                  <a:srgbClr val="000000"/>
                </a:solidFill>
              </a:rPr>
              <a:t>WEEK 5 Corporate Social Responsibility</a:t>
            </a: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416139"/>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4285341"/>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59" y="-27265"/>
            <a:ext cx="7543800" cy="910148"/>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rgbClr val="FF0000"/>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Sample activities</a:t>
            </a:r>
          </a:p>
        </p:txBody>
      </p:sp>
      <p:pic>
        <p:nvPicPr>
          <p:cNvPr id="4" name="Content Placeholder 3"/>
          <p:cNvPicPr>
            <a:picLocks noGrp="1" noChangeAspect="1"/>
          </p:cNvPicPr>
          <p:nvPr>
            <p:ph idx="1"/>
          </p:nvPr>
        </p:nvPicPr>
        <p:blipFill>
          <a:blip r:embed="rId2"/>
          <a:stretch>
            <a:fillRect/>
          </a:stretch>
        </p:blipFill>
        <p:spPr>
          <a:xfrm>
            <a:off x="1961107" y="2016125"/>
            <a:ext cx="5536112" cy="3449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27305"/>
            <a:ext cx="7543800" cy="953135"/>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rgbClr val="FF0000"/>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Sample activities</a:t>
            </a:r>
          </a:p>
        </p:txBody>
      </p:sp>
      <p:pic>
        <p:nvPicPr>
          <p:cNvPr id="4" name="Content Placeholder 3"/>
          <p:cNvPicPr>
            <a:picLocks noGrp="1" noChangeAspect="1"/>
          </p:cNvPicPr>
          <p:nvPr>
            <p:ph idx="1"/>
          </p:nvPr>
        </p:nvPicPr>
        <p:blipFill>
          <a:blip r:embed="rId2"/>
          <a:stretch>
            <a:fillRect/>
          </a:stretch>
        </p:blipFill>
        <p:spPr>
          <a:xfrm>
            <a:off x="1742444" y="2016125"/>
            <a:ext cx="5973438" cy="34496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 y="0"/>
            <a:ext cx="9108441" cy="923290"/>
          </a:xfrm>
        </p:spPr>
        <p:txBody>
          <a:bodyPr>
            <a:noAutofit/>
          </a:bodyPr>
          <a:lstStyle/>
          <a:p>
            <a:r>
              <a:rPr lang="en-NZ" sz="3400" dirty="0">
                <a:latin typeface="Times New Roman" panose="02020603050405020304" pitchFamily="18" charset="0"/>
                <a:cs typeface="Times New Roman" panose="02020603050405020304" pitchFamily="18" charset="0"/>
              </a:rPr>
              <a:t>Corporate Social Responsibility – CSR &amp; SDGs</a:t>
            </a:r>
          </a:p>
        </p:txBody>
      </p:sp>
      <p:sp>
        <p:nvSpPr>
          <p:cNvPr id="3" name="Content Placeholder 2"/>
          <p:cNvSpPr>
            <a:spLocks noGrp="1"/>
          </p:cNvSpPr>
          <p:nvPr>
            <p:ph idx="1"/>
          </p:nvPr>
        </p:nvSpPr>
        <p:spPr>
          <a:xfrm>
            <a:off x="415636" y="1022350"/>
            <a:ext cx="7989570" cy="5427345"/>
          </a:xfrm>
        </p:spPr>
        <p:txBody>
          <a:bodyPr>
            <a:noAutofit/>
          </a:bodyPr>
          <a:lstStyle/>
          <a:p>
            <a:r>
              <a:rPr lang="en-NZ" sz="2000" dirty="0"/>
              <a:t>Many companies in countries with developing economies see clear links between CSR activity and the United Nation’s Sustainable Development Goals. Consequently, sustainable development goals (SDGs) and the concepts of corporate social responsibility (CSR) are leading the business activities of most public and private organisations. Companies may invest in areas such as poverty alleviation, community health, rural development, local capacity development and infrastructure report.</a:t>
            </a:r>
          </a:p>
          <a:p>
            <a:r>
              <a:rPr lang="en-NZ" sz="2000" dirty="0"/>
              <a:t>Remember, however, that CSR activities are determined by location. Would any of these activities be relevant to New Zealand?</a:t>
            </a:r>
          </a:p>
          <a:p>
            <a:r>
              <a:rPr lang="en-NZ" sz="2000" dirty="0"/>
              <a:t>Stakeholders and Corporate Social Responsibility (CSR) programme as key sustainable development strategies to promote corporate reputation—evidence from Vietnam. </a:t>
            </a:r>
            <a:r>
              <a:rPr lang="en-NZ" sz="2000" dirty="0">
                <a:hlinkClick r:id="rId2"/>
              </a:rPr>
              <a:t>https://www.tandfonline.com/doi/full/10.1080/23311975.2021.1917333</a:t>
            </a:r>
            <a:endParaRPr lang="en-NZ" sz="2000" dirty="0"/>
          </a:p>
          <a:p>
            <a:endParaRPr lang="en-NZ"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235" y="1004570"/>
            <a:ext cx="8568055" cy="5828030"/>
          </a:xfrm>
        </p:spPr>
        <p:txBody>
          <a:bodyPr>
            <a:noAutofit/>
          </a:bodyPr>
          <a:lstStyle/>
          <a:p>
            <a:r>
              <a:rPr lang="en-NZ" sz="1800" b="1" dirty="0"/>
              <a:t>The New Zealand Department of Trade and Enterprise recommends that companies selling overseas align themselves with the SDGs.</a:t>
            </a:r>
          </a:p>
          <a:p>
            <a:r>
              <a:rPr lang="en-NZ" sz="1800" dirty="0"/>
              <a:t>“The SDGs can be great starting points for building a sustainability strategy, or for connecting an existing one with global goals. Using the SDGs means your business can:</a:t>
            </a:r>
          </a:p>
          <a:p>
            <a:pPr>
              <a:buFont typeface="Wingdings" panose="05000000000000000000" pitchFamily="2" charset="2"/>
              <a:buChar char="§"/>
            </a:pPr>
            <a:r>
              <a:rPr lang="en-NZ" sz="1800" dirty="0"/>
              <a:t>Align with global sustainability goals that the world is collectively working towards.</a:t>
            </a:r>
          </a:p>
          <a:p>
            <a:pPr>
              <a:buFont typeface="Wingdings" panose="05000000000000000000" pitchFamily="2" charset="2"/>
              <a:buChar char="§"/>
            </a:pPr>
            <a:r>
              <a:rPr lang="en-NZ" sz="1800" dirty="0"/>
              <a:t>Speak the same sustainability language as your global counterparts and many governments, organisations, and individuals around the world</a:t>
            </a:r>
          </a:p>
          <a:p>
            <a:pPr>
              <a:buFont typeface="Wingdings" panose="05000000000000000000" pitchFamily="2" charset="2"/>
              <a:buChar char="§"/>
            </a:pPr>
            <a:r>
              <a:rPr lang="en-NZ" sz="1800" dirty="0"/>
              <a:t>Show its sustainability credentials by setting targets for your SDGs and measuring progress against them. </a:t>
            </a:r>
          </a:p>
          <a:p>
            <a:r>
              <a:rPr lang="en-NZ" sz="1800" dirty="0"/>
              <a:t>According to NZTE, 56% of the top 100 ASX- and NZX-listed companies reported on their SDGs in annual and sustainability reports. Companies most commonly reported on Goal 13: Climate action; Goal 8: Decent work and economic growth; and Goal 5: Gender equality.”</a:t>
            </a:r>
          </a:p>
          <a:p>
            <a:r>
              <a:rPr lang="en-NZ" sz="1800" dirty="0">
                <a:solidFill>
                  <a:srgbClr val="FFFF00"/>
                </a:solidFill>
              </a:rPr>
              <a:t>NZTE. </a:t>
            </a:r>
            <a:r>
              <a:rPr lang="en-NZ" sz="1800" i="1" dirty="0">
                <a:solidFill>
                  <a:srgbClr val="FFFF00"/>
                </a:solidFill>
              </a:rPr>
              <a:t>Using Sustainable Development Goals in your sustainability strategy</a:t>
            </a:r>
            <a:r>
              <a:rPr lang="en-NZ" sz="1800" dirty="0">
                <a:solidFill>
                  <a:srgbClr val="FFFF00"/>
                </a:solidFill>
              </a:rPr>
              <a:t>. </a:t>
            </a:r>
            <a:r>
              <a:rPr lang="en-NZ" sz="1800" dirty="0">
                <a:solidFill>
                  <a:srgbClr val="FFFF00"/>
                </a:solidFill>
                <a:hlinkClick r:id="rId2">
                  <a:extLst>
                    <a:ext uri="{A12FA001-AC4F-418D-AE19-62706E023703}">
                      <ahyp:hlinkClr xmlns:ahyp="http://schemas.microsoft.com/office/drawing/2018/hyperlinkcolor" val="tx"/>
                    </a:ext>
                  </a:extLst>
                </a:hlinkClick>
              </a:rPr>
              <a:t>https://my.nzte.govt.nz</a:t>
            </a:r>
            <a:endParaRPr lang="en-NZ" sz="1800" dirty="0">
              <a:solidFill>
                <a:srgbClr val="FFFF00"/>
              </a:solidFill>
            </a:endParaRPr>
          </a:p>
          <a:p>
            <a:endParaRPr lang="en-NZ" sz="1800" dirty="0"/>
          </a:p>
        </p:txBody>
      </p:sp>
      <p:sp>
        <p:nvSpPr>
          <p:cNvPr id="6" name="Title 1">
            <a:extLst>
              <a:ext uri="{FF2B5EF4-FFF2-40B4-BE49-F238E27FC236}">
                <a16:creationId xmlns:a16="http://schemas.microsoft.com/office/drawing/2014/main" id="{3A4B01D9-B201-6BB2-6259-5D1E3172D84F}"/>
              </a:ext>
            </a:extLst>
          </p:cNvPr>
          <p:cNvSpPr>
            <a:spLocks noGrp="1"/>
          </p:cNvSpPr>
          <p:nvPr>
            <p:ph type="title"/>
          </p:nvPr>
        </p:nvSpPr>
        <p:spPr>
          <a:xfrm>
            <a:off x="35559" y="0"/>
            <a:ext cx="9108441" cy="923290"/>
          </a:xfrm>
        </p:spPr>
        <p:txBody>
          <a:bodyPr>
            <a:noAutofit/>
          </a:bodyPr>
          <a:lstStyle/>
          <a:p>
            <a:r>
              <a:rPr lang="en-NZ" sz="3400" dirty="0">
                <a:latin typeface="Times New Roman" panose="02020603050405020304" pitchFamily="18" charset="0"/>
                <a:cs typeface="Times New Roman" panose="02020603050405020304" pitchFamily="18" charset="0"/>
              </a:rPr>
              <a:t>Corporate Social Responsibility – CSR &amp; SDGs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116840"/>
            <a:ext cx="8526780" cy="1165225"/>
          </a:xfrm>
        </p:spPr>
        <p:txBody>
          <a:bodyPr>
            <a:normAutofit fontScale="90000"/>
          </a:bodyPr>
          <a:lstStyle/>
          <a:p>
            <a:r>
              <a:rPr lang="en-NZ" sz="3800" dirty="0">
                <a:latin typeface="Times New Roman" panose="02020603050405020304" pitchFamily="18" charset="0"/>
                <a:cs typeface="Times New Roman" panose="02020603050405020304" pitchFamily="18" charset="0"/>
              </a:rPr>
              <a:t>Corporate Social Responsibility</a:t>
            </a:r>
            <a:br>
              <a:rPr lang="en-NZ" sz="4400" dirty="0">
                <a:solidFill>
                  <a:srgbClr val="FF0000"/>
                </a:solidFill>
                <a:latin typeface="Times New Roman" panose="02020603050405020304" pitchFamily="18" charset="0"/>
                <a:cs typeface="Times New Roman" panose="02020603050405020304" pitchFamily="18" charset="0"/>
              </a:rPr>
            </a:br>
            <a:r>
              <a:rPr lang="en-NZ" sz="2700" b="1" dirty="0">
                <a:solidFill>
                  <a:schemeClr val="tx1"/>
                </a:solidFill>
                <a:latin typeface="+mn-lt"/>
                <a:cs typeface="Times New Roman" panose="02020603050405020304" pitchFamily="18" charset="0"/>
              </a:rPr>
              <a:t>The Sustainable Development Goals </a:t>
            </a:r>
            <a:br>
              <a:rPr lang="en-NZ" sz="2700" dirty="0">
                <a:solidFill>
                  <a:schemeClr val="tx1"/>
                </a:solidFill>
                <a:latin typeface="+mn-lt"/>
                <a:cs typeface="Times New Roman" panose="02020603050405020304" pitchFamily="18" charset="0"/>
              </a:rPr>
            </a:br>
            <a:br>
              <a:rPr lang="en-NZ" sz="1300" dirty="0">
                <a:solidFill>
                  <a:schemeClr val="tx1"/>
                </a:solidFill>
                <a:latin typeface="+mn-lt"/>
                <a:cs typeface="Times New Roman" panose="02020603050405020304" pitchFamily="18" charset="0"/>
              </a:rPr>
            </a:br>
            <a:br>
              <a:rPr lang="en-NZ" sz="1300" dirty="0">
                <a:solidFill>
                  <a:srgbClr val="FF0000"/>
                </a:solidFill>
                <a:latin typeface="Times New Roman" panose="02020603050405020304" pitchFamily="18" charset="0"/>
                <a:cs typeface="Times New Roman" panose="02020603050405020304" pitchFamily="18" charset="0"/>
              </a:rPr>
            </a:br>
            <a:endParaRPr lang="en-NZ" sz="1300" dirty="0"/>
          </a:p>
        </p:txBody>
      </p:sp>
      <p:pic>
        <p:nvPicPr>
          <p:cNvPr id="6" name="Content Placeholder 5"/>
          <p:cNvPicPr>
            <a:picLocks noGrp="1" noChangeAspect="1"/>
          </p:cNvPicPr>
          <p:nvPr>
            <p:ph idx="1"/>
          </p:nvPr>
        </p:nvPicPr>
        <p:blipFill>
          <a:blip r:embed="rId2"/>
          <a:stretch>
            <a:fillRect/>
          </a:stretch>
        </p:blipFill>
        <p:spPr>
          <a:xfrm>
            <a:off x="670029" y="1115811"/>
            <a:ext cx="7546131" cy="4248472"/>
          </a:xfrm>
          <a:prstGeom prst="rect">
            <a:avLst/>
          </a:prstGeom>
        </p:spPr>
      </p:pic>
      <p:sp>
        <p:nvSpPr>
          <p:cNvPr id="4" name="TextBox 3">
            <a:extLst>
              <a:ext uri="{FF2B5EF4-FFF2-40B4-BE49-F238E27FC236}">
                <a16:creationId xmlns:a16="http://schemas.microsoft.com/office/drawing/2014/main" id="{93CCFAC7-735A-CB7F-0AE2-E1CA878D637D}"/>
              </a:ext>
            </a:extLst>
          </p:cNvPr>
          <p:cNvSpPr txBox="1"/>
          <p:nvPr/>
        </p:nvSpPr>
        <p:spPr>
          <a:xfrm>
            <a:off x="447155" y="5419023"/>
            <a:ext cx="8526779" cy="646331"/>
          </a:xfrm>
          <a:prstGeom prst="rect">
            <a:avLst/>
          </a:prstGeom>
          <a:noFill/>
        </p:spPr>
        <p:txBody>
          <a:bodyPr wrap="square">
            <a:spAutoFit/>
          </a:bodyPr>
          <a:lstStyle/>
          <a:p>
            <a:r>
              <a:rPr lang="en-NZ" sz="1800" dirty="0">
                <a:solidFill>
                  <a:schemeClr val="tx1"/>
                </a:solidFill>
                <a:latin typeface="+mn-lt"/>
                <a:cs typeface="Times New Roman" panose="02020603050405020304" pitchFamily="18" charset="0"/>
                <a:hlinkClick r:id="rId3"/>
              </a:rPr>
              <a:t>https://www.c-r.org/news-and-insight/how-well-are-we-doing-peace-and-sustainable-development-goals</a:t>
            </a:r>
            <a:endParaRPr lang="en-NZ"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50" y="70421"/>
            <a:ext cx="9560040" cy="1054164"/>
          </a:xfrm>
        </p:spPr>
        <p:txBody>
          <a:bodyPr>
            <a:noAutofit/>
          </a:bodyPr>
          <a:lstStyle/>
          <a:p>
            <a:r>
              <a:rPr lang="en-NZ" sz="3400" dirty="0">
                <a:latin typeface="Times New Roman" panose="02020603050405020304" pitchFamily="18" charset="0"/>
                <a:cs typeface="Times New Roman" panose="02020603050405020304" pitchFamily="18" charset="0"/>
              </a:rPr>
              <a:t>Corporate Social Responsibility – Stakeholders &amp; CSR </a:t>
            </a:r>
            <a:endParaRPr lang="en-NZ" sz="3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360" y="1124585"/>
            <a:ext cx="7914005" cy="4953635"/>
          </a:xfrm>
        </p:spPr>
        <p:txBody>
          <a:bodyPr>
            <a:normAutofit/>
          </a:bodyPr>
          <a:lstStyle/>
          <a:p>
            <a:r>
              <a:rPr lang="en-NZ" dirty="0"/>
              <a:t>“Companies today are being called upon by their shareholders  . . . to not only boost the bottom line, but also to help address some of the  . . . most challenging problems, including  . . . economic development and the environment. Corporate stakeholders (which typically include shareholders, employees, customers, suppliers, communities, governments and regulators) demand that companies recognise a broader scope of responsibility in addressing those problems. Companies are increasingly working with stakeholders to understand their concerns on various environmental, social, corporate governance and economic issues  . . . and to incorporate those concerns in the company’s decision-making processes.”</a:t>
            </a:r>
          </a:p>
          <a:p>
            <a:r>
              <a:rPr lang="en-NZ" sz="1200" dirty="0"/>
              <a:t>Harvard Law School Forum on Corporate Governance. </a:t>
            </a:r>
            <a:r>
              <a:rPr lang="en-NZ" sz="1200" i="1" dirty="0"/>
              <a:t>The Corporate Social Responsibility Report and Effective Stakeholder Engagement. </a:t>
            </a:r>
            <a:r>
              <a:rPr lang="en-NZ" sz="1200" dirty="0">
                <a:hlinkClick r:id="rId2"/>
              </a:rPr>
              <a:t>https://corpgov.law.harvard.edu/2013/12/28/the-corporate-social-responsibility-report-and-effective-stakeholder-engagement/</a:t>
            </a:r>
            <a:endParaRPr lang="en-NZ" sz="1200" dirty="0"/>
          </a:p>
          <a:p>
            <a:endParaRPr lang="en-NZ"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 y="44670"/>
            <a:ext cx="7543800" cy="838140"/>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p>
        </p:txBody>
      </p:sp>
      <p:sp>
        <p:nvSpPr>
          <p:cNvPr id="3" name="Content Placeholder 2"/>
          <p:cNvSpPr>
            <a:spLocks noGrp="1"/>
          </p:cNvSpPr>
          <p:nvPr>
            <p:ph idx="1"/>
          </p:nvPr>
        </p:nvSpPr>
        <p:spPr>
          <a:xfrm>
            <a:off x="323215" y="1196975"/>
            <a:ext cx="8152130" cy="4758690"/>
          </a:xfrm>
        </p:spPr>
        <p:txBody>
          <a:bodyPr>
            <a:normAutofit/>
          </a:bodyPr>
          <a:lstStyle/>
          <a:p>
            <a:r>
              <a:rPr lang="en-NZ" sz="2400" b="1" dirty="0">
                <a:solidFill>
                  <a:srgbClr val="C00000"/>
                </a:solidFill>
              </a:rPr>
              <a:t>The Social License </a:t>
            </a:r>
          </a:p>
          <a:p>
            <a:r>
              <a:rPr lang="en-NZ" dirty="0"/>
              <a:t>A major manifestation of the role of stakeholders and their influence on CSR, is the emergence of the concept of the Social License. This is important when companies are working in sensitive areas such as mineral exploration. (Think about what we looked at last week in the </a:t>
            </a:r>
            <a:r>
              <a:rPr lang="en-NZ" dirty="0" err="1"/>
              <a:t>powerpoint</a:t>
            </a:r>
            <a:r>
              <a:rPr lang="en-NZ" dirty="0"/>
              <a:t> Recapping </a:t>
            </a:r>
            <a:r>
              <a:rPr lang="en-NZ" dirty="0" err="1"/>
              <a:t>Maori</a:t>
            </a:r>
            <a:r>
              <a:rPr lang="en-NZ" dirty="0"/>
              <a:t> Values)</a:t>
            </a:r>
          </a:p>
          <a:p>
            <a:r>
              <a:rPr lang="en-NZ" dirty="0"/>
              <a:t>The social license is based on the principle that communities and  local interests have a valid role in determining  whether or not a project will proceed. Communities can  be powerful opponents of activities of which they disapprove and can take political action as well.</a:t>
            </a:r>
          </a:p>
          <a:p>
            <a:r>
              <a:rPr lang="en-NZ" sz="1200" dirty="0"/>
              <a:t>Hemi, T. (2023) </a:t>
            </a:r>
            <a:r>
              <a:rPr lang="en-NZ" sz="1200" i="1" dirty="0"/>
              <a:t>Ngāti </a:t>
            </a:r>
            <a:r>
              <a:rPr lang="en-NZ" sz="1200" i="1" dirty="0" err="1"/>
              <a:t>Ruanui</a:t>
            </a:r>
            <a:r>
              <a:rPr lang="en-NZ" sz="1200" i="1" dirty="0"/>
              <a:t> and Taranaki iwi back anti-seabed mining bill, despite Labour snub. </a:t>
            </a:r>
            <a:r>
              <a:rPr lang="en-NZ" sz="1200" dirty="0">
                <a:hlinkClick r:id="rId2"/>
              </a:rPr>
              <a:t>https://www.teaomaori.news/ngati-ruanui-and-taranaki-iwi-back-anti-seabed-mining-bill-despite-labour-snub</a:t>
            </a:r>
            <a:endParaRPr lang="en-NZ" sz="1200" dirty="0"/>
          </a:p>
          <a:p>
            <a:endParaRPr lang="en-NZ" sz="1200" dirty="0"/>
          </a:p>
          <a:p>
            <a:endParaRPr lang="en-NZ"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0"/>
            <a:ext cx="7543800" cy="850900"/>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p>
        </p:txBody>
      </p:sp>
      <p:sp>
        <p:nvSpPr>
          <p:cNvPr id="3" name="Content Placeholder 2"/>
          <p:cNvSpPr>
            <a:spLocks noGrp="1"/>
          </p:cNvSpPr>
          <p:nvPr>
            <p:ph idx="1"/>
          </p:nvPr>
        </p:nvSpPr>
        <p:spPr>
          <a:xfrm>
            <a:off x="336550" y="1174750"/>
            <a:ext cx="8528685" cy="5185410"/>
          </a:xfrm>
        </p:spPr>
        <p:txBody>
          <a:bodyPr>
            <a:normAutofit/>
          </a:bodyPr>
          <a:lstStyle/>
          <a:p>
            <a:r>
              <a:rPr lang="en-NZ" sz="2600" b="1" dirty="0">
                <a:solidFill>
                  <a:srgbClr val="C00000"/>
                </a:solidFill>
              </a:rPr>
              <a:t>The Social License to Operate (SLO)</a:t>
            </a:r>
          </a:p>
          <a:p>
            <a:r>
              <a:rPr lang="en-NZ" dirty="0"/>
              <a:t>“The idea of an SLO, although originating in the mining industry, now has a much wider applicability across all business sectors. It can broadly be described as the ability of an organisation to carry on its business because of the confidence society has that it will behave in a legitimate, accountable and socially and environmentally acceptable way. It does not just derive from a need for legal or regulatory compliance but takes into account the inputs from a wider group of stakeholders and a sense of transparency and accountability in its external reporting. It is the foundation for acquiring operational certainty, realising future opportunities and lowering risk for the business.”</a:t>
            </a:r>
          </a:p>
          <a:p>
            <a:endParaRPr lang="en-NZ"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75" y="0"/>
            <a:ext cx="7543800" cy="922655"/>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br>
              <a:rPr lang="en-NZ" sz="4400" dirty="0">
                <a:latin typeface="Times New Roman" panose="02020603050405020304" pitchFamily="18" charset="0"/>
                <a:cs typeface="Times New Roman" panose="02020603050405020304" pitchFamily="18" charset="0"/>
              </a:rPr>
            </a:br>
            <a:r>
              <a:rPr lang="en-NZ" sz="2700" b="1" dirty="0">
                <a:solidFill>
                  <a:srgbClr val="C00000"/>
                </a:solidFill>
                <a:latin typeface="+mn-lt"/>
                <a:cs typeface="Times New Roman" panose="02020603050405020304" pitchFamily="18" charset="0"/>
              </a:rPr>
              <a:t>The Social License to Operate</a:t>
            </a:r>
          </a:p>
        </p:txBody>
      </p:sp>
      <p:pic>
        <p:nvPicPr>
          <p:cNvPr id="4" name="Content Placeholder 3"/>
          <p:cNvPicPr>
            <a:picLocks noGrp="1" noChangeAspect="1"/>
          </p:cNvPicPr>
          <p:nvPr>
            <p:ph idx="1"/>
          </p:nvPr>
        </p:nvPicPr>
        <p:blipFill>
          <a:blip r:embed="rId2"/>
          <a:stretch>
            <a:fillRect/>
          </a:stretch>
        </p:blipFill>
        <p:spPr>
          <a:xfrm>
            <a:off x="1924579" y="2016125"/>
            <a:ext cx="5609167" cy="34496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675" y="922655"/>
            <a:ext cx="8362315" cy="5463540"/>
          </a:xfrm>
        </p:spPr>
        <p:txBody>
          <a:bodyPr>
            <a:noAutofit/>
          </a:bodyPr>
          <a:lstStyle/>
          <a:p>
            <a:endParaRPr lang="en-NZ" sz="2000" dirty="0"/>
          </a:p>
          <a:p>
            <a:r>
              <a:rPr lang="en-NZ" sz="2000" dirty="0"/>
              <a:t>“There isn’t one commonly accepted definition of a social licence to operate. The following summarises the main concepts associated with the term SLO:</a:t>
            </a:r>
          </a:p>
          <a:p>
            <a:r>
              <a:rPr lang="en-NZ" sz="2000" dirty="0"/>
              <a:t>a measure of confidence and trust society has in business to behave in a legitimate, transparent, accountable and socially acceptable way;</a:t>
            </a:r>
          </a:p>
          <a:p>
            <a:r>
              <a:rPr lang="en-NZ" sz="2000" dirty="0"/>
              <a:t>it does not derive from a need for legal or regulatory compliance, instead is deemed to be the foundation for enhancing legitimacy and acquiring future operational certainty, realising opportunities and lowering risk for the business;</a:t>
            </a:r>
          </a:p>
          <a:p>
            <a:r>
              <a:rPr lang="en-NZ" sz="2000" dirty="0"/>
              <a:t>an unwritten contract between companies and society for companies to acquire acceptance or approval of their business operations;</a:t>
            </a:r>
          </a:p>
          <a:p>
            <a:r>
              <a:rPr lang="en-NZ" sz="2000" dirty="0"/>
              <a:t>the terms of a SLO are often project or location specific.”</a:t>
            </a:r>
          </a:p>
          <a:p>
            <a:pPr lvl="0" algn="just">
              <a:buClr>
                <a:srgbClr val="E48312"/>
              </a:buClr>
            </a:pPr>
            <a:r>
              <a:rPr lang="en-NZ" sz="2000" i="1" dirty="0">
                <a:solidFill>
                  <a:srgbClr val="FFFF00"/>
                </a:solidFill>
              </a:rPr>
              <a:t>Understanding the Social License to Operate </a:t>
            </a:r>
            <a:r>
              <a:rPr lang="en-NZ" sz="2000" dirty="0">
                <a:solidFill>
                  <a:srgbClr val="FFFF00"/>
                </a:solidFill>
                <a:hlinkClick r:id="rId2">
                  <a:extLst>
                    <a:ext uri="{A12FA001-AC4F-418D-AE19-62706E023703}">
                      <ahyp:hlinkClr xmlns:ahyp="http://schemas.microsoft.com/office/drawing/2018/hyperlinkcolor" val="tx"/>
                    </a:ext>
                  </a:extLst>
                </a:hlinkClick>
              </a:rPr>
              <a:t>Understanding the social licence to operate - Law Futures Centre Blog (griffith.edu.au)</a:t>
            </a:r>
            <a:endParaRPr lang="en-NZ" sz="2000" dirty="0">
              <a:solidFill>
                <a:srgbClr val="FFFF00"/>
              </a:solidFill>
            </a:endParaRPr>
          </a:p>
          <a:p>
            <a:endParaRPr lang="en-NZ" sz="2000" dirty="0">
              <a:solidFill>
                <a:srgbClr val="000000">
                  <a:lumMod val="75000"/>
                  <a:lumOff val="25000"/>
                </a:srgbClr>
              </a:solidFill>
            </a:endParaRPr>
          </a:p>
        </p:txBody>
      </p:sp>
      <p:sp>
        <p:nvSpPr>
          <p:cNvPr id="6" name="Title 1">
            <a:extLst>
              <a:ext uri="{FF2B5EF4-FFF2-40B4-BE49-F238E27FC236}">
                <a16:creationId xmlns:a16="http://schemas.microsoft.com/office/drawing/2014/main" id="{C83C8F59-163D-FD07-E444-EB851102FE0C}"/>
              </a:ext>
            </a:extLst>
          </p:cNvPr>
          <p:cNvSpPr>
            <a:spLocks noGrp="1"/>
          </p:cNvSpPr>
          <p:nvPr>
            <p:ph type="title"/>
          </p:nvPr>
        </p:nvSpPr>
        <p:spPr>
          <a:xfrm>
            <a:off x="320675" y="0"/>
            <a:ext cx="7543800" cy="922655"/>
          </a:xfrm>
        </p:spPr>
        <p:txBody>
          <a:bodyPr>
            <a:noAutofit/>
          </a:bodyPr>
          <a:lstStyle/>
          <a:p>
            <a:r>
              <a:rPr lang="en-NZ" sz="3400" dirty="0">
                <a:latin typeface="Times New Roman" panose="02020603050405020304" pitchFamily="18" charset="0"/>
                <a:cs typeface="Times New Roman" panose="02020603050405020304" pitchFamily="18" charset="0"/>
              </a:rPr>
              <a:t>Corporate Social Responsibility</a:t>
            </a:r>
            <a:br>
              <a:rPr lang="en-NZ" sz="3400" dirty="0">
                <a:latin typeface="Times New Roman" panose="02020603050405020304" pitchFamily="18" charset="0"/>
                <a:cs typeface="Times New Roman" panose="02020603050405020304" pitchFamily="18" charset="0"/>
              </a:rPr>
            </a:br>
            <a:r>
              <a:rPr lang="en-NZ" sz="2800" b="1" dirty="0">
                <a:solidFill>
                  <a:srgbClr val="C00000"/>
                </a:solidFill>
                <a:latin typeface="+mn-lt"/>
                <a:cs typeface="Times New Roman" panose="02020603050405020304" pitchFamily="18" charset="0"/>
              </a:rPr>
              <a:t>The Social License to Operate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644" y="197949"/>
            <a:ext cx="8229600" cy="119370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Corporate Social Responsibility</a:t>
            </a:r>
            <a:br>
              <a:rPr lang="en-NZ" sz="4400" dirty="0">
                <a:latin typeface="Times New Roman" panose="02020603050405020304" pitchFamily="18" charset="0"/>
                <a:cs typeface="Times New Roman" panose="02020603050405020304" pitchFamily="18" charset="0"/>
              </a:rPr>
            </a:br>
            <a:endParaRPr lang="en-NZ"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6463" y="1828799"/>
            <a:ext cx="7335961" cy="4073237"/>
          </a:xfrm>
        </p:spPr>
        <p:txBody>
          <a:bodyPr>
            <a:noAutofit/>
          </a:bodyPr>
          <a:lstStyle/>
          <a:p>
            <a:pPr>
              <a:buFont typeface="Wingdings" panose="05000000000000000000" pitchFamily="2" charset="2"/>
              <a:buChar char="§"/>
            </a:pPr>
            <a:r>
              <a:rPr lang="en-NZ" sz="2400" dirty="0"/>
              <a:t>What is CSR?</a:t>
            </a:r>
          </a:p>
          <a:p>
            <a:pPr>
              <a:buFont typeface="Wingdings" panose="05000000000000000000" pitchFamily="2" charset="2"/>
              <a:buChar char="§"/>
            </a:pPr>
            <a:r>
              <a:rPr lang="en-NZ" sz="2400" dirty="0"/>
              <a:t>A New Zealand example</a:t>
            </a:r>
          </a:p>
          <a:p>
            <a:pPr>
              <a:buFont typeface="Wingdings" panose="05000000000000000000" pitchFamily="2" charset="2"/>
              <a:buChar char="§"/>
            </a:pPr>
            <a:r>
              <a:rPr lang="en-NZ" sz="2400" dirty="0"/>
              <a:t>CSR and SDGs</a:t>
            </a:r>
          </a:p>
          <a:p>
            <a:pPr>
              <a:buFont typeface="Wingdings" panose="05000000000000000000" pitchFamily="2" charset="2"/>
              <a:buChar char="§"/>
            </a:pPr>
            <a:r>
              <a:rPr lang="en-NZ" sz="2400" dirty="0"/>
              <a:t>Stakeholders and CSR</a:t>
            </a:r>
          </a:p>
          <a:p>
            <a:pPr>
              <a:buFont typeface="Wingdings" panose="05000000000000000000" pitchFamily="2" charset="2"/>
              <a:buChar char="§"/>
            </a:pPr>
            <a:r>
              <a:rPr lang="en-NZ" sz="2400" dirty="0"/>
              <a:t>The Social License</a:t>
            </a:r>
          </a:p>
          <a:p>
            <a:pPr>
              <a:buFont typeface="Wingdings" panose="05000000000000000000" pitchFamily="2" charset="2"/>
              <a:buChar char="§"/>
            </a:pPr>
            <a:r>
              <a:rPr lang="en-NZ" sz="2400" dirty="0"/>
              <a:t>CSR reporting</a:t>
            </a:r>
          </a:p>
          <a:p>
            <a:pPr>
              <a:buFont typeface="Wingdings" panose="05000000000000000000" pitchFamily="2" charset="2"/>
              <a:buChar char="§"/>
            </a:pPr>
            <a:r>
              <a:rPr lang="en-NZ" sz="2400" dirty="0"/>
              <a:t>Class exercise: Reading the BP CSR report.</a:t>
            </a:r>
          </a:p>
          <a:p>
            <a:endParaRPr lang="en-NZ" sz="2400" dirty="0"/>
          </a:p>
          <a:p>
            <a:endParaRPr lang="en-NZ" sz="2400" dirty="0"/>
          </a:p>
          <a:p>
            <a:endParaRPr lang="en-NZ" sz="2400" dirty="0"/>
          </a:p>
          <a:p>
            <a:endParaRPr lang="en-NZ"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220"/>
            <a:ext cx="8379922" cy="1054164"/>
          </a:xfrm>
        </p:spPr>
        <p:txBody>
          <a:bodyPr>
            <a:normAutofit/>
          </a:bodyPr>
          <a:lstStyle/>
          <a:p>
            <a:r>
              <a:rPr lang="en-NZ" sz="3400" dirty="0">
                <a:latin typeface="Times New Roman" panose="02020603050405020304" pitchFamily="18" charset="0"/>
                <a:cs typeface="Times New Roman" panose="02020603050405020304" pitchFamily="18" charset="0"/>
              </a:rPr>
              <a:t>Corporate Social Responsibility – CSR Reporting</a:t>
            </a:r>
          </a:p>
        </p:txBody>
      </p:sp>
      <p:sp>
        <p:nvSpPr>
          <p:cNvPr id="3" name="Content Placeholder 2"/>
          <p:cNvSpPr>
            <a:spLocks noGrp="1"/>
          </p:cNvSpPr>
          <p:nvPr>
            <p:ph idx="1"/>
          </p:nvPr>
        </p:nvSpPr>
        <p:spPr>
          <a:xfrm>
            <a:off x="251460" y="900431"/>
            <a:ext cx="8629015" cy="5804950"/>
          </a:xfrm>
        </p:spPr>
        <p:txBody>
          <a:bodyPr>
            <a:noAutofit/>
          </a:bodyPr>
          <a:lstStyle/>
          <a:p>
            <a:r>
              <a:rPr lang="en-NZ" sz="2000" dirty="0"/>
              <a:t>Most major companies now produce annual CSR reports.</a:t>
            </a:r>
          </a:p>
          <a:p>
            <a:r>
              <a:rPr lang="en-NZ" sz="2000" dirty="0"/>
              <a:t>“The main intention of a CSR or sustainability report is to improve the transparency of organizations’ activities. CSR reports allow companies to measure the impact of their activities on the environment, on society and the economy. Companies can get accurate and insightful data which will help them improve their processes and have a more positive effect on society. A CSR report also allows companies to communicate with their stakeholders about their goals. This allows stakeholders such as employees, investors, media and NGOs to better understand the companies’ short, medium and long-term goals and make informed decisions. These decisions can range from investing in a business, buying its products, or protesting in the streets.”</a:t>
            </a:r>
          </a:p>
          <a:p>
            <a:r>
              <a:rPr lang="en-NZ" sz="2000" dirty="0"/>
              <a:t>CSR Or Sustainability Report: Definition, Meaning, Benefits &amp; Examples From Companies. </a:t>
            </a:r>
          </a:p>
          <a:p>
            <a:pPr>
              <a:lnSpc>
                <a:spcPct val="100000"/>
              </a:lnSpc>
            </a:pPr>
            <a:r>
              <a:rPr lang="en-NZ" sz="2000" dirty="0">
                <a:solidFill>
                  <a:srgbClr val="FFFF00"/>
                </a:solidFill>
                <a:hlinkClick r:id="rId2">
                  <a:extLst>
                    <a:ext uri="{A12FA001-AC4F-418D-AE19-62706E023703}">
                      <ahyp:hlinkClr xmlns:ahyp="http://schemas.microsoft.com/office/drawing/2018/hyperlinkcolor" val="tx"/>
                    </a:ext>
                  </a:extLst>
                </a:hlinkClick>
              </a:rPr>
              <a:t>https://youmatter.world/en/definition/definitions-csr-report-important-examples/</a:t>
            </a:r>
            <a:endParaRPr lang="en-NZ" sz="2000" dirty="0">
              <a:solidFill>
                <a:srgbClr val="FFFF00"/>
              </a:solidFill>
            </a:endParaRPr>
          </a:p>
          <a:p>
            <a:endParaRPr lang="en-NZ"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054384"/>
            <a:ext cx="8368030" cy="5318760"/>
          </a:xfrm>
        </p:spPr>
        <p:txBody>
          <a:bodyPr/>
          <a:lstStyle/>
          <a:p>
            <a:r>
              <a:rPr lang="en-NZ" sz="2000" dirty="0"/>
              <a:t>Issuing CSR reports has become more and more common, with 86% of the FTSE 100 companies in London doling so and 80% of the Global Fortune 250 companies following suit. However, CSR reports are not always easy to read and can still bury bad news amidst the statistics or not explain everything.</a:t>
            </a:r>
          </a:p>
          <a:p>
            <a:r>
              <a:rPr lang="en-NZ" sz="2000" dirty="0"/>
              <a:t>Harvard, Boston College Centre for Corporate Citizenship </a:t>
            </a:r>
            <a:r>
              <a:rPr lang="en-NZ" sz="2000" dirty="0">
                <a:hlinkClick r:id="rId2"/>
              </a:rPr>
              <a:t>https://iri.hks.harvard.edu/files/iri/files/how_to_read_a_corporate_social_responsibility_report.pdf</a:t>
            </a:r>
            <a:endParaRPr lang="en-NZ" sz="2000" dirty="0"/>
          </a:p>
          <a:p>
            <a:r>
              <a:rPr lang="en-NZ" sz="2000" dirty="0"/>
              <a:t>You can find sample CSR reports in this week’s folder from Vodafone New Zealand (</a:t>
            </a:r>
            <a:r>
              <a:rPr lang="en-NZ" sz="2000" dirty="0">
                <a:hlinkClick r:id="rId3"/>
              </a:rPr>
              <a:t>https://one.nz/our-company/corporate-responsibility/</a:t>
            </a:r>
            <a:r>
              <a:rPr lang="en-NZ" sz="2000" dirty="0"/>
              <a:t>) which emphasises the environment, community interaction and diversity and multinational oil giant BP which emphasises its sustainability credentials. (</a:t>
            </a:r>
            <a:r>
              <a:rPr lang="en-NZ" sz="2000" dirty="0">
                <a:hlinkClick r:id="rId4"/>
              </a:rPr>
              <a:t>https://www.bp.com/en/global/corporate/sustainability.html</a:t>
            </a:r>
            <a:r>
              <a:rPr lang="en-NZ" sz="2000" dirty="0"/>
              <a:t>)</a:t>
            </a:r>
          </a:p>
          <a:p>
            <a:endParaRPr lang="en-NZ" sz="2000" dirty="0"/>
          </a:p>
          <a:p>
            <a:endParaRPr lang="en-NZ" sz="2000" dirty="0"/>
          </a:p>
          <a:p>
            <a:endParaRPr lang="en-NZ" sz="2000" dirty="0"/>
          </a:p>
        </p:txBody>
      </p:sp>
      <p:sp>
        <p:nvSpPr>
          <p:cNvPr id="6" name="Title 1">
            <a:extLst>
              <a:ext uri="{FF2B5EF4-FFF2-40B4-BE49-F238E27FC236}">
                <a16:creationId xmlns:a16="http://schemas.microsoft.com/office/drawing/2014/main" id="{46179163-4D90-69F9-9B30-3A341371DD9A}"/>
              </a:ext>
            </a:extLst>
          </p:cNvPr>
          <p:cNvSpPr>
            <a:spLocks noGrp="1"/>
          </p:cNvSpPr>
          <p:nvPr>
            <p:ph type="title"/>
          </p:nvPr>
        </p:nvSpPr>
        <p:spPr>
          <a:xfrm>
            <a:off x="251460" y="220"/>
            <a:ext cx="8379922" cy="1054164"/>
          </a:xfrm>
        </p:spPr>
        <p:txBody>
          <a:bodyPr>
            <a:normAutofit/>
          </a:bodyPr>
          <a:lstStyle/>
          <a:p>
            <a:r>
              <a:rPr lang="en-NZ" sz="3400" dirty="0">
                <a:latin typeface="Times New Roman" panose="02020603050405020304" pitchFamily="18" charset="0"/>
                <a:cs typeface="Times New Roman" panose="02020603050405020304" pitchFamily="18" charset="0"/>
              </a:rPr>
              <a:t>Corporate Social Responsibility – CSR Reporting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622" y="1879600"/>
            <a:ext cx="7623300" cy="3996267"/>
          </a:xfrm>
        </p:spPr>
        <p:txBody>
          <a:bodyPr>
            <a:noAutofit/>
          </a:bodyPr>
          <a:lstStyle/>
          <a:p>
            <a:r>
              <a:rPr lang="en-NZ" sz="2100" dirty="0"/>
              <a:t>Working in your groups, read the </a:t>
            </a:r>
            <a:r>
              <a:rPr lang="en-NZ" sz="2100" dirty="0">
                <a:hlinkClick r:id="rId2"/>
              </a:rPr>
              <a:t>BP</a:t>
            </a:r>
            <a:r>
              <a:rPr lang="en-NZ" sz="2100" dirty="0"/>
              <a:t> CSR report and answer these questions:</a:t>
            </a:r>
          </a:p>
          <a:p>
            <a:pPr marL="457200" indent="-457200">
              <a:buFont typeface="+mj-lt"/>
              <a:buAutoNum type="arabicPeriod"/>
            </a:pPr>
            <a:r>
              <a:rPr lang="en-NZ" sz="2100" dirty="0"/>
              <a:t>What is the main focus on – the environment, the community, a particular group of stakeholders? Or is it something else?</a:t>
            </a:r>
          </a:p>
          <a:p>
            <a:pPr marL="457200" indent="-457200">
              <a:buFont typeface="+mj-lt"/>
              <a:buAutoNum type="arabicPeriod"/>
            </a:pPr>
            <a:r>
              <a:rPr lang="en-NZ" sz="2100" dirty="0"/>
              <a:t>What would you say about BP’s corporate tone? What kind of image is it trying to get over? Why do you think this might be?</a:t>
            </a:r>
          </a:p>
          <a:p>
            <a:pPr marL="457200" indent="-457200">
              <a:buFont typeface="+mj-lt"/>
              <a:buAutoNum type="arabicPeriod"/>
            </a:pPr>
            <a:r>
              <a:rPr lang="en-NZ" sz="2100" dirty="0"/>
              <a:t>How can you critically analyse the BP report? What elements would you use to try to create an accurate picture of what they are trying to say?</a:t>
            </a:r>
          </a:p>
          <a:p>
            <a:pPr marL="457200" indent="-457200">
              <a:buFont typeface="+mj-lt"/>
              <a:buAutoNum type="arabicPeriod"/>
            </a:pPr>
            <a:endParaRPr lang="en-NZ" sz="2100" dirty="0"/>
          </a:p>
          <a:p>
            <a:endParaRPr lang="en-NZ" sz="2100" dirty="0"/>
          </a:p>
        </p:txBody>
      </p:sp>
      <p:sp>
        <p:nvSpPr>
          <p:cNvPr id="6" name="Title 1">
            <a:extLst>
              <a:ext uri="{FF2B5EF4-FFF2-40B4-BE49-F238E27FC236}">
                <a16:creationId xmlns:a16="http://schemas.microsoft.com/office/drawing/2014/main" id="{43CB3C9B-4EC1-A70E-A045-2411EB66B612}"/>
              </a:ext>
            </a:extLst>
          </p:cNvPr>
          <p:cNvSpPr>
            <a:spLocks noGrp="1"/>
          </p:cNvSpPr>
          <p:nvPr>
            <p:ph type="title"/>
          </p:nvPr>
        </p:nvSpPr>
        <p:spPr>
          <a:xfrm>
            <a:off x="276311" y="338887"/>
            <a:ext cx="8379922" cy="1054164"/>
          </a:xfrm>
        </p:spPr>
        <p:txBody>
          <a:bodyPr>
            <a:normAutofit/>
          </a:bodyPr>
          <a:lstStyle/>
          <a:p>
            <a:pPr algn="ctr"/>
            <a:r>
              <a:rPr lang="en-NZ" sz="3400" dirty="0">
                <a:latin typeface="Times New Roman" panose="02020603050405020304" pitchFamily="18" charset="0"/>
                <a:cs typeface="Times New Roman" panose="02020603050405020304" pitchFamily="18" charset="0"/>
              </a:rPr>
              <a:t>Corporate Social Responsibility – CSR Reporting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44" y="1861124"/>
            <a:ext cx="7468111" cy="3862344"/>
          </a:xfrm>
        </p:spPr>
        <p:txBody>
          <a:bodyPr>
            <a:noAutofit/>
          </a:bodyPr>
          <a:lstStyle/>
          <a:p>
            <a:r>
              <a:rPr lang="en-NZ" sz="2100" dirty="0"/>
              <a:t>Working in your groups, read the </a:t>
            </a:r>
            <a:r>
              <a:rPr lang="en-NZ" sz="2100" dirty="0">
                <a:hlinkClick r:id="rId2"/>
              </a:rPr>
              <a:t>BP</a:t>
            </a:r>
            <a:r>
              <a:rPr lang="en-NZ" sz="2100" dirty="0"/>
              <a:t> CSR report and answer these questions:</a:t>
            </a:r>
          </a:p>
          <a:p>
            <a:pPr marL="457200" indent="-457200">
              <a:buFont typeface="+mj-lt"/>
              <a:buAutoNum type="arabicPeriod" startAt="4"/>
            </a:pPr>
            <a:r>
              <a:rPr lang="en-NZ" sz="2100" dirty="0"/>
              <a:t>Do you think the report would sound believable to stakeholders?</a:t>
            </a:r>
          </a:p>
          <a:p>
            <a:pPr marL="457200" indent="-457200">
              <a:buFont typeface="+mj-lt"/>
              <a:buAutoNum type="arabicPeriod" startAt="4"/>
            </a:pPr>
            <a:r>
              <a:rPr lang="en-NZ" sz="2100" dirty="0"/>
              <a:t>Now compare BP with </a:t>
            </a:r>
            <a:r>
              <a:rPr lang="en-NZ" sz="2100" dirty="0">
                <a:hlinkClick r:id="rId3"/>
              </a:rPr>
              <a:t>Simplicity</a:t>
            </a:r>
            <a:r>
              <a:rPr lang="en-NZ" sz="2100" dirty="0"/>
              <a:t>, would Simplicity invest in BP? Why?</a:t>
            </a:r>
          </a:p>
          <a:p>
            <a:r>
              <a:rPr lang="en-NZ" sz="2100" dirty="0"/>
              <a:t>Put up your answers on teams and compare them with another group.</a:t>
            </a:r>
          </a:p>
          <a:p>
            <a:endParaRPr lang="en-NZ" sz="2100" dirty="0"/>
          </a:p>
        </p:txBody>
      </p:sp>
      <p:sp>
        <p:nvSpPr>
          <p:cNvPr id="6" name="Title 1">
            <a:extLst>
              <a:ext uri="{FF2B5EF4-FFF2-40B4-BE49-F238E27FC236}">
                <a16:creationId xmlns:a16="http://schemas.microsoft.com/office/drawing/2014/main" id="{43CB3C9B-4EC1-A70E-A045-2411EB66B612}"/>
              </a:ext>
            </a:extLst>
          </p:cNvPr>
          <p:cNvSpPr>
            <a:spLocks noGrp="1"/>
          </p:cNvSpPr>
          <p:nvPr>
            <p:ph type="title"/>
          </p:nvPr>
        </p:nvSpPr>
        <p:spPr>
          <a:xfrm>
            <a:off x="251460" y="406620"/>
            <a:ext cx="8379922" cy="1054164"/>
          </a:xfrm>
        </p:spPr>
        <p:txBody>
          <a:bodyPr>
            <a:normAutofit/>
          </a:bodyPr>
          <a:lstStyle/>
          <a:p>
            <a:pPr algn="ctr"/>
            <a:r>
              <a:rPr lang="en-NZ" sz="3400" dirty="0">
                <a:latin typeface="Times New Roman" panose="02020603050405020304" pitchFamily="18" charset="0"/>
                <a:cs typeface="Times New Roman" panose="02020603050405020304" pitchFamily="18" charset="0"/>
              </a:rPr>
              <a:t>Corporate Social Responsibility – CSR Reporting</a:t>
            </a:r>
          </a:p>
        </p:txBody>
      </p:sp>
    </p:spTree>
    <p:extLst>
      <p:ext uri="{BB962C8B-B14F-4D97-AF65-F5344CB8AC3E}">
        <p14:creationId xmlns:p14="http://schemas.microsoft.com/office/powerpoint/2010/main" val="384264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1"/>
            <a:ext cx="7543800" cy="1607127"/>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br>
              <a:rPr lang="en-NZ" sz="4400" dirty="0">
                <a:latin typeface="Times New Roman" panose="02020603050405020304" pitchFamily="18" charset="0"/>
                <a:cs typeface="Times New Roman" panose="02020603050405020304" pitchFamily="18" charset="0"/>
              </a:rPr>
            </a:br>
            <a:r>
              <a:rPr lang="en-NZ" sz="2700" b="1" dirty="0">
                <a:solidFill>
                  <a:srgbClr val="C00000"/>
                </a:solidFill>
                <a:latin typeface="+mn-lt"/>
                <a:cs typeface="Times New Roman" panose="02020603050405020304" pitchFamily="18" charset="0"/>
              </a:rPr>
              <a:t>What is CSR?</a:t>
            </a:r>
          </a:p>
        </p:txBody>
      </p:sp>
      <p:sp>
        <p:nvSpPr>
          <p:cNvPr id="3" name="Content Placeholder 2"/>
          <p:cNvSpPr>
            <a:spLocks noGrp="1"/>
          </p:cNvSpPr>
          <p:nvPr>
            <p:ph idx="1"/>
          </p:nvPr>
        </p:nvSpPr>
        <p:spPr>
          <a:xfrm>
            <a:off x="3726873" y="997528"/>
            <a:ext cx="5291859" cy="5613169"/>
          </a:xfrm>
        </p:spPr>
        <p:txBody>
          <a:bodyPr>
            <a:noAutofit/>
          </a:bodyPr>
          <a:lstStyle/>
          <a:p>
            <a:r>
              <a:rPr lang="en-NZ" sz="2100" dirty="0"/>
              <a:t>The definition of business success goes beyond profitability, growth rate and brand recognition. In today's world, customers, employees and other stakeholders judge a company by how its activity affects the community, economy, environment and society at large. In other words, by whether it cares about the greater good and not only greater profit. Corporate social responsibility practices are a way to demonstrate a business's stance on the matter. </a:t>
            </a:r>
          </a:p>
          <a:p>
            <a:r>
              <a:rPr lang="en-NZ" sz="2100" i="1" dirty="0"/>
              <a:t>What Is Corporate Social Responsibility? </a:t>
            </a:r>
            <a:r>
              <a:rPr lang="en-NZ" sz="2100" dirty="0">
                <a:solidFill>
                  <a:srgbClr val="FFFF00"/>
                </a:solidFill>
                <a:hlinkClick r:id="rId2">
                  <a:extLst>
                    <a:ext uri="{A12FA001-AC4F-418D-AE19-62706E023703}">
                      <ahyp:hlinkClr xmlns:ahyp="http://schemas.microsoft.com/office/drawing/2018/hyperlinkcolor" val="tx"/>
                    </a:ext>
                  </a:extLst>
                </a:hlinkClick>
              </a:rPr>
              <a:t>https://www.businessnewsdaily.com/4679-corporate-social-responsibility.html</a:t>
            </a:r>
            <a:endParaRPr lang="en-NZ" sz="2100" dirty="0">
              <a:solidFill>
                <a:srgbClr val="FFFF00"/>
              </a:solidFill>
            </a:endParaRPr>
          </a:p>
          <a:p>
            <a:endParaRPr lang="en-NZ" sz="2100" dirty="0"/>
          </a:p>
          <a:p>
            <a:endParaRPr lang="en-NZ" sz="2100" dirty="0"/>
          </a:p>
        </p:txBody>
      </p:sp>
      <p:pic>
        <p:nvPicPr>
          <p:cNvPr id="4" name="Picture 3"/>
          <p:cNvPicPr>
            <a:picLocks noChangeAspect="1"/>
          </p:cNvPicPr>
          <p:nvPr/>
        </p:nvPicPr>
        <p:blipFill>
          <a:blip r:embed="rId3"/>
          <a:stretch>
            <a:fillRect/>
          </a:stretch>
        </p:blipFill>
        <p:spPr>
          <a:xfrm>
            <a:off x="661670" y="2395405"/>
            <a:ext cx="2968221" cy="2067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1917526"/>
            <a:ext cx="7797800" cy="4220037"/>
          </a:xfrm>
        </p:spPr>
        <p:txBody>
          <a:bodyPr>
            <a:noAutofit/>
          </a:bodyPr>
          <a:lstStyle/>
          <a:p>
            <a:r>
              <a:rPr lang="en-NZ" sz="2400" dirty="0"/>
              <a:t>Businesses that practice corporate social responsibility aim to improve their communities, the economy or the environment.</a:t>
            </a:r>
          </a:p>
          <a:p>
            <a:endParaRPr lang="en-NZ" sz="1500" dirty="0"/>
          </a:p>
          <a:p>
            <a:r>
              <a:rPr lang="en-NZ" sz="2400" dirty="0"/>
              <a:t>Corporate social responsibility, or CSR, is a form of self-regulation that reflects a business's accountability and commitment to contributing to the well-being of communities and society through various environmental and social measures. </a:t>
            </a:r>
          </a:p>
          <a:p>
            <a:endParaRPr lang="en-NZ" sz="2400" dirty="0"/>
          </a:p>
        </p:txBody>
      </p:sp>
      <p:sp>
        <p:nvSpPr>
          <p:cNvPr id="6" name="Title 4">
            <a:extLst>
              <a:ext uri="{FF2B5EF4-FFF2-40B4-BE49-F238E27FC236}">
                <a16:creationId xmlns:a16="http://schemas.microsoft.com/office/drawing/2014/main" id="{8687C258-7F21-726F-8669-6EEEF96DDE96}"/>
              </a:ext>
            </a:extLst>
          </p:cNvPr>
          <p:cNvSpPr>
            <a:spLocks noGrp="1"/>
          </p:cNvSpPr>
          <p:nvPr>
            <p:ph type="title"/>
          </p:nvPr>
        </p:nvSpPr>
        <p:spPr>
          <a:xfrm>
            <a:off x="800100" y="152400"/>
            <a:ext cx="7543800" cy="166254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chemeClr val="bg1"/>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What is CSR?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0" y="1909040"/>
            <a:ext cx="7797800" cy="3826741"/>
          </a:xfrm>
        </p:spPr>
        <p:txBody>
          <a:bodyPr>
            <a:noAutofit/>
          </a:bodyPr>
          <a:lstStyle/>
          <a:p>
            <a:r>
              <a:rPr lang="en-NZ" sz="2400" dirty="0"/>
              <a:t>CSR plays a crucial role in a company's brand perception; attractiveness to customers, employees, and investors; talent retention; and overall business success. </a:t>
            </a:r>
          </a:p>
          <a:p>
            <a:endParaRPr lang="en-NZ" sz="2400" dirty="0"/>
          </a:p>
          <a:p>
            <a:r>
              <a:rPr lang="en-NZ" sz="2400" dirty="0"/>
              <a:t>A company can implement a range of CSR activities, including environmental initiatives, charity work, ethical labour practices and volunteer projects. Stakeholders play a vital role.</a:t>
            </a:r>
          </a:p>
          <a:p>
            <a:endParaRPr lang="en-NZ" sz="2400" dirty="0"/>
          </a:p>
        </p:txBody>
      </p:sp>
      <p:sp>
        <p:nvSpPr>
          <p:cNvPr id="9" name="Title 4">
            <a:extLst>
              <a:ext uri="{FF2B5EF4-FFF2-40B4-BE49-F238E27FC236}">
                <a16:creationId xmlns:a16="http://schemas.microsoft.com/office/drawing/2014/main" id="{9BB3DB66-1D04-7928-1351-669017B327AC}"/>
              </a:ext>
            </a:extLst>
          </p:cNvPr>
          <p:cNvSpPr>
            <a:spLocks noGrp="1"/>
          </p:cNvSpPr>
          <p:nvPr>
            <p:ph type="title"/>
          </p:nvPr>
        </p:nvSpPr>
        <p:spPr>
          <a:xfrm>
            <a:off x="800100" y="152400"/>
            <a:ext cx="7543800" cy="166254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chemeClr val="bg1"/>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What is CSR?</a:t>
            </a:r>
          </a:p>
        </p:txBody>
      </p:sp>
    </p:spTree>
    <p:extLst>
      <p:ext uri="{BB962C8B-B14F-4D97-AF65-F5344CB8AC3E}">
        <p14:creationId xmlns:p14="http://schemas.microsoft.com/office/powerpoint/2010/main" val="162700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215" y="1925783"/>
            <a:ext cx="8427720" cy="3408218"/>
          </a:xfrm>
        </p:spPr>
        <p:txBody>
          <a:bodyPr>
            <a:noAutofit/>
          </a:bodyPr>
          <a:lstStyle/>
          <a:p>
            <a:pPr lvl="0">
              <a:buClr>
                <a:srgbClr val="C00000"/>
              </a:buClr>
            </a:pPr>
            <a:r>
              <a:rPr lang="en-US" sz="2400" dirty="0">
                <a:solidFill>
                  <a:srgbClr val="000000">
                    <a:lumMod val="75000"/>
                    <a:lumOff val="25000"/>
                  </a:srgbClr>
                </a:solidFill>
              </a:rPr>
              <a:t>Some organisations have a natural affinity towards CSR, for some it’s a work in progress.</a:t>
            </a:r>
          </a:p>
          <a:p>
            <a:pPr lvl="0">
              <a:buClr>
                <a:srgbClr val="E48312"/>
              </a:buClr>
            </a:pPr>
            <a:endParaRPr lang="en-US" sz="2400" dirty="0">
              <a:solidFill>
                <a:srgbClr val="000000">
                  <a:lumMod val="75000"/>
                  <a:lumOff val="25000"/>
                </a:srgbClr>
              </a:solidFill>
            </a:endParaRPr>
          </a:p>
          <a:p>
            <a:pPr lvl="0">
              <a:buClr>
                <a:srgbClr val="C00000"/>
              </a:buClr>
            </a:pPr>
            <a:r>
              <a:rPr lang="en-US" sz="2400" dirty="0">
                <a:solidFill>
                  <a:srgbClr val="000000">
                    <a:lumMod val="75000"/>
                    <a:lumOff val="25000"/>
                  </a:srgbClr>
                </a:solidFill>
              </a:rPr>
              <a:t>Contrast World Vision or the Red Cross with McDonalds or General Motors: the former have set out to make the world a better place, the latter have set out to make money for their owners</a:t>
            </a:r>
          </a:p>
          <a:p>
            <a:pPr lvl="0">
              <a:buClr>
                <a:srgbClr val="E48312"/>
              </a:buClr>
              <a:buNone/>
            </a:pPr>
            <a:endParaRPr lang="en-NZ" sz="2400" dirty="0">
              <a:solidFill>
                <a:srgbClr val="000000">
                  <a:lumMod val="75000"/>
                  <a:lumOff val="25000"/>
                </a:srgbClr>
              </a:solidFill>
            </a:endParaRPr>
          </a:p>
          <a:p>
            <a:endParaRPr lang="en-NZ" sz="1400" dirty="0">
              <a:solidFill>
                <a:srgbClr val="000000">
                  <a:lumMod val="75000"/>
                  <a:lumOff val="25000"/>
                </a:srgbClr>
              </a:solidFill>
            </a:endParaRPr>
          </a:p>
        </p:txBody>
      </p:sp>
      <p:sp>
        <p:nvSpPr>
          <p:cNvPr id="6" name="Title 4">
            <a:extLst>
              <a:ext uri="{FF2B5EF4-FFF2-40B4-BE49-F238E27FC236}">
                <a16:creationId xmlns:a16="http://schemas.microsoft.com/office/drawing/2014/main" id="{D6DC2536-6925-8062-5B66-19E2A6BA04F6}"/>
              </a:ext>
            </a:extLst>
          </p:cNvPr>
          <p:cNvSpPr>
            <a:spLocks noGrp="1"/>
          </p:cNvSpPr>
          <p:nvPr>
            <p:ph type="title"/>
          </p:nvPr>
        </p:nvSpPr>
        <p:spPr>
          <a:xfrm>
            <a:off x="800100" y="152400"/>
            <a:ext cx="7543800" cy="166254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chemeClr val="bg1"/>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What is CSR?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215" y="1870250"/>
            <a:ext cx="8427720" cy="4031786"/>
          </a:xfrm>
        </p:spPr>
        <p:txBody>
          <a:bodyPr>
            <a:noAutofit/>
          </a:bodyPr>
          <a:lstStyle/>
          <a:p>
            <a:pPr lvl="0">
              <a:buClr>
                <a:srgbClr val="E48312"/>
              </a:buClr>
            </a:pPr>
            <a:r>
              <a:rPr lang="en-US" sz="2400" dirty="0">
                <a:solidFill>
                  <a:srgbClr val="000000">
                    <a:lumMod val="75000"/>
                    <a:lumOff val="25000"/>
                  </a:srgbClr>
                </a:solidFill>
              </a:rPr>
              <a:t>Dennis Bakke on the importance of profit:  </a:t>
            </a:r>
          </a:p>
          <a:p>
            <a:pPr lvl="0">
              <a:buClr>
                <a:srgbClr val="E48312"/>
              </a:buClr>
              <a:buNone/>
            </a:pPr>
            <a:r>
              <a:rPr lang="en-NZ" sz="2400" i="1" dirty="0">
                <a:solidFill>
                  <a:srgbClr val="000000">
                    <a:lumMod val="75000"/>
                    <a:lumOff val="25000"/>
                  </a:srgbClr>
                </a:solidFill>
              </a:rPr>
              <a:t>	“Profits are to business as breathing is to life. Breathing is essential to life, but it is not the purpose of living. Profits are essential for the existence of the organisation, but they are not the reason for it to exist”.</a:t>
            </a:r>
          </a:p>
          <a:p>
            <a:pPr lvl="0">
              <a:buClr>
                <a:srgbClr val="E48312"/>
              </a:buClr>
              <a:buNone/>
            </a:pPr>
            <a:endParaRPr lang="en-NZ" sz="2400" dirty="0">
              <a:solidFill>
                <a:srgbClr val="000000">
                  <a:lumMod val="75000"/>
                  <a:lumOff val="25000"/>
                </a:srgbClr>
              </a:solidFill>
            </a:endParaRPr>
          </a:p>
          <a:p>
            <a:pPr marL="0" lvl="0" indent="0">
              <a:buClr>
                <a:srgbClr val="E48312"/>
              </a:buClr>
              <a:buNone/>
            </a:pPr>
            <a:r>
              <a:rPr lang="en-NZ" sz="2400" dirty="0">
                <a:solidFill>
                  <a:srgbClr val="000000">
                    <a:lumMod val="75000"/>
                    <a:lumOff val="25000"/>
                  </a:srgbClr>
                </a:solidFill>
              </a:rPr>
              <a:t>Do you think many for-profit businesses would agree with that statement?</a:t>
            </a:r>
          </a:p>
          <a:p>
            <a:endParaRPr lang="en-NZ" sz="1400" dirty="0">
              <a:solidFill>
                <a:srgbClr val="000000">
                  <a:lumMod val="75000"/>
                  <a:lumOff val="25000"/>
                </a:srgbClr>
              </a:solidFill>
            </a:endParaRPr>
          </a:p>
        </p:txBody>
      </p:sp>
      <p:sp>
        <p:nvSpPr>
          <p:cNvPr id="6" name="Title 4">
            <a:extLst>
              <a:ext uri="{FF2B5EF4-FFF2-40B4-BE49-F238E27FC236}">
                <a16:creationId xmlns:a16="http://schemas.microsoft.com/office/drawing/2014/main" id="{93763B3C-E677-69CC-F6F9-2FCFCE0D04AF}"/>
              </a:ext>
            </a:extLst>
          </p:cNvPr>
          <p:cNvSpPr>
            <a:spLocks noGrp="1"/>
          </p:cNvSpPr>
          <p:nvPr>
            <p:ph type="title"/>
          </p:nvPr>
        </p:nvSpPr>
        <p:spPr>
          <a:xfrm>
            <a:off x="800100" y="152400"/>
            <a:ext cx="7543800" cy="166254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chemeClr val="bg1"/>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What is CSR?</a:t>
            </a:r>
          </a:p>
        </p:txBody>
      </p:sp>
    </p:spTree>
    <p:extLst>
      <p:ext uri="{BB962C8B-B14F-4D97-AF65-F5344CB8AC3E}">
        <p14:creationId xmlns:p14="http://schemas.microsoft.com/office/powerpoint/2010/main" val="386957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44449"/>
            <a:ext cx="7543800" cy="1618095"/>
          </a:xfrm>
        </p:spPr>
        <p:txBody>
          <a:bodyPr>
            <a:normAutofit fontScale="90000"/>
          </a:bodyPr>
          <a:lstStyle/>
          <a:p>
            <a:r>
              <a:rPr lang="en-NZ" sz="4400" dirty="0">
                <a:latin typeface="Times New Roman" panose="02020603050405020304" pitchFamily="18" charset="0"/>
                <a:cs typeface="Times New Roman" panose="02020603050405020304" pitchFamily="18" charset="0"/>
              </a:rPr>
              <a:t>Corporate Social Responsibility</a:t>
            </a:r>
            <a:br>
              <a:rPr lang="en-NZ" sz="4400" dirty="0">
                <a:solidFill>
                  <a:srgbClr val="FF0000"/>
                </a:solidFill>
                <a:latin typeface="Times New Roman" panose="02020603050405020304" pitchFamily="18" charset="0"/>
                <a:cs typeface="Times New Roman" panose="02020603050405020304" pitchFamily="18" charset="0"/>
              </a:rPr>
            </a:br>
            <a:r>
              <a:rPr lang="en-NZ" sz="2700" b="1" dirty="0">
                <a:solidFill>
                  <a:srgbClr val="FF0000"/>
                </a:solidFill>
                <a:latin typeface="+mn-lt"/>
                <a:cs typeface="Times New Roman" panose="02020603050405020304" pitchFamily="18" charset="0"/>
              </a:rPr>
              <a:t>A New Zealand example</a:t>
            </a:r>
          </a:p>
        </p:txBody>
      </p:sp>
      <p:sp>
        <p:nvSpPr>
          <p:cNvPr id="3" name="Content Placeholder 2"/>
          <p:cNvSpPr>
            <a:spLocks noGrp="1"/>
          </p:cNvSpPr>
          <p:nvPr>
            <p:ph idx="1"/>
          </p:nvPr>
        </p:nvSpPr>
        <p:spPr>
          <a:xfrm>
            <a:off x="5898275" y="728345"/>
            <a:ext cx="3158490" cy="5401310"/>
          </a:xfrm>
        </p:spPr>
        <p:txBody>
          <a:bodyPr>
            <a:noAutofit/>
          </a:bodyPr>
          <a:lstStyle/>
          <a:p>
            <a:r>
              <a:rPr lang="en-NZ" sz="1900" dirty="0"/>
              <a:t>In New Zealand an obvious example of CSR activity is Westpac’s support of rescue helicopters. Westpac is the principal sponsor of the Auckland, Waikato, Wellington and Canterbury rescue helicopter services and an associate sponsor of the West Coast, Tauranga, Taupo and Palmerston North rescue helicopter trusts. </a:t>
            </a:r>
            <a:r>
              <a:rPr lang="en-NZ" sz="1900" dirty="0">
                <a:hlinkClick r:id="rId2"/>
              </a:rPr>
              <a:t>https://chopperappeal.co.nz/about/</a:t>
            </a:r>
            <a:endParaRPr lang="en-NZ" sz="1900" dirty="0"/>
          </a:p>
          <a:p>
            <a:endParaRPr lang="en-NZ" sz="800" dirty="0"/>
          </a:p>
        </p:txBody>
      </p:sp>
      <p:pic>
        <p:nvPicPr>
          <p:cNvPr id="4" name="Picture 3"/>
          <p:cNvPicPr>
            <a:picLocks noChangeAspect="1"/>
          </p:cNvPicPr>
          <p:nvPr/>
        </p:nvPicPr>
        <p:blipFill>
          <a:blip r:embed="rId3"/>
          <a:stretch>
            <a:fillRect/>
          </a:stretch>
        </p:blipFill>
        <p:spPr>
          <a:xfrm>
            <a:off x="822960" y="2420888"/>
            <a:ext cx="5075315" cy="26437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7543800" cy="880110"/>
          </a:xfrm>
        </p:spPr>
        <p:txBody>
          <a:bodyPr>
            <a:normAutofit/>
          </a:bodyPr>
          <a:lstStyle/>
          <a:p>
            <a:r>
              <a:rPr lang="en-NZ" sz="2700" b="1" dirty="0">
                <a:solidFill>
                  <a:srgbClr val="FF0000"/>
                </a:solidFill>
                <a:latin typeface="+mn-lt"/>
                <a:cs typeface="Times New Roman" panose="02020603050405020304" pitchFamily="18" charset="0"/>
              </a:rPr>
              <a:t>An international example - what is this company?</a:t>
            </a:r>
          </a:p>
        </p:txBody>
      </p:sp>
      <p:sp>
        <p:nvSpPr>
          <p:cNvPr id="3" name="Content Placeholder 2"/>
          <p:cNvSpPr>
            <a:spLocks noGrp="1"/>
          </p:cNvSpPr>
          <p:nvPr>
            <p:ph idx="1"/>
          </p:nvPr>
        </p:nvSpPr>
        <p:spPr>
          <a:xfrm>
            <a:off x="0" y="880110"/>
            <a:ext cx="9144001" cy="5977890"/>
          </a:xfrm>
        </p:spPr>
        <p:txBody>
          <a:bodyPr>
            <a:noAutofit/>
          </a:bodyPr>
          <a:lstStyle/>
          <a:p>
            <a:pPr>
              <a:buClr>
                <a:srgbClr val="E48312"/>
              </a:buClr>
            </a:pPr>
            <a:r>
              <a:rPr lang="en-NZ" dirty="0">
                <a:solidFill>
                  <a:srgbClr val="000000">
                    <a:lumMod val="75000"/>
                    <a:lumOff val="25000"/>
                  </a:srgbClr>
                </a:solidFill>
              </a:rPr>
              <a:t>Started in 1868 as a trading company</a:t>
            </a:r>
          </a:p>
          <a:p>
            <a:pPr>
              <a:buClr>
                <a:srgbClr val="E48312"/>
              </a:buClr>
            </a:pPr>
            <a:r>
              <a:rPr lang="en-NZ" dirty="0">
                <a:solidFill>
                  <a:srgbClr val="000000">
                    <a:lumMod val="75000"/>
                    <a:lumOff val="25000"/>
                  </a:srgbClr>
                </a:solidFill>
              </a:rPr>
              <a:t>Pioneered several industries like steel, power, hospitality and airlines</a:t>
            </a:r>
          </a:p>
          <a:p>
            <a:pPr>
              <a:buClr>
                <a:srgbClr val="E48312"/>
              </a:buClr>
            </a:pPr>
            <a:r>
              <a:rPr lang="en-NZ" dirty="0">
                <a:solidFill>
                  <a:srgbClr val="000000">
                    <a:lumMod val="75000"/>
                    <a:lumOff val="25000"/>
                  </a:srgbClr>
                </a:solidFill>
              </a:rPr>
              <a:t>Two-thirds of its equity or 8-14% of its net profit is allocated for philanthropic means</a:t>
            </a:r>
          </a:p>
          <a:p>
            <a:pPr>
              <a:buClr>
                <a:srgbClr val="E48312"/>
              </a:buClr>
            </a:pPr>
            <a:r>
              <a:rPr lang="en-NZ" dirty="0">
                <a:solidFill>
                  <a:srgbClr val="000000">
                    <a:lumMod val="75000"/>
                    <a:lumOff val="25000"/>
                  </a:srgbClr>
                </a:solidFill>
              </a:rPr>
              <a:t>This company had instituted benefits before they were mandatory by law, which includes:</a:t>
            </a:r>
          </a:p>
          <a:p>
            <a:pPr marL="817563" indent="-457200">
              <a:buClr>
                <a:srgbClr val="E48312"/>
              </a:buClr>
              <a:buFont typeface="+mj-lt"/>
              <a:buAutoNum type="arabicPeriod"/>
            </a:pPr>
            <a:r>
              <a:rPr lang="en-NZ" dirty="0">
                <a:solidFill>
                  <a:srgbClr val="000000">
                    <a:lumMod val="75000"/>
                    <a:lumOff val="25000"/>
                  </a:srgbClr>
                </a:solidFill>
              </a:rPr>
              <a:t>An 8-hour workday </a:t>
            </a:r>
          </a:p>
          <a:p>
            <a:pPr marL="817563" indent="-457200">
              <a:buClr>
                <a:srgbClr val="E48312"/>
              </a:buClr>
              <a:buFont typeface="+mj-lt"/>
              <a:buAutoNum type="arabicPeriod"/>
            </a:pPr>
            <a:r>
              <a:rPr lang="en-NZ" dirty="0">
                <a:solidFill>
                  <a:srgbClr val="000000">
                    <a:lumMod val="75000"/>
                    <a:lumOff val="25000"/>
                  </a:srgbClr>
                </a:solidFill>
              </a:rPr>
              <a:t>A medical service policy for all employees</a:t>
            </a:r>
          </a:p>
          <a:p>
            <a:pPr marL="817563" indent="-457200">
              <a:buClr>
                <a:srgbClr val="E48312"/>
              </a:buClr>
              <a:buFont typeface="+mj-lt"/>
              <a:buAutoNum type="arabicPeriod"/>
            </a:pPr>
            <a:r>
              <a:rPr lang="en-NZ" dirty="0">
                <a:solidFill>
                  <a:srgbClr val="000000">
                    <a:lumMod val="75000"/>
                    <a:lumOff val="25000"/>
                  </a:srgbClr>
                </a:solidFill>
              </a:rPr>
              <a:t>Modern pension systems</a:t>
            </a:r>
          </a:p>
          <a:p>
            <a:pPr marL="817563" indent="-457200">
              <a:buClr>
                <a:srgbClr val="E48312"/>
              </a:buClr>
              <a:buFont typeface="+mj-lt"/>
              <a:buAutoNum type="arabicPeriod"/>
            </a:pPr>
            <a:r>
              <a:rPr lang="en-NZ" dirty="0">
                <a:solidFill>
                  <a:srgbClr val="000000">
                    <a:lumMod val="75000"/>
                    <a:lumOff val="25000"/>
                  </a:srgbClr>
                </a:solidFill>
              </a:rPr>
              <a:t>Maternity benefits in 1928</a:t>
            </a:r>
          </a:p>
          <a:p>
            <a:pPr marL="817563" indent="-457200">
              <a:buClr>
                <a:srgbClr val="E48312"/>
              </a:buClr>
              <a:buFont typeface="+mj-lt"/>
              <a:buAutoNum type="arabicPeriod"/>
            </a:pPr>
            <a:r>
              <a:rPr lang="en-NZ" dirty="0">
                <a:solidFill>
                  <a:srgbClr val="000000">
                    <a:lumMod val="75000"/>
                    <a:lumOff val="25000"/>
                  </a:srgbClr>
                </a:solidFill>
              </a:rPr>
              <a:t>Profit sharing plans</a:t>
            </a:r>
          </a:p>
          <a:p>
            <a:pPr marL="817563" indent="-457200">
              <a:buClr>
                <a:srgbClr val="E48312"/>
              </a:buClr>
              <a:buFont typeface="+mj-lt"/>
              <a:buAutoNum type="arabicPeriod"/>
            </a:pPr>
            <a:r>
              <a:rPr lang="en-NZ" dirty="0">
                <a:solidFill>
                  <a:srgbClr val="000000">
                    <a:lumMod val="75000"/>
                    <a:lumOff val="25000"/>
                  </a:srgbClr>
                </a:solidFill>
              </a:rPr>
              <a:t>Scholarships for studies abroad</a:t>
            </a:r>
          </a:p>
          <a:p>
            <a:pPr marL="817563" indent="-457200">
              <a:buClr>
                <a:srgbClr val="E48312"/>
              </a:buClr>
              <a:buFont typeface="+mj-lt"/>
              <a:buAutoNum type="arabicPeriod"/>
            </a:pPr>
            <a:r>
              <a:rPr lang="en-NZ" dirty="0">
                <a:solidFill>
                  <a:srgbClr val="FFFF00"/>
                </a:solidFill>
              </a:rPr>
              <a:t>The group’s welfare department in 1917. </a:t>
            </a:r>
          </a:p>
          <a:p>
            <a:endParaRPr lang="en-NZ" dirty="0">
              <a:solidFill>
                <a:srgbClr val="000000">
                  <a:lumMod val="75000"/>
                  <a:lumOff val="25000"/>
                </a:srgbClr>
              </a:solidFill>
            </a:endParaRPr>
          </a:p>
        </p:txBody>
      </p:sp>
    </p:spTree>
    <p:extLst>
      <p:ext uri="{BB962C8B-B14F-4D97-AF65-F5344CB8AC3E}">
        <p14:creationId xmlns:p14="http://schemas.microsoft.com/office/powerpoint/2010/main" val="2706378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6D4C80-23D3-4226-B4BD-1C5CC28E6700}"/>
</file>

<file path=customXml/itemProps2.xml><?xml version="1.0" encoding="utf-8"?>
<ds:datastoreItem xmlns:ds="http://schemas.openxmlformats.org/officeDocument/2006/customXml" ds:itemID="{0B7AAD8F-5D37-4D43-A588-FB51172DCE40}">
  <ds:schemaRefs>
    <ds:schemaRef ds:uri="http://schemas.microsoft.com/sharepoint/v3/contenttype/forms"/>
  </ds:schemaRefs>
</ds:datastoreItem>
</file>

<file path=customXml/itemProps3.xml><?xml version="1.0" encoding="utf-8"?>
<ds:datastoreItem xmlns:ds="http://schemas.openxmlformats.org/officeDocument/2006/customXml" ds:itemID="{367DAA38-223E-4870-9C5E-15351AC411D9}">
  <ds:schemaRefs>
    <ds:schemaRef ds:uri="2401adad-2f7e-4faa-948f-7e5b8bfab8a5"/>
    <ds:schemaRef ds:uri="28621a46-d693-4021-bce3-d63b6fa035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30</TotalTime>
  <Words>2004</Words>
  <Application>Microsoft Office PowerPoint</Application>
  <PresentationFormat>On-screen Show (4:3)</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Times New Roman</vt:lpstr>
      <vt:lpstr>Wingdings</vt:lpstr>
      <vt:lpstr>Gallery</vt:lpstr>
      <vt:lpstr>MAMC01801 Capabilities for Managers</vt:lpstr>
      <vt:lpstr>Corporate Social Responsibility </vt:lpstr>
      <vt:lpstr>Corporate Social Responsibility What is CSR?</vt:lpstr>
      <vt:lpstr>Corporate Social Responsibility What is CSR?</vt:lpstr>
      <vt:lpstr>Corporate Social Responsibility What is CSR?</vt:lpstr>
      <vt:lpstr>Corporate Social Responsibility What is CSR?</vt:lpstr>
      <vt:lpstr>Corporate Social Responsibility What is CSR?</vt:lpstr>
      <vt:lpstr>Corporate Social Responsibility A New Zealand example</vt:lpstr>
      <vt:lpstr>An international example - what is this company?</vt:lpstr>
      <vt:lpstr>Corporate Social Responsibility Sample activities</vt:lpstr>
      <vt:lpstr>Corporate Social Responsibility Sample activities</vt:lpstr>
      <vt:lpstr>Corporate Social Responsibility – CSR &amp; SDGs</vt:lpstr>
      <vt:lpstr>Corporate Social Responsibility – CSR &amp; SDGs</vt:lpstr>
      <vt:lpstr>Corporate Social Responsibility The Sustainable Development Goals    </vt:lpstr>
      <vt:lpstr>Corporate Social Responsibility – Stakeholders &amp; CSR </vt:lpstr>
      <vt:lpstr>Corporate Social Responsibility</vt:lpstr>
      <vt:lpstr>Corporate Social Responsibility</vt:lpstr>
      <vt:lpstr>Corporate Social Responsibility The Social License to Operate</vt:lpstr>
      <vt:lpstr>Corporate Social Responsibility The Social License to Operate</vt:lpstr>
      <vt:lpstr>Corporate Social Responsibility – CSR Reporting</vt:lpstr>
      <vt:lpstr>Corporate Social Responsibility – CSR Reporting</vt:lpstr>
      <vt:lpstr>Corporate Social Responsibility – CSR Reporting</vt:lpstr>
      <vt:lpstr>Corporate Social Responsibility – CSR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lastModifiedBy>Sharan Singh</cp:lastModifiedBy>
  <cp:revision>5</cp:revision>
  <dcterms:created xsi:type="dcterms:W3CDTF">2016-07-24T19:29:00Z</dcterms:created>
  <dcterms:modified xsi:type="dcterms:W3CDTF">2024-10-05T08:58:40Z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25ED714AA72B4C408118A28EB700C140_13</vt:lpwstr>
  </property>
  <property fmtid="{D5CDD505-2E9C-101B-9397-08002B2CF9AE}" pid="3" name="KSOProductBuildVer">
    <vt:lpwstr>1033-12.2.0.13489</vt:lpwstr>
  </property>
  <property fmtid="{D5CDD505-2E9C-101B-9397-08002B2CF9AE}" pid="4" name="ContentTypeId">
    <vt:lpwstr>0x010100A9CC55F513A7704EB7D64DFC287877D2</vt:lpwstr>
  </property>
  <property fmtid="{D5CDD505-2E9C-101B-9397-08002B2CF9AE}" pid="5" name="Order">
    <vt:r8>5700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