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4"/>
  </p:sldMasterIdLst>
  <p:sldIdLst>
    <p:sldId id="257" r:id="rId5"/>
    <p:sldId id="265" r:id="rId6"/>
    <p:sldId id="285" r:id="rId7"/>
    <p:sldId id="290" r:id="rId8"/>
    <p:sldId id="266" r:id="rId9"/>
    <p:sldId id="268" r:id="rId10"/>
    <p:sldId id="303" r:id="rId11"/>
    <p:sldId id="283" r:id="rId12"/>
    <p:sldId id="306" r:id="rId13"/>
    <p:sldId id="289" r:id="rId14"/>
    <p:sldId id="271" r:id="rId15"/>
    <p:sldId id="261" r:id="rId16"/>
    <p:sldId id="305" r:id="rId17"/>
    <p:sldId id="262" r:id="rId18"/>
    <p:sldId id="263" r:id="rId19"/>
    <p:sldId id="288" r:id="rId20"/>
    <p:sldId id="287" r:id="rId21"/>
    <p:sldId id="307" r:id="rId22"/>
    <p:sldId id="304"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a:xfrm>
            <a:off x="2396319" y="329308"/>
            <a:ext cx="3086292" cy="309201"/>
          </a:xfrm>
        </p:spPr>
        <p:txBody>
          <a:bodyPr/>
          <a:lstStyle/>
          <a:p>
            <a:endParaRPr lang="en-NZ"/>
          </a:p>
        </p:txBody>
      </p:sp>
      <p:sp>
        <p:nvSpPr>
          <p:cNvPr id="6" name="Slide Number Placeholder 5"/>
          <p:cNvSpPr>
            <a:spLocks noGrp="1"/>
          </p:cNvSpPr>
          <p:nvPr>
            <p:ph type="sldNum" sz="quarter" idx="12"/>
          </p:nvPr>
        </p:nvSpPr>
        <p:spPr>
          <a:xfrm>
            <a:off x="1434703" y="798973"/>
            <a:ext cx="802005" cy="503578"/>
          </a:xfrm>
        </p:spPr>
        <p:txBody>
          <a:bodyPr/>
          <a:lstStyle/>
          <a:p>
            <a:fld id="{661C5BEA-0A78-4292-9167-6DD37194F0B6}" type="slidenum">
              <a:rPr lang="en-NZ" smtClean="0"/>
              <a:t>‹#›</a:t>
            </a:fld>
            <a:endParaRPr lang="en-NZ"/>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683249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38876647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84334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15237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523F3F-311F-4CB6-82CF-AAB4E20C8E15}" type="datetimeFigureOut">
              <a:rPr lang="en-NZ" smtClean="0"/>
              <a:t>5/10/2024</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661C5BEA-0A78-4292-9167-6DD37194F0B6}" type="slidenum">
              <a:rPr lang="en-NZ" smtClean="0"/>
              <a:t>‹#›</a:t>
            </a:fld>
            <a:endParaRPr lang="en-NZ"/>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315626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396296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523F3F-311F-4CB6-82CF-AAB4E20C8E15}" type="datetimeFigureOut">
              <a:rPr lang="en-NZ" smtClean="0"/>
              <a:t>5/10/2024</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250713240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523F3F-311F-4CB6-82CF-AAB4E20C8E15}" type="datetimeFigureOut">
              <a:rPr lang="en-NZ" smtClean="0"/>
              <a:t>5/10/2024</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37872023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23F3F-311F-4CB6-82CF-AAB4E20C8E15}" type="datetimeFigureOut">
              <a:rPr lang="en-NZ" smtClean="0"/>
              <a:t>5/10/2024</a:t>
            </a:fld>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fld id="{661C5BEA-0A78-4292-9167-6DD37194F0B6}" type="slidenum">
              <a:rPr lang="en-NZ" smtClean="0"/>
              <a:t>‹#›</a:t>
            </a:fld>
            <a:endParaRPr lang="en-NZ"/>
          </a:p>
        </p:txBody>
      </p:sp>
    </p:spTree>
    <p:extLst>
      <p:ext uri="{BB962C8B-B14F-4D97-AF65-F5344CB8AC3E}">
        <p14:creationId xmlns:p14="http://schemas.microsoft.com/office/powerpoint/2010/main" val="7410342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2484959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C0523F3F-311F-4CB6-82CF-AAB4E20C8E15}" type="datetimeFigureOut">
              <a:rPr lang="en-NZ" smtClean="0"/>
              <a:t>5/10/2024</a:t>
            </a:fld>
            <a:endParaRPr lang="en-NZ"/>
          </a:p>
        </p:txBody>
      </p:sp>
      <p:sp>
        <p:nvSpPr>
          <p:cNvPr id="6" name="Footer Placeholder 5"/>
          <p:cNvSpPr>
            <a:spLocks noGrp="1"/>
          </p:cNvSpPr>
          <p:nvPr>
            <p:ph type="ftr" sz="quarter" idx="11"/>
          </p:nvPr>
        </p:nvSpPr>
        <p:spPr>
          <a:xfrm>
            <a:off x="1437530" y="318641"/>
            <a:ext cx="3251553" cy="320931"/>
          </a:xfrm>
        </p:spPr>
        <p:txBody>
          <a:bodyPr/>
          <a:lstStyle/>
          <a:p>
            <a:endParaRPr lang="en-NZ"/>
          </a:p>
        </p:txBody>
      </p:sp>
      <p:sp>
        <p:nvSpPr>
          <p:cNvPr id="7" name="Slide Number Placeholder 6"/>
          <p:cNvSpPr>
            <a:spLocks noGrp="1"/>
          </p:cNvSpPr>
          <p:nvPr>
            <p:ph type="sldNum" sz="quarter" idx="12"/>
          </p:nvPr>
        </p:nvSpPr>
        <p:spPr/>
        <p:txBody>
          <a:bodyPr/>
          <a:lstStyle/>
          <a:p>
            <a:fld id="{661C5BEA-0A78-4292-9167-6DD37194F0B6}" type="slidenum">
              <a:rPr lang="en-NZ" smtClean="0"/>
              <a:t>‹#›</a:t>
            </a:fld>
            <a:endParaRPr lang="en-NZ"/>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686519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0523F3F-311F-4CB6-82CF-AAB4E20C8E15}" type="datetimeFigureOut">
              <a:rPr lang="en-NZ" smtClean="0"/>
              <a:t>5/10/2024</a:t>
            </a:fld>
            <a:endParaRPr lang="en-NZ"/>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NZ"/>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661C5BEA-0A78-4292-9167-6DD37194F0B6}" type="slidenum">
              <a:rPr lang="en-NZ" smtClean="0"/>
              <a:t>‹#›</a:t>
            </a:fld>
            <a:endParaRPr lang="en-NZ"/>
          </a:p>
        </p:txBody>
      </p:sp>
    </p:spTree>
    <p:extLst>
      <p:ext uri="{BB962C8B-B14F-4D97-AF65-F5344CB8AC3E}">
        <p14:creationId xmlns:p14="http://schemas.microsoft.com/office/powerpoint/2010/main" val="381454736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IWq4ds-VlIo" TargetMode="External"/><Relationship Id="rId2" Type="http://schemas.openxmlformats.org/officeDocument/2006/relationships/hyperlink" Target="https://www.youtube.com/watch?v=qCo3wSGYRb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forbes.com/sites/forbeslacouncil/2019/04/23/the-importance-of-cross-cultural-management/?sh=17c5eab51b5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youtube.com/watch?v=RKK7wGAYP6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D095B41-7312-4603-9F0F-93387C353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247CDFC-4C7E-5683-7271-3166D7E2A210}"/>
              </a:ext>
            </a:extLst>
          </p:cNvPr>
          <p:cNvPicPr>
            <a:picLocks noChangeAspect="1"/>
          </p:cNvPicPr>
          <p:nvPr/>
        </p:nvPicPr>
        <p:blipFill rotWithShape="1">
          <a:blip r:embed="rId2">
            <a:duotone>
              <a:schemeClr val="bg2">
                <a:shade val="45000"/>
                <a:satMod val="135000"/>
              </a:schemeClr>
              <a:prstClr val="white"/>
            </a:duotone>
            <a:alphaModFix amt="50000"/>
          </a:blip>
          <a:srcRect t="11299" r="-2" b="13697"/>
          <a:stretch/>
        </p:blipFill>
        <p:spPr>
          <a:xfrm>
            <a:off x="228" y="10"/>
            <a:ext cx="9143772" cy="6857990"/>
          </a:xfrm>
          <a:prstGeom prst="rect">
            <a:avLst/>
          </a:prstGeom>
        </p:spPr>
      </p:pic>
      <p:sp>
        <p:nvSpPr>
          <p:cNvPr id="11" name="Rectangle 10">
            <a:extLst>
              <a:ext uri="{FF2B5EF4-FFF2-40B4-BE49-F238E27FC236}">
                <a16:creationId xmlns:a16="http://schemas.microsoft.com/office/drawing/2014/main" id="{1042C936-444C-4F0D-9737-291EAFE1E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10594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813334" y="802298"/>
            <a:ext cx="6477805" cy="2541431"/>
          </a:xfrm>
        </p:spPr>
        <p:txBody>
          <a:bodyPr>
            <a:normAutofit/>
          </a:bodyPr>
          <a:lstStyle/>
          <a:p>
            <a:r>
              <a:rPr lang="en-NZ">
                <a:latin typeface="Times New Roman" panose="02020603050405020304" pitchFamily="18" charset="0"/>
                <a:cs typeface="Times New Roman" panose="02020603050405020304" pitchFamily="18" charset="0"/>
              </a:rPr>
              <a:t>AM 801002 Capabilities for Managers</a:t>
            </a:r>
          </a:p>
        </p:txBody>
      </p:sp>
      <p:sp>
        <p:nvSpPr>
          <p:cNvPr id="3" name="Subtitle 2"/>
          <p:cNvSpPr>
            <a:spLocks noGrp="1"/>
          </p:cNvSpPr>
          <p:nvPr>
            <p:ph type="subTitle" idx="1"/>
          </p:nvPr>
        </p:nvSpPr>
        <p:spPr>
          <a:xfrm>
            <a:off x="1813335" y="3531204"/>
            <a:ext cx="6477804" cy="977621"/>
          </a:xfrm>
        </p:spPr>
        <p:txBody>
          <a:bodyPr>
            <a:normAutofit/>
          </a:bodyPr>
          <a:lstStyle/>
          <a:p>
            <a:pPr lvl="0">
              <a:buClr>
                <a:srgbClr val="E48312"/>
              </a:buClr>
            </a:pPr>
            <a:r>
              <a:rPr lang="en-NZ" sz="2500" b="1"/>
              <a:t>WEEK 5 Communication</a:t>
            </a:r>
          </a:p>
        </p:txBody>
      </p:sp>
      <p:cxnSp>
        <p:nvCxnSpPr>
          <p:cNvPr id="13" name="Straight Connector 12">
            <a:extLst>
              <a:ext uri="{FF2B5EF4-FFF2-40B4-BE49-F238E27FC236}">
                <a16:creationId xmlns:a16="http://schemas.microsoft.com/office/drawing/2014/main" id="{B61C4D9F-F4AF-4ED2-9310-56EB2E19C0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813335" y="3528543"/>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15" name="Picture 14">
            <a:extLst>
              <a:ext uri="{FF2B5EF4-FFF2-40B4-BE49-F238E27FC236}">
                <a16:creationId xmlns:a16="http://schemas.microsoft.com/office/drawing/2014/main" id="{419FDB25-3050-4009-9806-3000DDD1C0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9144000" cy="742950"/>
          </a:xfrm>
          <a:prstGeom prst="rect">
            <a:avLst/>
          </a:prstGeom>
        </p:spPr>
      </p:pic>
      <p:cxnSp>
        <p:nvCxnSpPr>
          <p:cNvPr id="17" name="Straight Connector 16">
            <a:extLst>
              <a:ext uri="{FF2B5EF4-FFF2-40B4-BE49-F238E27FC236}">
                <a16:creationId xmlns:a16="http://schemas.microsoft.com/office/drawing/2014/main" id="{8063EF0F-7BC0-4CFB-AB98-20A8DD91D7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405" y="44670"/>
            <a:ext cx="7543800" cy="910148"/>
          </a:xfrm>
        </p:spPr>
        <p:txBody>
          <a:bodyPr>
            <a:normAutofit fontScale="90000"/>
          </a:bodyPr>
          <a:lstStyle/>
          <a:p>
            <a:r>
              <a:rPr lang="en-NZ" sz="4400">
                <a:latin typeface="Times New Roman" panose="02020603050405020304" pitchFamily="18" charset="0"/>
                <a:cs typeface="Times New Roman" panose="02020603050405020304" pitchFamily="18" charset="0"/>
              </a:rPr>
              <a:t>Some responses to conflict</a:t>
            </a:r>
          </a:p>
        </p:txBody>
      </p:sp>
      <p:sp>
        <p:nvSpPr>
          <p:cNvPr id="3" name="Content Placeholder 2"/>
          <p:cNvSpPr>
            <a:spLocks noGrp="1"/>
          </p:cNvSpPr>
          <p:nvPr>
            <p:ph idx="1"/>
          </p:nvPr>
        </p:nvSpPr>
        <p:spPr>
          <a:xfrm>
            <a:off x="827405" y="1313400"/>
            <a:ext cx="7374255" cy="4574053"/>
          </a:xfrm>
        </p:spPr>
        <p:txBody>
          <a:bodyPr>
            <a:normAutofit/>
          </a:bodyPr>
          <a:lstStyle/>
          <a:p>
            <a:r>
              <a:rPr lang="en-NZ" b="1"/>
              <a:t>What are the possible outcomes?</a:t>
            </a:r>
          </a:p>
          <a:p>
            <a:endParaRPr lang="en-NZ"/>
          </a:p>
          <a:p>
            <a:endParaRPr lang="en-NZ"/>
          </a:p>
          <a:p>
            <a:endParaRPr lang="en-NZ"/>
          </a:p>
          <a:p>
            <a:endParaRPr lang="en-NZ"/>
          </a:p>
          <a:p>
            <a:endParaRPr lang="en-NZ"/>
          </a:p>
          <a:p>
            <a:endParaRPr lang="en-NZ"/>
          </a:p>
          <a:p>
            <a:pPr marL="0" indent="0">
              <a:buNone/>
            </a:pPr>
            <a:endParaRPr lang="en-NZ"/>
          </a:p>
          <a:p>
            <a:r>
              <a:rPr lang="en-NZ" b="1"/>
              <a:t>Which outcome solves the problem permanently?</a:t>
            </a:r>
          </a:p>
        </p:txBody>
      </p:sp>
      <p:graphicFrame>
        <p:nvGraphicFramePr>
          <p:cNvPr id="4" name="Table 3"/>
          <p:cNvGraphicFramePr>
            <a:graphicFrameLocks noGrp="1"/>
          </p:cNvGraphicFramePr>
          <p:nvPr>
            <p:extLst>
              <p:ext uri="{D42A27DB-BD31-4B8C-83A1-F6EECF244321}">
                <p14:modId xmlns:p14="http://schemas.microsoft.com/office/powerpoint/2010/main" val="705046365"/>
              </p:ext>
            </p:extLst>
          </p:nvPr>
        </p:nvGraphicFramePr>
        <p:xfrm>
          <a:off x="1014095" y="1943100"/>
          <a:ext cx="7115810" cy="2971800"/>
        </p:xfrm>
        <a:graphic>
          <a:graphicData uri="http://schemas.openxmlformats.org/drawingml/2006/table">
            <a:tbl>
              <a:tblPr firstRow="1" bandRow="1">
                <a:tableStyleId>{5C22544A-7EE6-4342-B048-85BDC9FD1C3A}</a:tableStyleId>
              </a:tblPr>
              <a:tblGrid>
                <a:gridCol w="3557905">
                  <a:extLst>
                    <a:ext uri="{9D8B030D-6E8A-4147-A177-3AD203B41FA5}">
                      <a16:colId xmlns:a16="http://schemas.microsoft.com/office/drawing/2014/main" val="20000"/>
                    </a:ext>
                  </a:extLst>
                </a:gridCol>
                <a:gridCol w="3557905">
                  <a:extLst>
                    <a:ext uri="{9D8B030D-6E8A-4147-A177-3AD203B41FA5}">
                      <a16:colId xmlns:a16="http://schemas.microsoft.com/office/drawing/2014/main" val="20001"/>
                    </a:ext>
                  </a:extLst>
                </a:gridCol>
              </a:tblGrid>
              <a:tr h="650425">
                <a:tc>
                  <a:txBody>
                    <a:bodyPr/>
                    <a:lstStyle/>
                    <a:p>
                      <a:r>
                        <a:rPr lang="en-NZ" sz="2500"/>
                        <a:t>Forcing</a:t>
                      </a:r>
                    </a:p>
                  </a:txBody>
                  <a:tcPr/>
                </a:tc>
                <a:tc>
                  <a:txBody>
                    <a:bodyPr/>
                    <a:lstStyle/>
                    <a:p>
                      <a:r>
                        <a:rPr lang="en-NZ" sz="2500"/>
                        <a:t>I win, you lose </a:t>
                      </a:r>
                    </a:p>
                    <a:p>
                      <a:endParaRPr lang="en-NZ" sz="1500"/>
                    </a:p>
                  </a:txBody>
                  <a:tcPr/>
                </a:tc>
                <a:extLst>
                  <a:ext uri="{0D108BD9-81ED-4DB2-BD59-A6C34878D82A}">
                    <a16:rowId xmlns:a16="http://schemas.microsoft.com/office/drawing/2014/main" val="10000"/>
                  </a:ext>
                </a:extLst>
              </a:tr>
              <a:tr h="353492">
                <a:tc>
                  <a:txBody>
                    <a:bodyPr/>
                    <a:lstStyle/>
                    <a:p>
                      <a:r>
                        <a:rPr lang="en-NZ" sz="1900"/>
                        <a:t>Accommodating</a:t>
                      </a:r>
                    </a:p>
                  </a:txBody>
                  <a:tcPr/>
                </a:tc>
                <a:tc>
                  <a:txBody>
                    <a:bodyPr/>
                    <a:lstStyle/>
                    <a:p>
                      <a:r>
                        <a:rPr lang="en-NZ" sz="1900"/>
                        <a:t>You win, I lose </a:t>
                      </a:r>
                    </a:p>
                  </a:txBody>
                  <a:tcPr/>
                </a:tc>
                <a:extLst>
                  <a:ext uri="{0D108BD9-81ED-4DB2-BD59-A6C34878D82A}">
                    <a16:rowId xmlns:a16="http://schemas.microsoft.com/office/drawing/2014/main" val="10001"/>
                  </a:ext>
                </a:extLst>
              </a:tr>
              <a:tr h="622146">
                <a:tc>
                  <a:txBody>
                    <a:bodyPr/>
                    <a:lstStyle/>
                    <a:p>
                      <a:r>
                        <a:rPr lang="en-NZ" sz="1900"/>
                        <a:t>Avoiding </a:t>
                      </a:r>
                    </a:p>
                  </a:txBody>
                  <a:tcPr/>
                </a:tc>
                <a:tc>
                  <a:txBody>
                    <a:bodyPr/>
                    <a:lstStyle/>
                    <a:p>
                      <a:r>
                        <a:rPr lang="en-NZ" sz="1900"/>
                        <a:t>Let’s not have any winners or losers</a:t>
                      </a:r>
                    </a:p>
                  </a:txBody>
                  <a:tcPr/>
                </a:tc>
                <a:extLst>
                  <a:ext uri="{0D108BD9-81ED-4DB2-BD59-A6C34878D82A}">
                    <a16:rowId xmlns:a16="http://schemas.microsoft.com/office/drawing/2014/main" val="10002"/>
                  </a:ext>
                </a:extLst>
              </a:tr>
              <a:tr h="509028">
                <a:tc>
                  <a:txBody>
                    <a:bodyPr/>
                    <a:lstStyle/>
                    <a:p>
                      <a:r>
                        <a:rPr lang="en-NZ" sz="1900"/>
                        <a:t>Compromising</a:t>
                      </a:r>
                    </a:p>
                  </a:txBody>
                  <a:tcPr/>
                </a:tc>
                <a:tc>
                  <a:txBody>
                    <a:bodyPr/>
                    <a:lstStyle/>
                    <a:p>
                      <a:r>
                        <a:rPr lang="en-NZ" sz="1500"/>
                        <a:t>We both win some, we both lose some </a:t>
                      </a:r>
                    </a:p>
                    <a:p>
                      <a:endParaRPr lang="en-NZ" sz="1500"/>
                    </a:p>
                  </a:txBody>
                  <a:tcPr/>
                </a:tc>
                <a:extLst>
                  <a:ext uri="{0D108BD9-81ED-4DB2-BD59-A6C34878D82A}">
                    <a16:rowId xmlns:a16="http://schemas.microsoft.com/office/drawing/2014/main" val="10003"/>
                  </a:ext>
                </a:extLst>
              </a:tr>
              <a:tr h="622146">
                <a:tc>
                  <a:txBody>
                    <a:bodyPr/>
                    <a:lstStyle/>
                    <a:p>
                      <a:r>
                        <a:rPr lang="en-NZ" sz="1900"/>
                        <a:t>Collaborating</a:t>
                      </a:r>
                    </a:p>
                  </a:txBody>
                  <a:tcPr/>
                </a:tc>
                <a:tc>
                  <a:txBody>
                    <a:bodyPr/>
                    <a:lstStyle/>
                    <a:p>
                      <a:r>
                        <a:rPr lang="en-NZ" sz="1900"/>
                        <a:t>I win, you win</a:t>
                      </a:r>
                    </a:p>
                    <a:p>
                      <a:endParaRPr lang="en-NZ" sz="190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3491" y="547846"/>
            <a:ext cx="6571343" cy="1049235"/>
          </a:xfrm>
        </p:spPr>
        <p:txBody>
          <a:bodyPr>
            <a:normAutofit fontScale="90000"/>
          </a:bodyPr>
          <a:lstStyle/>
          <a:p>
            <a:pPr algn="ctr"/>
            <a:r>
              <a:rPr lang="en-NZ" sz="4400">
                <a:latin typeface="Times New Roman" panose="02020603050405020304" pitchFamily="18" charset="0"/>
                <a:cs typeface="Times New Roman" panose="02020603050405020304" pitchFamily="18" charset="0"/>
              </a:rPr>
              <a:t>How do we collaborate?</a:t>
            </a:r>
          </a:p>
        </p:txBody>
      </p:sp>
      <p:sp>
        <p:nvSpPr>
          <p:cNvPr id="3" name="Content Placeholder 2"/>
          <p:cNvSpPr>
            <a:spLocks noGrp="1"/>
          </p:cNvSpPr>
          <p:nvPr>
            <p:ph idx="1"/>
          </p:nvPr>
        </p:nvSpPr>
        <p:spPr>
          <a:xfrm>
            <a:off x="208547" y="1839270"/>
            <a:ext cx="8935453" cy="4128393"/>
          </a:xfrm>
        </p:spPr>
        <p:txBody>
          <a:bodyPr>
            <a:normAutofit lnSpcReduction="10000"/>
          </a:bodyPr>
          <a:lstStyle/>
          <a:p>
            <a:pPr lvl="0"/>
            <a:r>
              <a:rPr lang="en-NZ" sz="2400"/>
              <a:t>Establish shared goals, and focus on what you have in common.</a:t>
            </a:r>
          </a:p>
          <a:p>
            <a:pPr lvl="0"/>
            <a:r>
              <a:rPr lang="en-NZ" sz="2400"/>
              <a:t>Separate the people from the problem, and focus on the latter.</a:t>
            </a:r>
          </a:p>
          <a:p>
            <a:pPr lvl="0"/>
            <a:r>
              <a:rPr lang="en-NZ" sz="2400"/>
              <a:t>Focus on reasons, not demands.</a:t>
            </a:r>
          </a:p>
          <a:p>
            <a:pPr lvl="0"/>
            <a:r>
              <a:rPr lang="en-NZ" sz="2400"/>
              <a:t>Brainstorm solutions – eventually you may come up with one that is agreeable to everyone.</a:t>
            </a:r>
          </a:p>
          <a:p>
            <a:pPr lvl="0"/>
            <a:r>
              <a:rPr lang="en-NZ" sz="2400"/>
              <a:t>Move away from “what do I want?” and towards “what’s the best outcome?”. </a:t>
            </a:r>
          </a:p>
          <a:p>
            <a:pPr lvl="0"/>
            <a:r>
              <a:rPr lang="en-NZ" sz="2400"/>
              <a:t>Define success in terms of gains, not losses.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1055613"/>
            <a:ext cx="7543800" cy="960120"/>
          </a:xfrm>
        </p:spPr>
        <p:txBody>
          <a:bodyPr>
            <a:normAutofit/>
          </a:bodyPr>
          <a:lstStyle/>
          <a:p>
            <a:pPr algn="ctr"/>
            <a:r>
              <a:rPr lang="en-NZ" sz="4400">
                <a:latin typeface="Times New Roman" panose="02020603050405020304" pitchFamily="18" charset="0"/>
                <a:cs typeface="Times New Roman" panose="02020603050405020304" pitchFamily="18" charset="0"/>
              </a:rPr>
              <a:t>Communication</a:t>
            </a:r>
          </a:p>
        </p:txBody>
      </p:sp>
      <p:sp>
        <p:nvSpPr>
          <p:cNvPr id="3" name="Content Placeholder 2"/>
          <p:cNvSpPr>
            <a:spLocks noGrp="1"/>
          </p:cNvSpPr>
          <p:nvPr>
            <p:ph idx="1"/>
          </p:nvPr>
        </p:nvSpPr>
        <p:spPr>
          <a:xfrm>
            <a:off x="481263" y="2015733"/>
            <a:ext cx="8181473" cy="3647129"/>
          </a:xfrm>
        </p:spPr>
        <p:txBody>
          <a:bodyPr>
            <a:noAutofit/>
          </a:bodyPr>
          <a:lstStyle/>
          <a:p>
            <a:r>
              <a:rPr lang="en-NZ" sz="2700"/>
              <a:t>The ability to send messages to others that will be received, and meaning interpreted, in exactly the same manner as the sender intended. </a:t>
            </a:r>
          </a:p>
          <a:p>
            <a:r>
              <a:rPr lang="en-NZ" sz="2700"/>
              <a:t>What is the basic communication model?</a:t>
            </a:r>
          </a:p>
          <a:p>
            <a:r>
              <a:rPr lang="en-NZ" sz="2700"/>
              <a:t>How do we apply this to an organisation?</a:t>
            </a:r>
          </a:p>
          <a:p>
            <a:pPr>
              <a:buNone/>
            </a:pPr>
            <a:r>
              <a:rPr lang="en-NZ" sz="270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NZ" altLang="en-US" sz="3200"/>
              <a:t>Activity 5.3: Barry and Communication Barriers</a:t>
            </a:r>
          </a:p>
        </p:txBody>
      </p:sp>
      <p:pic>
        <p:nvPicPr>
          <p:cNvPr id="4" name="Content Placeholder 3"/>
          <p:cNvPicPr>
            <a:picLocks noGrp="1" noChangeAspect="1"/>
          </p:cNvPicPr>
          <p:nvPr>
            <p:ph idx="1"/>
          </p:nvPr>
        </p:nvPicPr>
        <p:blipFill>
          <a:blip r:embed="rId2"/>
          <a:stretch>
            <a:fillRect/>
          </a:stretch>
        </p:blipFill>
        <p:spPr>
          <a:xfrm>
            <a:off x="1286328" y="1869630"/>
            <a:ext cx="6571343" cy="369487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6084" y="457512"/>
            <a:ext cx="7543800" cy="934142"/>
          </a:xfrm>
        </p:spPr>
        <p:txBody>
          <a:bodyPr>
            <a:normAutofit fontScale="90000"/>
          </a:bodyPr>
          <a:lstStyle/>
          <a:p>
            <a:pPr algn="ctr"/>
            <a:r>
              <a:rPr lang="en-NZ" sz="4400">
                <a:latin typeface="Times New Roman" panose="02020603050405020304" pitchFamily="18" charset="0"/>
                <a:cs typeface="Times New Roman" panose="02020603050405020304" pitchFamily="18" charset="0"/>
              </a:rPr>
              <a:t>Communicating internally</a:t>
            </a:r>
          </a:p>
        </p:txBody>
      </p:sp>
      <p:sp>
        <p:nvSpPr>
          <p:cNvPr id="3" name="Content Placeholder 2"/>
          <p:cNvSpPr>
            <a:spLocks noGrp="1"/>
          </p:cNvSpPr>
          <p:nvPr>
            <p:ph idx="1"/>
          </p:nvPr>
        </p:nvSpPr>
        <p:spPr>
          <a:xfrm>
            <a:off x="144380" y="1876927"/>
            <a:ext cx="8823598" cy="3930316"/>
          </a:xfrm>
        </p:spPr>
        <p:txBody>
          <a:bodyPr>
            <a:normAutofit fontScale="92500" lnSpcReduction="10000"/>
          </a:bodyPr>
          <a:lstStyle/>
          <a:p>
            <a:r>
              <a:rPr lang="en-NZ" sz="2400"/>
              <a:t>Clarity of communication (or lack of it) is often a key element of internal corporate culture. </a:t>
            </a:r>
          </a:p>
          <a:p>
            <a:r>
              <a:rPr lang="en-NZ" sz="2400"/>
              <a:t>Culture is strongly influenced by management style, extent of authority delegation, importance of teamwork, stakeholder relationships, ethnic background, language, religion, country of origin and learned behaviour</a:t>
            </a:r>
          </a:p>
          <a:p>
            <a:r>
              <a:rPr lang="en-NZ" sz="2400"/>
              <a:t>Culture often exists at operating unit level – many people see themselves as “brick layers” rather than “cathedral builders.”</a:t>
            </a:r>
          </a:p>
          <a:p>
            <a:r>
              <a:rPr lang="en-NZ" sz="2400"/>
              <a:t>So managers have a significant ability to influence the culture of their organisations</a:t>
            </a:r>
          </a:p>
          <a:p>
            <a:endParaRPr lang="en-NZ" sz="2400"/>
          </a:p>
          <a:p>
            <a:endParaRPr lang="en-NZ"/>
          </a:p>
        </p:txBody>
      </p:sp>
      <p:sp>
        <p:nvSpPr>
          <p:cNvPr id="5" name="Rectangle 4"/>
          <p:cNvSpPr/>
          <p:nvPr/>
        </p:nvSpPr>
        <p:spPr>
          <a:xfrm>
            <a:off x="323528" y="6090425"/>
            <a:ext cx="8496944" cy="784830"/>
          </a:xfrm>
          <a:prstGeom prst="rect">
            <a:avLst/>
          </a:prstGeom>
        </p:spPr>
        <p:txBody>
          <a:bodyPr wrap="square">
            <a:spAutoFit/>
          </a:bodyPr>
          <a:lstStyle/>
          <a:p>
            <a:r>
              <a:rPr lang="en-NZ" sz="1500">
                <a:solidFill>
                  <a:srgbClr val="FFFF00"/>
                </a:solidFill>
                <a:latin typeface="Roboto" panose="02000000000000000000" pitchFamily="2" charset="0"/>
              </a:rPr>
              <a:t>Gestures Around the World (2 min) - </a:t>
            </a:r>
            <a:r>
              <a:rPr lang="en-NZ" sz="1500">
                <a:solidFill>
                  <a:srgbClr val="FFFF00"/>
                </a:solidFill>
                <a:latin typeface="Roboto" panose="02000000000000000000" pitchFamily="2" charset="0"/>
                <a:hlinkClick r:id="rId2">
                  <a:extLst>
                    <a:ext uri="{A12FA001-AC4F-418D-AE19-62706E023703}">
                      <ahyp:hlinkClr xmlns:ahyp="http://schemas.microsoft.com/office/drawing/2018/hyperlinkcolor" val="tx"/>
                    </a:ext>
                  </a:extLst>
                </a:hlinkClick>
              </a:rPr>
              <a:t>https://www.youtube.com/watch?v=qCo3wSGYRbQ</a:t>
            </a:r>
            <a:endParaRPr lang="en-NZ" sz="1500">
              <a:solidFill>
                <a:srgbClr val="FFFF00"/>
              </a:solidFill>
              <a:latin typeface="Roboto" panose="02000000000000000000" pitchFamily="2" charset="0"/>
            </a:endParaRPr>
          </a:p>
          <a:p>
            <a:r>
              <a:rPr lang="en-NZ" sz="1500">
                <a:solidFill>
                  <a:srgbClr val="FFFF00"/>
                </a:solidFill>
                <a:latin typeface="Roboto" panose="02000000000000000000" pitchFamily="2" charset="0"/>
              </a:rPr>
              <a:t> Communicating Across Cultures (2 mins) - </a:t>
            </a:r>
            <a:r>
              <a:rPr lang="en-NZ" sz="1500">
                <a:solidFill>
                  <a:srgbClr val="FFFF00"/>
                </a:solidFill>
                <a:latin typeface="Roboto" panose="02000000000000000000" pitchFamily="2" charset="0"/>
                <a:hlinkClick r:id="rId3">
                  <a:extLst>
                    <a:ext uri="{A12FA001-AC4F-418D-AE19-62706E023703}">
                      <ahyp:hlinkClr xmlns:ahyp="http://schemas.microsoft.com/office/drawing/2018/hyperlinkcolor" val="tx"/>
                    </a:ext>
                  </a:extLst>
                </a:hlinkClick>
              </a:rPr>
              <a:t>https://www.youtube.com/watch?v=IWq4ds-VlIo</a:t>
            </a:r>
            <a:endParaRPr lang="en-NZ" sz="1500">
              <a:solidFill>
                <a:srgbClr val="FFFF00"/>
              </a:solidFill>
              <a:latin typeface="Roboto" panose="02000000000000000000" pitchFamily="2" charset="0"/>
            </a:endParaRPr>
          </a:p>
          <a:p>
            <a:endParaRPr lang="en-NZ" sz="1500" b="0" i="0">
              <a:solidFill>
                <a:srgbClr val="FFFF00"/>
              </a:solidFill>
              <a:effectLst/>
              <a:latin typeface="Roboto" panose="020000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45723"/>
            <a:ext cx="7543800" cy="910148"/>
          </a:xfrm>
        </p:spPr>
        <p:txBody>
          <a:bodyPr>
            <a:normAutofit/>
          </a:bodyPr>
          <a:lstStyle/>
          <a:p>
            <a:pPr algn="ctr"/>
            <a:r>
              <a:rPr lang="en-NZ" sz="4400">
                <a:latin typeface="Times New Roman" panose="02020603050405020304" pitchFamily="18" charset="0"/>
                <a:cs typeface="Times New Roman" panose="02020603050405020304" pitchFamily="18" charset="0"/>
              </a:rPr>
              <a:t>An ideal world</a:t>
            </a:r>
          </a:p>
        </p:txBody>
      </p:sp>
      <p:sp>
        <p:nvSpPr>
          <p:cNvPr id="3" name="Content Placeholder 2"/>
          <p:cNvSpPr>
            <a:spLocks noGrp="1"/>
          </p:cNvSpPr>
          <p:nvPr>
            <p:ph idx="1"/>
          </p:nvPr>
        </p:nvSpPr>
        <p:spPr>
          <a:xfrm>
            <a:off x="128338" y="1845734"/>
            <a:ext cx="9015662" cy="4247562"/>
          </a:xfrm>
        </p:spPr>
        <p:txBody>
          <a:bodyPr>
            <a:normAutofit fontScale="85000" lnSpcReduction="20000"/>
          </a:bodyPr>
          <a:lstStyle/>
          <a:p>
            <a:pPr hangingPunct="0"/>
            <a:r>
              <a:rPr lang="en-GB" sz="2400"/>
              <a:t>Managers often seek an “ideal world” of employee commitment, innovative and co-operative behaviour, and ready and enthusiastic participation in teams – the idea of "one big happy family“</a:t>
            </a:r>
          </a:p>
          <a:p>
            <a:pPr hangingPunct="0"/>
            <a:r>
              <a:rPr lang="en-GB" sz="2400"/>
              <a:t>Three things that are needed if this is to happen:</a:t>
            </a:r>
          </a:p>
          <a:p>
            <a:pPr marL="594360" lvl="0" indent="-457200">
              <a:buFont typeface="+mj-lt"/>
              <a:buAutoNum type="arabicPeriod"/>
            </a:pPr>
            <a:r>
              <a:rPr lang="en-NZ" sz="2400"/>
              <a:t>All staff must have a clear understanding of their positioning in the organisational structure, the task structure, and the communications structure</a:t>
            </a:r>
          </a:p>
          <a:p>
            <a:pPr marL="594360" lvl="0" indent="-457200">
              <a:buFont typeface="+mj-lt"/>
              <a:buAutoNum type="arabicPeriod"/>
            </a:pPr>
            <a:r>
              <a:rPr lang="en-NZ" sz="2400"/>
              <a:t>Communications systems must operate within and between many different business units, or “islands of activity”, so communications methods need to be clear, simple and easy to understand.</a:t>
            </a:r>
          </a:p>
          <a:p>
            <a:pPr marL="594360" lvl="0" indent="-457200">
              <a:buFont typeface="+mj-lt"/>
              <a:buAutoNum type="arabicPeriod"/>
            </a:pPr>
            <a:r>
              <a:rPr lang="en-NZ" sz="2400"/>
              <a:t>The tools of communication must be installed in good time, and consistently available in fully functioning order. </a:t>
            </a:r>
          </a:p>
          <a:p>
            <a:pPr marL="137160" lvl="0" indent="0">
              <a:buNone/>
            </a:pPr>
            <a:endParaRPr lang="en-NZ"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792" y="139616"/>
            <a:ext cx="7543800" cy="652947"/>
          </a:xfrm>
        </p:spPr>
        <p:txBody>
          <a:bodyPr/>
          <a:lstStyle/>
          <a:p>
            <a:pPr algn="ctr"/>
            <a:r>
              <a:rPr lang="en-NZ">
                <a:latin typeface="Times New Roman" panose="02020603050405020304" pitchFamily="18" charset="0"/>
                <a:cs typeface="Times New Roman" panose="02020603050405020304" pitchFamily="18" charset="0"/>
              </a:rPr>
              <a:t>Communication and culture</a:t>
            </a:r>
          </a:p>
        </p:txBody>
      </p:sp>
      <p:sp>
        <p:nvSpPr>
          <p:cNvPr id="3" name="Content Placeholder 2"/>
          <p:cNvSpPr>
            <a:spLocks noGrp="1"/>
          </p:cNvSpPr>
          <p:nvPr>
            <p:ph idx="1"/>
          </p:nvPr>
        </p:nvSpPr>
        <p:spPr>
          <a:xfrm>
            <a:off x="1695345" y="1003384"/>
            <a:ext cx="7279745" cy="5050790"/>
          </a:xfrm>
        </p:spPr>
        <p:txBody>
          <a:bodyPr>
            <a:normAutofit fontScale="90000"/>
          </a:bodyPr>
          <a:lstStyle/>
          <a:p>
            <a:r>
              <a:rPr lang="en-NZ" sz="2200"/>
              <a:t>“We are living and working in a global society. Major business hubs like Dubai, Toronto, London and Hong Kong are made up of incredibly diverse workforces. As managers, we need to recognize the power and benefits of cross-cultural management. Businesses that employ people from various nationalities, working together under one roof and all facing the same, reap untold benefits from the diversity of their approach. It's important to understand that how someone approaches decisions and problem-solving could vary much based on their background, experience, traditions and culture. This brings myriad positive benefits, and it can also bring some drawbacks. Awareness of different styles of decision making can help you as a manager.”</a:t>
            </a:r>
          </a:p>
          <a:p>
            <a:r>
              <a:rPr lang="en-NZ" sz="1300"/>
              <a:t>The Importance Of Cross-Cultural Management </a:t>
            </a:r>
            <a:r>
              <a:rPr lang="en-NZ" sz="1300">
                <a:hlinkClick r:id="rId2"/>
              </a:rPr>
              <a:t>https://www.forbes.com/sites/forbeslacouncil/2019/04/23/the-importance-of-cross-cultural-management/?sh=17c5eab51b5c</a:t>
            </a:r>
            <a:endParaRPr lang="en-NZ" sz="1300"/>
          </a:p>
          <a:p>
            <a:endParaRPr lang="en-NZ"/>
          </a:p>
          <a:p>
            <a:endParaRPr lang="en-NZ"/>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910" y="2462454"/>
            <a:ext cx="1526435" cy="19330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05" y="401052"/>
            <a:ext cx="7543800" cy="581323"/>
          </a:xfrm>
        </p:spPr>
        <p:txBody>
          <a:bodyPr/>
          <a:lstStyle/>
          <a:p>
            <a:pPr algn="ctr"/>
            <a:r>
              <a:rPr lang="en-NZ">
                <a:latin typeface="Times New Roman" panose="02020603050405020304" pitchFamily="18" charset="0"/>
                <a:cs typeface="Times New Roman" panose="02020603050405020304" pitchFamily="18" charset="0"/>
              </a:rPr>
              <a:t>Language and communication</a:t>
            </a:r>
          </a:p>
        </p:txBody>
      </p:sp>
      <p:sp>
        <p:nvSpPr>
          <p:cNvPr id="3" name="Content Placeholder 2"/>
          <p:cNvSpPr>
            <a:spLocks noGrp="1"/>
          </p:cNvSpPr>
          <p:nvPr>
            <p:ph idx="1"/>
          </p:nvPr>
        </p:nvSpPr>
        <p:spPr>
          <a:xfrm>
            <a:off x="4167505" y="1417320"/>
            <a:ext cx="4787766" cy="4023360"/>
          </a:xfrm>
        </p:spPr>
        <p:txBody>
          <a:bodyPr lIns="91440" tIns="45720" rIns="91440" bIns="45720" anchor="t"/>
          <a:lstStyle/>
          <a:p>
            <a:r>
              <a:rPr lang="en-NZ"/>
              <a:t>“People who speak different languages will pay attention to different things, depending on what their language usually requires them to do.”</a:t>
            </a:r>
          </a:p>
          <a:p>
            <a:r>
              <a:rPr lang="en-NZ" sz="1800" i="1"/>
              <a:t>How language shapes the way</a:t>
            </a:r>
            <a:r>
              <a:rPr lang="en-NZ" sz="1800"/>
              <a:t> we think | Lera Boroditsky </a:t>
            </a:r>
            <a:r>
              <a:rPr lang="en-NZ" sz="1800">
                <a:hlinkClick r:id="rId2"/>
              </a:rPr>
              <a:t>https://www.youtube.com/watch?v=RKK7wGAYP6k</a:t>
            </a:r>
            <a:endParaRPr lang="en-NZ" sz="1800">
              <a:cs typeface="Arial"/>
            </a:endParaRPr>
          </a:p>
          <a:p>
            <a:endParaRPr lang="en-NZ"/>
          </a:p>
        </p:txBody>
      </p:sp>
      <p:pic>
        <p:nvPicPr>
          <p:cNvPr id="4" name="Picture 3"/>
          <p:cNvPicPr>
            <a:picLocks noChangeAspect="1"/>
          </p:cNvPicPr>
          <p:nvPr/>
        </p:nvPicPr>
        <p:blipFill>
          <a:blip r:embed="rId3"/>
          <a:stretch>
            <a:fillRect/>
          </a:stretch>
        </p:blipFill>
        <p:spPr>
          <a:xfrm>
            <a:off x="833279" y="1845734"/>
            <a:ext cx="3167442" cy="31674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3867" y="595973"/>
            <a:ext cx="7036266" cy="1049235"/>
          </a:xfrm>
        </p:spPr>
        <p:txBody>
          <a:bodyPr>
            <a:noAutofit/>
          </a:bodyPr>
          <a:lstStyle/>
          <a:p>
            <a:pPr algn="ctr"/>
            <a:r>
              <a:rPr lang="en-NZ" sz="4000">
                <a:latin typeface="Times New Roman" panose="02020603050405020304" pitchFamily="18" charset="0"/>
                <a:cs typeface="Times New Roman" panose="02020603050405020304" pitchFamily="18" charset="0"/>
              </a:rPr>
              <a:t>Effective personal communication</a:t>
            </a:r>
          </a:p>
        </p:txBody>
      </p:sp>
      <p:sp>
        <p:nvSpPr>
          <p:cNvPr id="3" name="Content Placeholder 2"/>
          <p:cNvSpPr>
            <a:spLocks noGrp="1"/>
          </p:cNvSpPr>
          <p:nvPr>
            <p:ph idx="1"/>
          </p:nvPr>
        </p:nvSpPr>
        <p:spPr>
          <a:xfrm>
            <a:off x="457200" y="1957138"/>
            <a:ext cx="8408035" cy="3818021"/>
          </a:xfrm>
        </p:spPr>
        <p:txBody>
          <a:bodyPr>
            <a:normAutofit fontScale="97500"/>
          </a:bodyPr>
          <a:lstStyle/>
          <a:p>
            <a:pPr marL="594360" lvl="0" indent="-457200">
              <a:buFont typeface="+mj-lt"/>
              <a:buAutoNum type="arabicPeriod" startAt="6"/>
            </a:pPr>
            <a:r>
              <a:rPr lang="en-NZ" sz="2400"/>
              <a:t>Ensure that you communicate assertively, not aggressively</a:t>
            </a:r>
          </a:p>
          <a:p>
            <a:pPr marL="594360" lvl="0" indent="-457200">
              <a:buFont typeface="+mj-lt"/>
              <a:buAutoNum type="arabicPeriod" startAt="6"/>
            </a:pPr>
            <a:r>
              <a:rPr lang="en-NZ" sz="2400"/>
              <a:t>Carefully  monitor body language at all times.</a:t>
            </a:r>
          </a:p>
          <a:p>
            <a:pPr marL="594360" lvl="0" indent="-457200">
              <a:buFont typeface="+mj-lt"/>
              <a:buAutoNum type="arabicPeriod" startAt="6"/>
            </a:pPr>
            <a:r>
              <a:rPr lang="en-NZ" sz="2400"/>
              <a:t>Ensure that all stakeholders know how to use the available communication channels.</a:t>
            </a:r>
          </a:p>
          <a:p>
            <a:pPr marL="594360" lvl="0" indent="-457200">
              <a:buFont typeface="+mj-lt"/>
              <a:buAutoNum type="arabicPeriod" startAt="6"/>
            </a:pPr>
            <a:r>
              <a:rPr lang="en-NZ" sz="2400"/>
              <a:t>Communicate issues to be addressed not solutions to be implemented.</a:t>
            </a:r>
          </a:p>
          <a:p>
            <a:pPr marL="594360" lvl="0" indent="-457200">
              <a:buFont typeface="+mj-lt"/>
              <a:buAutoNum type="arabicPeriod" startAt="6"/>
            </a:pPr>
            <a:r>
              <a:rPr lang="en-NZ" sz="2400"/>
              <a:t>Respect differing communication preferences.</a:t>
            </a:r>
          </a:p>
          <a:p>
            <a:pPr marL="457200" indent="-457200">
              <a:buFont typeface="+mj-lt"/>
              <a:buAutoNum type="arabicPeriod" startAt="6"/>
            </a:pPr>
            <a:endParaRPr lang="en-NZ"/>
          </a:p>
        </p:txBody>
      </p:sp>
    </p:spTree>
    <p:extLst>
      <p:ext uri="{BB962C8B-B14F-4D97-AF65-F5344CB8AC3E}">
        <p14:creationId xmlns:p14="http://schemas.microsoft.com/office/powerpoint/2010/main" val="1827227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NZ" altLang="en-US" sz="3400"/>
              <a:t>Activity 5.4: Kenny and Hell’s Angels</a:t>
            </a:r>
          </a:p>
        </p:txBody>
      </p:sp>
      <p:pic>
        <p:nvPicPr>
          <p:cNvPr id="10" name="Content Placeholder 9"/>
          <p:cNvPicPr>
            <a:picLocks noGrp="1" noChangeAspect="1"/>
          </p:cNvPicPr>
          <p:nvPr>
            <p:ph idx="1"/>
          </p:nvPr>
        </p:nvPicPr>
        <p:blipFill>
          <a:blip r:embed="rId2"/>
          <a:stretch>
            <a:fillRect/>
          </a:stretch>
        </p:blipFill>
        <p:spPr>
          <a:xfrm>
            <a:off x="1721118" y="1853755"/>
            <a:ext cx="6016088" cy="34026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7202456" cy="1049235"/>
          </a:xfrm>
        </p:spPr>
        <p:txBody>
          <a:bodyPr>
            <a:normAutofit/>
          </a:bodyPr>
          <a:lstStyle/>
          <a:p>
            <a:r>
              <a:rPr lang="en-NZ">
                <a:latin typeface="Times New Roman" panose="02020603050405020304" pitchFamily="18" charset="0"/>
                <a:cs typeface="Times New Roman" panose="02020603050405020304" pitchFamily="18" charset="0"/>
              </a:rPr>
              <a:t>Thought for the day</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a:spLocks/>
          </p:cNvSpPr>
          <p:nvPr/>
        </p:nvSpPr>
        <p:spPr>
          <a:xfrm>
            <a:off x="957908" y="2331497"/>
            <a:ext cx="7227956" cy="3475983"/>
          </a:xfrm>
          <a:prstGeom prst="rect">
            <a:avLst/>
          </a:prstGeom>
        </p:spPr>
        <p:txBody>
          <a:bodyPr>
            <a:noAutofit/>
          </a:bodyPr>
          <a:lstStyle/>
          <a:p>
            <a:pPr algn="ctr" defTabSz="406908">
              <a:lnSpc>
                <a:spcPct val="90000"/>
              </a:lnSpc>
              <a:spcAft>
                <a:spcPts val="600"/>
              </a:spcAft>
            </a:pPr>
            <a:r>
              <a:rPr lang="en-NZ" sz="3200" kern="1200">
                <a:solidFill>
                  <a:schemeClr val="tx1"/>
                </a:solidFill>
                <a:latin typeface="+mn-lt"/>
                <a:ea typeface="+mn-ea"/>
                <a:cs typeface="+mn-cs"/>
              </a:rPr>
              <a:t> </a:t>
            </a:r>
            <a:r>
              <a:rPr lang="en-NZ" sz="3200" i="1" kern="1200">
                <a:solidFill>
                  <a:schemeClr val="tx1"/>
                </a:solidFill>
                <a:latin typeface="+mn-lt"/>
                <a:ea typeface="+mn-ea"/>
                <a:cs typeface="+mn-cs"/>
              </a:rPr>
              <a:t>A good manager doesn’t try to eliminate conflict, he tries to keep it from wasting the energies of his people. If you’re the boss and your people fight you openly when they think that you are wrong – that’s healthy.”</a:t>
            </a:r>
            <a:endParaRPr lang="en-NZ" sz="3200" kern="1200">
              <a:solidFill>
                <a:schemeClr val="tx1"/>
              </a:solidFill>
              <a:latin typeface="+mn-lt"/>
              <a:ea typeface="+mn-ea"/>
              <a:cs typeface="+mn-cs"/>
            </a:endParaRPr>
          </a:p>
          <a:p>
            <a:pPr algn="ctr" defTabSz="406908">
              <a:lnSpc>
                <a:spcPct val="90000"/>
              </a:lnSpc>
              <a:spcAft>
                <a:spcPts val="600"/>
              </a:spcAft>
            </a:pPr>
            <a:r>
              <a:rPr lang="en-NZ" sz="3200" i="1" kern="1200">
                <a:solidFill>
                  <a:schemeClr val="tx1"/>
                </a:solidFill>
                <a:latin typeface="+mn-lt"/>
                <a:ea typeface="+mn-ea"/>
                <a:cs typeface="+mn-cs"/>
              </a:rPr>
              <a:t>	</a:t>
            </a:r>
          </a:p>
          <a:p>
            <a:pPr algn="ctr" defTabSz="406908">
              <a:lnSpc>
                <a:spcPct val="90000"/>
              </a:lnSpc>
              <a:spcAft>
                <a:spcPts val="600"/>
              </a:spcAft>
            </a:pPr>
            <a:r>
              <a:rPr lang="en-NZ" sz="2500" i="1" kern="1200">
                <a:solidFill>
                  <a:schemeClr val="tx1"/>
                </a:solidFill>
                <a:latin typeface="+mn-lt"/>
                <a:ea typeface="+mn-ea"/>
                <a:cs typeface="+mn-cs"/>
              </a:rPr>
              <a:t>(</a:t>
            </a:r>
            <a:r>
              <a:rPr lang="en-NZ" sz="2500" kern="1200">
                <a:solidFill>
                  <a:schemeClr val="tx1"/>
                </a:solidFill>
                <a:latin typeface="+mn-lt"/>
                <a:ea typeface="+mn-ea"/>
                <a:cs typeface="+mn-cs"/>
              </a:rPr>
              <a:t>Robert Townsend)</a:t>
            </a:r>
          </a:p>
          <a:p>
            <a:pPr algn="ctr" defTabSz="406908">
              <a:lnSpc>
                <a:spcPct val="90000"/>
              </a:lnSpc>
              <a:spcAft>
                <a:spcPts val="600"/>
              </a:spcAft>
            </a:pPr>
            <a:r>
              <a:rPr lang="en-NZ" sz="3200" kern="1200">
                <a:solidFill>
                  <a:schemeClr val="tx1"/>
                </a:solidFill>
                <a:latin typeface="+mn-lt"/>
                <a:ea typeface="+mn-ea"/>
                <a:cs typeface="+mn-cs"/>
              </a:rPr>
              <a:t> </a:t>
            </a:r>
            <a:endParaRPr lang="en-NZ" sz="3200"/>
          </a:p>
        </p:txBody>
      </p:sp>
      <p:sp>
        <p:nvSpPr>
          <p:cNvPr id="4" name="TextBox 3"/>
          <p:cNvSpPr txBox="1"/>
          <p:nvPr/>
        </p:nvSpPr>
        <p:spPr>
          <a:xfrm>
            <a:off x="2502568" y="5807480"/>
            <a:ext cx="5575986" cy="553998"/>
          </a:xfrm>
          <a:prstGeom prst="rect">
            <a:avLst/>
          </a:prstGeom>
          <a:noFill/>
        </p:spPr>
        <p:txBody>
          <a:bodyPr wrap="square" rtlCol="0">
            <a:spAutoFit/>
          </a:bodyPr>
          <a:lstStyle/>
          <a:p>
            <a:pPr algn="r" defTabSz="406908">
              <a:spcAft>
                <a:spcPts val="600"/>
              </a:spcAft>
            </a:pPr>
            <a:r>
              <a:rPr lang="en-NZ" sz="3000" kern="1200">
                <a:solidFill>
                  <a:schemeClr val="tx1"/>
                </a:solidFill>
                <a:latin typeface="+mn-lt"/>
                <a:ea typeface="+mn-ea"/>
                <a:cs typeface="+mn-cs"/>
              </a:rPr>
              <a:t>Do you agree this statement?</a:t>
            </a:r>
            <a:endParaRPr lang="en-NZ"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7262" y="1240076"/>
            <a:ext cx="2045860" cy="4584527"/>
          </a:xfrm>
        </p:spPr>
        <p:txBody>
          <a:bodyPr>
            <a:normAutofit/>
          </a:bodyPr>
          <a:lstStyle/>
          <a:p>
            <a:r>
              <a:rPr lang="en-NZ" sz="2700">
                <a:solidFill>
                  <a:srgbClr val="FFFFFF"/>
                </a:solidFill>
                <a:latin typeface="Times New Roman" panose="02020603050405020304" pitchFamily="18" charset="0"/>
                <a:cs typeface="Times New Roman" panose="02020603050405020304" pitchFamily="18" charset="0"/>
              </a:rPr>
              <a:t>What is conflict?</a:t>
            </a:r>
            <a:br>
              <a:rPr lang="en-NZ" sz="2700">
                <a:solidFill>
                  <a:srgbClr val="FFFFFF"/>
                </a:solidFill>
                <a:latin typeface="Times New Roman" panose="02020603050405020304" pitchFamily="18" charset="0"/>
                <a:cs typeface="Times New Roman" panose="02020603050405020304" pitchFamily="18" charset="0"/>
              </a:rPr>
            </a:br>
            <a:endParaRPr lang="en-NZ" sz="2700">
              <a:solidFill>
                <a:srgbClr val="FFFF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6595" y="-2"/>
            <a:ext cx="6097178" cy="6858002"/>
          </a:xfrm>
        </p:spPr>
        <p:txBody>
          <a:bodyPr anchor="t">
            <a:noAutofit/>
          </a:bodyPr>
          <a:lstStyle/>
          <a:p>
            <a:pPr marL="0" indent="0">
              <a:buNone/>
            </a:pPr>
            <a:r>
              <a:rPr lang="en-NZ" sz="2400" b="1"/>
              <a:t>Exercise. Working in your groups (search JSTOR):</a:t>
            </a:r>
          </a:p>
          <a:p>
            <a:pPr marL="541338" lvl="1" indent="-457200">
              <a:buFont typeface="+mj-lt"/>
              <a:buAutoNum type="arabicPeriod"/>
            </a:pPr>
            <a:r>
              <a:rPr lang="en-NZ" sz="2400"/>
              <a:t>Define the terms conflict and conflict management</a:t>
            </a:r>
          </a:p>
          <a:p>
            <a:pPr marL="541338" lvl="1" indent="-457200">
              <a:buFont typeface="+mj-lt"/>
              <a:buAutoNum type="arabicPeriod"/>
            </a:pPr>
            <a:r>
              <a:rPr lang="en-NZ" sz="2400"/>
              <a:t>Find an example to illustrate this happening in the workplace.</a:t>
            </a:r>
          </a:p>
          <a:p>
            <a:pPr marL="541338" lvl="1" indent="-457200">
              <a:buFont typeface="+mj-lt"/>
              <a:buAutoNum type="arabicPeriod"/>
            </a:pPr>
            <a:r>
              <a:rPr lang="en-NZ" sz="2400"/>
              <a:t>Are managers always responsible for resolving conflict? Or is it more responsible to refer conflicts to HR personnel trained in this area?</a:t>
            </a:r>
          </a:p>
          <a:p>
            <a:pPr marL="541338" lvl="1" indent="-457200">
              <a:buFont typeface="+mj-lt"/>
              <a:buAutoNum type="arabicPeriod"/>
            </a:pPr>
            <a:r>
              <a:rPr lang="en-NZ" sz="2400"/>
              <a:t>What policies should you have in place?</a:t>
            </a:r>
          </a:p>
          <a:p>
            <a:pPr marL="541338" lvl="1" indent="-457200">
              <a:buFont typeface="+mj-lt"/>
              <a:buAutoNum type="arabicPeriod"/>
            </a:pPr>
            <a:r>
              <a:rPr lang="en-NZ" sz="2400"/>
              <a:t>How might this differ from SMEs to large organisations?</a:t>
            </a:r>
          </a:p>
          <a:p>
            <a:pPr marL="211138" lvl="1" indent="0">
              <a:buNone/>
            </a:pPr>
            <a:r>
              <a:rPr lang="en-NZ" sz="2100"/>
              <a:t>Share your findings with the class and discuss. Post your ppt on Teams.</a:t>
            </a:r>
          </a:p>
          <a:p>
            <a:pPr marL="0" indent="0">
              <a:buNone/>
            </a:pPr>
            <a:endParaRPr lang="en-NZ"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NZ"/>
          </a:p>
        </p:txBody>
      </p:sp>
      <p:pic>
        <p:nvPicPr>
          <p:cNvPr id="4" name="Content Placeholder 3"/>
          <p:cNvPicPr>
            <a:picLocks noGrp="1" noChangeAspect="1"/>
          </p:cNvPicPr>
          <p:nvPr>
            <p:ph idx="1"/>
          </p:nvPr>
        </p:nvPicPr>
        <p:blipFill>
          <a:blip r:embed="rId2"/>
          <a:stretch>
            <a:fillRect/>
          </a:stretch>
        </p:blipFill>
        <p:spPr>
          <a:xfrm>
            <a:off x="552380" y="317486"/>
            <a:ext cx="8064896" cy="60486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3046595"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7262" y="1240076"/>
            <a:ext cx="2045860" cy="4584527"/>
          </a:xfrm>
        </p:spPr>
        <p:txBody>
          <a:bodyPr>
            <a:normAutofit/>
          </a:bodyPr>
          <a:lstStyle/>
          <a:p>
            <a:r>
              <a:rPr lang="en-NZ" sz="2200">
                <a:solidFill>
                  <a:srgbClr val="FFFFFF"/>
                </a:solidFill>
                <a:latin typeface="Times New Roman" panose="02020603050405020304" pitchFamily="18" charset="0"/>
                <a:cs typeface="Times New Roman" panose="02020603050405020304" pitchFamily="18" charset="0"/>
              </a:rPr>
              <a:t>The conflict resolution skill set</a:t>
            </a:r>
          </a:p>
        </p:txBody>
      </p:sp>
      <p:sp>
        <p:nvSpPr>
          <p:cNvPr id="3" name="Content Placeholder 2"/>
          <p:cNvSpPr>
            <a:spLocks noGrp="1"/>
          </p:cNvSpPr>
          <p:nvPr>
            <p:ph idx="1"/>
          </p:nvPr>
        </p:nvSpPr>
        <p:spPr>
          <a:xfrm>
            <a:off x="3046594" y="1"/>
            <a:ext cx="6097405" cy="6858000"/>
          </a:xfrm>
        </p:spPr>
        <p:txBody>
          <a:bodyPr anchor="t">
            <a:noAutofit/>
          </a:bodyPr>
          <a:lstStyle/>
          <a:p>
            <a:pPr marL="0" indent="0">
              <a:lnSpc>
                <a:spcPct val="110000"/>
              </a:lnSpc>
              <a:buNone/>
            </a:pPr>
            <a:r>
              <a:rPr lang="en-NZ" sz="2500"/>
              <a:t>Managers must: </a:t>
            </a:r>
          </a:p>
          <a:p>
            <a:pPr marL="457200" indent="-457200">
              <a:lnSpc>
                <a:spcPct val="110000"/>
              </a:lnSpc>
              <a:buFont typeface="+mj-lt"/>
              <a:buAutoNum type="arabicPeriod"/>
            </a:pPr>
            <a:r>
              <a:rPr lang="en-NZ" sz="2500"/>
              <a:t>Accurately assess the causes of conflict. Accurately diagnose the reasons for conflict </a:t>
            </a:r>
          </a:p>
          <a:p>
            <a:pPr marL="457200" indent="-457200">
              <a:lnSpc>
                <a:spcPct val="110000"/>
              </a:lnSpc>
              <a:buFont typeface="+mj-lt"/>
              <a:buAutoNum type="arabicPeriod"/>
            </a:pPr>
            <a:r>
              <a:rPr lang="en-NZ" sz="2500"/>
              <a:t>Select the most appropriate conflict management strategy.</a:t>
            </a:r>
          </a:p>
          <a:p>
            <a:pPr marL="457200" indent="-457200">
              <a:lnSpc>
                <a:spcPct val="110000"/>
              </a:lnSpc>
              <a:buFont typeface="+mj-lt"/>
              <a:buAutoNum type="arabicPeriod"/>
            </a:pPr>
            <a:r>
              <a:rPr lang="en-NZ" sz="2500"/>
              <a:t>Implement the correct intervention.</a:t>
            </a:r>
          </a:p>
          <a:p>
            <a:pPr marL="457200" indent="-457200">
              <a:lnSpc>
                <a:spcPct val="110000"/>
              </a:lnSpc>
              <a:buFont typeface="+mj-lt"/>
              <a:buAutoNum type="arabicPeriod"/>
            </a:pPr>
            <a:r>
              <a:rPr lang="en-NZ" sz="2500"/>
              <a:t>Apply a wide range of interpersonal skills to respond to conflict effectively.</a:t>
            </a:r>
          </a:p>
          <a:p>
            <a:pPr marL="457200" indent="-457200">
              <a:lnSpc>
                <a:spcPct val="110000"/>
              </a:lnSpc>
              <a:buFont typeface="+mj-lt"/>
              <a:buAutoNum type="arabicPeriod"/>
            </a:pPr>
            <a:r>
              <a:rPr lang="en-NZ" sz="2500"/>
              <a:t>Address obviously apparent symptoms and any underlying causes.</a:t>
            </a:r>
          </a:p>
          <a:p>
            <a:pPr marL="0" indent="0">
              <a:lnSpc>
                <a:spcPct val="110000"/>
              </a:lnSpc>
              <a:buNone/>
            </a:pPr>
            <a:r>
              <a:rPr lang="en-NZ" sz="2200"/>
              <a:t>When behavioural skills are effectively applied, the outcome can often be a strengthened relationship between the two parties to the conflict.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2E7304-2AC2-4A5C-924D-A6AC3FFC5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88684" y="804519"/>
            <a:ext cx="7202456" cy="1049235"/>
          </a:xfrm>
        </p:spPr>
        <p:txBody>
          <a:bodyPr>
            <a:normAutofit/>
          </a:bodyPr>
          <a:lstStyle/>
          <a:p>
            <a:pPr algn="ctr"/>
            <a:r>
              <a:rPr lang="en-NZ">
                <a:latin typeface="Times New Roman" panose="02020603050405020304" pitchFamily="18" charset="0"/>
                <a:cs typeface="Times New Roman" panose="02020603050405020304" pitchFamily="18" charset="0"/>
              </a:rPr>
              <a:t>Where does conflict come from?</a:t>
            </a:r>
          </a:p>
        </p:txBody>
      </p:sp>
      <p:cxnSp>
        <p:nvCxnSpPr>
          <p:cNvPr id="12" name="Straight Connector 11">
            <a:extLst>
              <a:ext uri="{FF2B5EF4-FFF2-40B4-BE49-F238E27FC236}">
                <a16:creationId xmlns:a16="http://schemas.microsoft.com/office/drawing/2014/main" id="{D259FEF2-F6A5-442F-BA10-4E39EECD0A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88684" y="1853754"/>
            <a:ext cx="720245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4" name="Rectangle 13">
            <a:extLst>
              <a:ext uri="{FF2B5EF4-FFF2-40B4-BE49-F238E27FC236}">
                <a16:creationId xmlns:a16="http://schemas.microsoft.com/office/drawing/2014/main" id="{A3C183B1-1D4B-4E3D-A02E-A426E3BFA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9144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p:cNvSpPr>
            <a:spLocks/>
          </p:cNvSpPr>
          <p:nvPr/>
        </p:nvSpPr>
        <p:spPr>
          <a:xfrm>
            <a:off x="320729" y="1892097"/>
            <a:ext cx="8726791" cy="4767167"/>
          </a:xfrm>
          <a:prstGeom prst="rect">
            <a:avLst/>
          </a:prstGeom>
        </p:spPr>
        <p:txBody>
          <a:bodyPr>
            <a:noAutofit/>
          </a:bodyPr>
          <a:lstStyle/>
          <a:p>
            <a:pPr defTabSz="397764">
              <a:lnSpc>
                <a:spcPct val="90000"/>
              </a:lnSpc>
              <a:spcAft>
                <a:spcPts val="600"/>
              </a:spcAft>
            </a:pPr>
            <a:r>
              <a:rPr lang="en-NZ" sz="2200" b="1" kern="1200">
                <a:solidFill>
                  <a:schemeClr val="tx1"/>
                </a:solidFill>
                <a:latin typeface="+mn-lt"/>
                <a:ea typeface="+mn-ea"/>
                <a:cs typeface="+mn-cs"/>
              </a:rPr>
              <a:t>Physical Conflict </a:t>
            </a:r>
            <a:r>
              <a:rPr lang="en-NZ" sz="2200" kern="1200">
                <a:solidFill>
                  <a:schemeClr val="tx1"/>
                </a:solidFill>
                <a:latin typeface="+mn-lt"/>
                <a:ea typeface="+mn-ea"/>
                <a:cs typeface="+mn-cs"/>
              </a:rPr>
              <a:t>This can be either tangible (working conditions, infrastructure, health and safety practices etc.); or intangible (job security, remuneration disputes, seniority disagreements)</a:t>
            </a:r>
          </a:p>
          <a:p>
            <a:pPr defTabSz="397764">
              <a:lnSpc>
                <a:spcPct val="90000"/>
              </a:lnSpc>
              <a:spcAft>
                <a:spcPts val="600"/>
              </a:spcAft>
            </a:pPr>
            <a:r>
              <a:rPr lang="en-NZ" sz="2200" b="1" kern="1200">
                <a:solidFill>
                  <a:schemeClr val="tx1"/>
                </a:solidFill>
                <a:latin typeface="+mn-lt"/>
                <a:ea typeface="+mn-ea"/>
                <a:cs typeface="+mn-cs"/>
              </a:rPr>
              <a:t>People Conflict </a:t>
            </a:r>
            <a:r>
              <a:rPr lang="en-NZ" sz="2200" kern="1200">
                <a:solidFill>
                  <a:schemeClr val="tx1"/>
                </a:solidFill>
                <a:latin typeface="+mn-lt"/>
                <a:ea typeface="+mn-ea"/>
                <a:cs typeface="+mn-cs"/>
              </a:rPr>
              <a:t>This can often emerge from perceived or actual differences between people in terms of culture, age, gender, religious beliefs etc. </a:t>
            </a:r>
          </a:p>
          <a:p>
            <a:pPr defTabSz="397764">
              <a:lnSpc>
                <a:spcPct val="90000"/>
              </a:lnSpc>
              <a:spcAft>
                <a:spcPts val="600"/>
              </a:spcAft>
            </a:pPr>
            <a:r>
              <a:rPr lang="en-NZ" sz="2200" b="1" kern="1200">
                <a:solidFill>
                  <a:schemeClr val="tx1"/>
                </a:solidFill>
                <a:latin typeface="+mn-lt"/>
                <a:ea typeface="+mn-ea"/>
                <a:cs typeface="+mn-cs"/>
              </a:rPr>
              <a:t>Policy and Procedural Conflict </a:t>
            </a:r>
            <a:r>
              <a:rPr lang="en-NZ" sz="2200" kern="1200">
                <a:solidFill>
                  <a:schemeClr val="tx1"/>
                </a:solidFill>
                <a:latin typeface="+mn-lt"/>
                <a:ea typeface="+mn-ea"/>
                <a:cs typeface="+mn-cs"/>
              </a:rPr>
              <a:t>There can also be disagreements about policy and procedure, not only the ‘official’ version that may exist in a code of conduct; but also the primary symptoms of internal culture as we have already discussed</a:t>
            </a:r>
          </a:p>
          <a:p>
            <a:pPr defTabSz="397764">
              <a:lnSpc>
                <a:spcPct val="90000"/>
              </a:lnSpc>
              <a:spcAft>
                <a:spcPts val="600"/>
              </a:spcAft>
            </a:pPr>
            <a:r>
              <a:rPr lang="en-NZ" sz="2200" b="1" kern="1200">
                <a:solidFill>
                  <a:schemeClr val="tx1"/>
                </a:solidFill>
                <a:latin typeface="+mn-lt"/>
                <a:ea typeface="+mn-ea"/>
                <a:cs typeface="+mn-cs"/>
              </a:rPr>
              <a:t>Performance Conflict </a:t>
            </a:r>
            <a:r>
              <a:rPr lang="en-NZ" sz="2200" kern="1200">
                <a:solidFill>
                  <a:schemeClr val="tx1"/>
                </a:solidFill>
                <a:latin typeface="+mn-lt"/>
                <a:ea typeface="+mn-ea"/>
                <a:cs typeface="+mn-cs"/>
              </a:rPr>
              <a:t>This source of conflict reflects some difference of opinion in terms of the degree to which someone is performing well or not so well. This may be someone who works for you, someone who works alongside you at a similar seniority level ... or it may even be your own manager.</a:t>
            </a:r>
          </a:p>
          <a:p>
            <a:pPr>
              <a:lnSpc>
                <a:spcPct val="90000"/>
              </a:lnSpc>
              <a:spcAft>
                <a:spcPts val="600"/>
              </a:spcAft>
            </a:pPr>
            <a:endParaRPr lang="en-NZ" sz="2200"/>
          </a:p>
        </p:txBody>
      </p:sp>
      <p:sp>
        <p:nvSpPr>
          <p:cNvPr id="4" name="TextBox 3"/>
          <p:cNvSpPr txBox="1"/>
          <p:nvPr/>
        </p:nvSpPr>
        <p:spPr>
          <a:xfrm>
            <a:off x="6224337" y="6358057"/>
            <a:ext cx="2596365" cy="446276"/>
          </a:xfrm>
          <a:prstGeom prst="rect">
            <a:avLst/>
          </a:prstGeom>
          <a:noFill/>
        </p:spPr>
        <p:txBody>
          <a:bodyPr wrap="square" rtlCol="0">
            <a:spAutoFit/>
          </a:bodyPr>
          <a:lstStyle/>
          <a:p>
            <a:pPr algn="ctr" defTabSz="397764">
              <a:spcAft>
                <a:spcPts val="600"/>
              </a:spcAft>
            </a:pPr>
            <a:r>
              <a:rPr lang="en-NZ" sz="2300" b="1" kern="1200">
                <a:solidFill>
                  <a:srgbClr val="C00000"/>
                </a:solidFill>
                <a:latin typeface="+mn-lt"/>
                <a:ea typeface="+mn-ea"/>
                <a:cs typeface="+mn-cs"/>
              </a:rPr>
              <a:t>Any examples?</a:t>
            </a:r>
            <a:endParaRPr lang="en-NZ" sz="2300" b="1">
              <a:solidFill>
                <a:srgbClr val="C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altLang="en-US"/>
              <a:t>Activity 5.2: Debate vs. Dialogue</a:t>
            </a:r>
          </a:p>
        </p:txBody>
      </p:sp>
      <p:pic>
        <p:nvPicPr>
          <p:cNvPr id="5" name="Content Placeholder 4"/>
          <p:cNvPicPr>
            <a:picLocks noGrp="1" noChangeAspect="1"/>
          </p:cNvPicPr>
          <p:nvPr>
            <p:ph idx="1"/>
          </p:nvPr>
        </p:nvPicPr>
        <p:blipFill>
          <a:blip r:embed="rId2"/>
          <a:stretch>
            <a:fillRect/>
          </a:stretch>
        </p:blipFill>
        <p:spPr>
          <a:xfrm>
            <a:off x="2796738" y="2040602"/>
            <a:ext cx="3844691" cy="384932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72" y="711420"/>
            <a:ext cx="7543800" cy="910148"/>
          </a:xfrm>
        </p:spPr>
        <p:txBody>
          <a:bodyPr>
            <a:normAutofit fontScale="90000"/>
          </a:bodyPr>
          <a:lstStyle/>
          <a:p>
            <a:pPr algn="ctr"/>
            <a:r>
              <a:rPr lang="en-NZ" sz="4400">
                <a:latin typeface="Times New Roman" panose="02020603050405020304" pitchFamily="18" charset="0"/>
                <a:cs typeface="Times New Roman" panose="02020603050405020304" pitchFamily="18" charset="0"/>
              </a:rPr>
              <a:t>Some responses to conflict</a:t>
            </a:r>
          </a:p>
        </p:txBody>
      </p:sp>
      <p:sp>
        <p:nvSpPr>
          <p:cNvPr id="3" name="Content Placeholder 2"/>
          <p:cNvSpPr>
            <a:spLocks noGrp="1"/>
          </p:cNvSpPr>
          <p:nvPr>
            <p:ph idx="1"/>
          </p:nvPr>
        </p:nvSpPr>
        <p:spPr>
          <a:xfrm>
            <a:off x="594573" y="2015733"/>
            <a:ext cx="7872094" cy="3450613"/>
          </a:xfrm>
        </p:spPr>
        <p:txBody>
          <a:bodyPr>
            <a:noAutofit/>
          </a:bodyPr>
          <a:lstStyle/>
          <a:p>
            <a:pPr marL="201295" lvl="1" indent="0">
              <a:buNone/>
            </a:pPr>
            <a:r>
              <a:rPr lang="en-NZ" sz="2800"/>
              <a:t>Forcing – I win, you lose </a:t>
            </a:r>
          </a:p>
          <a:p>
            <a:pPr marL="201295" lvl="1" indent="0">
              <a:buNone/>
            </a:pPr>
            <a:r>
              <a:rPr lang="en-NZ" sz="2800"/>
              <a:t>Accommodating – you win, I lose </a:t>
            </a:r>
          </a:p>
          <a:p>
            <a:pPr marL="201295" lvl="1" indent="0">
              <a:buNone/>
            </a:pPr>
            <a:r>
              <a:rPr lang="en-NZ" sz="2800"/>
              <a:t>Avoiding – let’s not have any winners or losers</a:t>
            </a:r>
          </a:p>
          <a:p>
            <a:pPr marL="201295" lvl="1" indent="0">
              <a:buNone/>
            </a:pPr>
            <a:r>
              <a:rPr lang="en-NZ" sz="2800"/>
              <a:t>Compromising – we both win some, we both lose some </a:t>
            </a:r>
          </a:p>
          <a:p>
            <a:pPr marL="201295" lvl="1" indent="0">
              <a:buNone/>
            </a:pPr>
            <a:r>
              <a:rPr lang="en-NZ" sz="2800"/>
              <a:t>Collaborating – I win, you win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857250"/>
            <a:ext cx="6858000" cy="5143500"/>
          </a:xfrm>
          <a:prstGeom prst="rect">
            <a:avLst/>
          </a:prstGeom>
        </p:spPr>
      </p:pic>
    </p:spTree>
    <p:extLst>
      <p:ext uri="{BB962C8B-B14F-4D97-AF65-F5344CB8AC3E}">
        <p14:creationId xmlns:p14="http://schemas.microsoft.com/office/powerpoint/2010/main" val="42774631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CC55F513A7704EB7D64DFC287877D2" ma:contentTypeVersion="4" ma:contentTypeDescription="Create a new document." ma:contentTypeScope="" ma:versionID="dccddd84a102e90bc5d706df21d61332">
  <xsd:schema xmlns:xsd="http://www.w3.org/2001/XMLSchema" xmlns:xs="http://www.w3.org/2001/XMLSchema" xmlns:p="http://schemas.microsoft.com/office/2006/metadata/properties" xmlns:ns2="ee3dd800-fdca-42dc-acdc-76d502b6f2a2" targetNamespace="http://schemas.microsoft.com/office/2006/metadata/properties" ma:root="true" ma:fieldsID="e4f03f3b5144f5d8df0a999112ffdc64" ns2:_="">
    <xsd:import namespace="ee3dd800-fdca-42dc-acdc-76d502b6f2a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dd800-fdca-42dc-acdc-76d502b6f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82C0D1-B052-4438-B237-7C7B45EF58A8}"/>
</file>

<file path=customXml/itemProps2.xml><?xml version="1.0" encoding="utf-8"?>
<ds:datastoreItem xmlns:ds="http://schemas.openxmlformats.org/officeDocument/2006/customXml" ds:itemID="{1CAF16EB-CC01-4C23-BF27-A73E7684233A}">
  <ds:schemaRefs>
    <ds:schemaRef ds:uri="http://schemas.microsoft.com/sharepoint/v3/contenttype/forms"/>
  </ds:schemaRefs>
</ds:datastoreItem>
</file>

<file path=customXml/itemProps3.xml><?xml version="1.0" encoding="utf-8"?>
<ds:datastoreItem xmlns:ds="http://schemas.openxmlformats.org/officeDocument/2006/customXml" ds:itemID="{1C3F4BC2-C91F-4EB5-8E3A-81B351D00022}">
  <ds:schemaRefs>
    <ds:schemaRef ds:uri="2401adad-2f7e-4faa-948f-7e5b8bfab8a5"/>
    <ds:schemaRef ds:uri="28621a46-d693-4021-bce3-d63b6fa0351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Gallery</Template>
  <Application>Microsoft Office PowerPoint</Application>
  <PresentationFormat>On-screen Show (4:3)</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Gallery</vt:lpstr>
      <vt:lpstr>AM 801002 Capabilities for Managers</vt:lpstr>
      <vt:lpstr>Thought for the day</vt:lpstr>
      <vt:lpstr>What is conflict? </vt:lpstr>
      <vt:lpstr>PowerPoint Presentation</vt:lpstr>
      <vt:lpstr>The conflict resolution skill set</vt:lpstr>
      <vt:lpstr>Where does conflict come from?</vt:lpstr>
      <vt:lpstr>Activity 5.2: Debate vs. Dialogue</vt:lpstr>
      <vt:lpstr>Some responses to conflict</vt:lpstr>
      <vt:lpstr>PowerPoint Presentation</vt:lpstr>
      <vt:lpstr>Some responses to conflict</vt:lpstr>
      <vt:lpstr>How do we collaborate?</vt:lpstr>
      <vt:lpstr>Communication</vt:lpstr>
      <vt:lpstr>Activity 5.3: Barry and Communication Barriers</vt:lpstr>
      <vt:lpstr>Communicating internally</vt:lpstr>
      <vt:lpstr>An ideal world</vt:lpstr>
      <vt:lpstr>Communication and culture</vt:lpstr>
      <vt:lpstr>Language and communication</vt:lpstr>
      <vt:lpstr>Effective personal communication</vt:lpstr>
      <vt:lpstr>Activity 5.4: Kenny and Hell’s Angels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dc:creator>
  <cp:revision>4</cp:revision>
  <dcterms:created xsi:type="dcterms:W3CDTF">2016-07-24T19:29:00Z</dcterms:created>
  <dcterms:modified xsi:type="dcterms:W3CDTF">2024-10-05T09:00:26Z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FE0D9748323B4D938C5143B7426489F6_12</vt:lpwstr>
  </property>
  <property fmtid="{D5CDD505-2E9C-101B-9397-08002B2CF9AE}" pid="3" name="KSOProductBuildVer">
    <vt:lpwstr>1033-12.2.0.13489</vt:lpwstr>
  </property>
  <property fmtid="{D5CDD505-2E9C-101B-9397-08002B2CF9AE}" pid="4" name="ContentTypeId">
    <vt:lpwstr>0x010100A9CC55F513A7704EB7D64DFC287877D2</vt:lpwstr>
  </property>
  <property fmtid="{D5CDD505-2E9C-101B-9397-08002B2CF9AE}" pid="5" name="Order">
    <vt:r8>6000</vt:r8>
  </property>
  <property fmtid="{D5CDD505-2E9C-101B-9397-08002B2CF9AE}" pid="6" name="xd_Signature">
    <vt:bool>false</vt:bool>
  </property>
  <property fmtid="{D5CDD505-2E9C-101B-9397-08002B2CF9AE}" pid="7" name="xd_ProgID">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ies>
</file>