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5" r:id="rId4"/>
  </p:sldMasterIdLst>
  <p:notesMasterIdLst>
    <p:notesMasterId r:id="rId13"/>
  </p:notesMasterIdLst>
  <p:handoutMasterIdLst>
    <p:handoutMasterId r:id="rId14"/>
  </p:handoutMasterIdLst>
  <p:sldIdLst>
    <p:sldId id="285" r:id="rId5"/>
    <p:sldId id="258" r:id="rId6"/>
    <p:sldId id="266" r:id="rId7"/>
    <p:sldId id="299" r:id="rId8"/>
    <p:sldId id="300" r:id="rId9"/>
    <p:sldId id="301" r:id="rId10"/>
    <p:sldId id="302" r:id="rId11"/>
    <p:sldId id="267" r:id="rId12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F9933"/>
    <a:srgbClr val="008000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F0F696-ABC4-1270-39AF-178158AE9DAE}" v="21" dt="2024-09-09T00:40:11.8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9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18"/>
              <a:ea typeface="Microsoft YaHei" panose="020B0503020204020204" pitchFamily="2" charset="-122"/>
              <a:cs typeface="Lucida Sans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18"/>
              <a:ea typeface="Microsoft YaHei" panose="020B0503020204020204" pitchFamily="2" charset="-122"/>
              <a:cs typeface="Lucida Sans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18"/>
              <a:ea typeface="Microsoft YaHei" panose="020B0503020204020204" pitchFamily="2" charset="-122"/>
              <a:cs typeface="Lucida Sans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6A2F5EF-208E-4D50-A300-B1467597C647}" type="slidenum">
              <a:rPr/>
              <a:t>‹#›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Arial" panose="020B0604020202020204" pitchFamily="18"/>
              <a:ea typeface="Microsoft YaHei" panose="020B0503020204020204" pitchFamily="2" charset="-122"/>
              <a:cs typeface="Lucida 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NZ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N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Lucida Sans Unicode" panose="020B0602030504020204" pitchFamily="2"/>
                <a:cs typeface="Tahoma" panose="020B0604030504040204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N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Lucida Sans Unicode" panose="020B0602030504020204" pitchFamily="2"/>
                <a:cs typeface="Tahoma" panose="020B0604030504040204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N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Lucida Sans Unicode" panose="020B0602030504020204" pitchFamily="2"/>
                <a:cs typeface="Tahoma" panose="020B0604030504040204" pitchFamily="2"/>
              </a:defRPr>
            </a:lvl1pPr>
          </a:lstStyle>
          <a:p>
            <a:pPr lvl="0"/>
            <a:endParaRPr lang="en-NZ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NZ" sz="1400" b="0" i="0" u="none" strike="noStrike" kern="1200" cap="none" spc="0" baseline="0">
                <a:solidFill>
                  <a:srgbClr val="000000"/>
                </a:solidFill>
                <a:uFillTx/>
                <a:latin typeface="Times New Roman" panose="02020603050405020304" pitchFamily="18"/>
                <a:ea typeface="Lucida Sans Unicode" panose="020B0602030504020204" pitchFamily="2"/>
                <a:cs typeface="Tahoma" panose="020B0604030504040204" pitchFamily="2"/>
              </a:defRPr>
            </a:lvl1pPr>
          </a:lstStyle>
          <a:p>
            <a:pPr lvl="0"/>
            <a:fld id="{350F9E96-83DC-4F51-A66A-D538A2792C4E}" type="slidenum">
              <a:r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215900" marR="0" lvl="0" indent="-215900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defRPr lang="en-NZ" sz="2000" b="0" i="0" u="none" strike="noStrike" kern="1200" cap="none" spc="0" baseline="0">
        <a:solidFill>
          <a:srgbClr val="000000"/>
        </a:solidFill>
        <a:uFillTx/>
        <a:latin typeface="Arial" panose="020B0604020202020204" pitchFamily="18"/>
        <a:ea typeface="Microsoft YaHei" panose="020B0503020204020204" pitchFamily="2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84F218D-D34A-4956-901C-2CA7EEB582EE}" type="slidenum">
              <a:rPr/>
              <a:t>2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Lucida Sans Unicode" panose="020B0602030504020204" pitchFamily="2"/>
              <a:cs typeface="Tahoma" panose="020B0604030504040204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B954AF-EEF6-46E1-A496-E57BEDFDE7AB}" type="slidenum">
              <a:rPr/>
              <a:t>3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Lucida Sans Unicode" panose="020B0602030504020204" pitchFamily="2"/>
              <a:cs typeface="Tahoma" panose="020B0604030504040204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B954AF-EEF6-46E1-A496-E57BEDFDE7AB}" type="slidenum">
              <a:rPr/>
              <a:t>4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Lucida Sans Unicode" panose="020B0602030504020204" pitchFamily="2"/>
              <a:cs typeface="Tahoma" panose="020B0604030504040204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148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B954AF-EEF6-46E1-A496-E57BEDFDE7AB}" type="slidenum">
              <a:rPr/>
              <a:t>5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Lucida Sans Unicode" panose="020B0602030504020204" pitchFamily="2"/>
              <a:cs typeface="Tahoma" panose="020B0604030504040204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4996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B954AF-EEF6-46E1-A496-E57BEDFDE7AB}" type="slidenum">
              <a:rPr/>
              <a:t>6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Lucida Sans Unicode" panose="020B0602030504020204" pitchFamily="2"/>
              <a:cs typeface="Tahoma" panose="020B0604030504040204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405123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0DB954AF-EEF6-46E1-A496-E57BEDFDE7AB}" type="slidenum">
              <a:rPr/>
              <a:t>7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Lucida Sans Unicode" panose="020B0602030504020204" pitchFamily="2"/>
              <a:cs typeface="Tahoma" panose="020B0604030504040204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113971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/>
          <p:cNvSpPr txBox="1"/>
          <p:nvPr/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32E04D4F-FA32-4974-BFA2-330819381154}" type="slidenum">
              <a:rPr/>
              <a:t>8</a:t>
            </a:fld>
            <a:endParaRPr lang="en-NZ" sz="1400" b="0" i="0" u="none" strike="noStrike" kern="1200" cap="none" spc="0" baseline="0">
              <a:solidFill>
                <a:srgbClr val="000000"/>
              </a:solidFill>
              <a:uFillTx/>
              <a:latin typeface="Times New Roman" panose="02020603050405020304" pitchFamily="18"/>
              <a:ea typeface="Lucida Sans Unicode" panose="020B0602030504020204" pitchFamily="2"/>
              <a:cs typeface="Tahoma" panose="020B0604030504040204" pitchFamily="2"/>
            </a:endParaRPr>
          </a:p>
        </p:txBody>
      </p:sp>
      <p:sp>
        <p:nvSpPr>
          <p:cNvPr id="3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4472C4"/>
          </a:solidFill>
          <a:ln w="25402">
            <a:solidFill>
              <a:srgbClr val="2F528F"/>
            </a:solidFill>
            <a:prstDash val="solid"/>
          </a:ln>
        </p:spPr>
      </p:sp>
      <p:sp>
        <p:nvSpPr>
          <p:cNvPr id="4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N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AAF71417-8171-45A9-8A27-C421C30A15EA}" type="datetime1">
              <a:rPr lang="en-NZ" smtClean="0"/>
              <a:t>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pPr lvl="0"/>
            <a:fld id="{A5185CF6-309B-40FF-8190-0977C4E30504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57358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719A151-A02E-43B7-895E-BCAF8D3101BE}" type="datetime1">
              <a:rPr lang="en-NZ" smtClean="0"/>
              <a:t>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A33266F-324C-47F1-B233-140542871A7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847196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D016DA9D-0ED5-43B8-AA6B-5FA645DA0599}" type="datetime1">
              <a:rPr lang="en-NZ" smtClean="0"/>
              <a:t>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2A2616A7-ADF9-4C65-816C-A168D6F5E514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956579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712F546-F411-4F60-BF43-16E17FEC0717}" type="datetime1">
              <a:rPr lang="en-NZ" smtClean="0"/>
              <a:t>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CCBCD06-65AB-4D03-865B-B40AA733B943}" type="slidenum">
              <a:rPr lang="en-NZ" smtClean="0"/>
              <a:t>‹#›</a:t>
            </a:fld>
            <a:endParaRPr lang="en-N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062687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564E6DB2-AB1B-4D93-85E8-A817DBB7D6E1}" type="datetime1">
              <a:rPr lang="en-NZ" smtClean="0"/>
              <a:t>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990CB7-E084-477F-B185-02931914CDAD}" type="slidenum">
              <a:rPr lang="en-NZ" smtClean="0"/>
              <a:t>‹#›</a:t>
            </a:fld>
            <a:endParaRPr lang="en-NZ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72844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866F51B2-E259-413F-B5E2-A7758B1BBF6B}" type="datetime1">
              <a:rPr lang="en-NZ" smtClean="0"/>
              <a:t>1/10/2024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D1EC26F-C0A8-421E-B4C6-1FFDC848E15E}" type="slidenum">
              <a:rPr lang="en-NZ" smtClean="0"/>
              <a:t>‹#›</a:t>
            </a:fld>
            <a:endParaRPr lang="en-NZ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3540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B44D1623-F086-45A9-8E40-06505BF51DF2}" type="datetime1">
              <a:rPr lang="en-NZ" smtClean="0"/>
              <a:t>1/10/2024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8917546-B11C-4C0D-AAC5-5457764AD04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8376454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D076EA8-FF93-410A-B18C-8C65DAE09388}" type="datetime1">
              <a:rPr lang="en-NZ" smtClean="0"/>
              <a:t>1/10/2024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AE166E0-3DB2-4ED0-B5CA-BDBA91F2BA0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10251456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9183F326-E50B-41BF-991C-1A3AE4373709}" type="datetime1">
              <a:rPr lang="en-NZ" smtClean="0"/>
              <a:t>1/10/2024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C3761C6-69CF-4A60-B8A5-A2F75D0F7691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9830974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fld id="{C03D241E-389D-4461-B7B3-5D41CE551702}" type="datetime1">
              <a:rPr lang="en-NZ" smtClean="0"/>
              <a:t>1/10/2024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DBBF6C9-70C1-4648-A18C-CE932B7D0F9F}" type="slidenum">
              <a:rPr lang="en-NZ" smtClean="0"/>
              <a:t>‹#›</a:t>
            </a:fld>
            <a:endParaRPr lang="en-NZ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99844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pPr lvl="0"/>
            <a:fld id="{4BB90BCA-4EF3-47C7-A9F8-7CE7DF254107}" type="datetime1">
              <a:rPr lang="en-NZ" smtClean="0"/>
              <a:t>1/10/2024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pPr lvl="0"/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0F4C5A22-6489-4330-8FAD-2AEE68B720E5}" type="slidenum">
              <a:rPr lang="en-NZ" smtClean="0"/>
              <a:t>‹#›</a:t>
            </a:fld>
            <a:endParaRPr lang="en-NZ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950800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C6E43C30-75F3-437A-BA2E-1B74A4E1ACB3}" type="datetime1">
              <a:rPr lang="en-NZ" smtClean="0"/>
              <a:t>1/10/2024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lvl="0"/>
            <a:fld id="{A61528DD-C898-41BD-B952-FF2E6C469978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5383558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F0792A-0F2B-4A2E-AB38-0A4F18A30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7DB18D-C2F1-4C8C-8808-9C01ECE68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D935FA-3336-4941-9214-E250A5727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84253" y="644327"/>
            <a:ext cx="6974974" cy="4811366"/>
            <a:chOff x="7639235" y="600024"/>
            <a:chExt cx="3898557" cy="6878929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D9E2ED-FF90-4200-A7EE-6D41D6526F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639235" y="600024"/>
              <a:ext cx="3898557" cy="6878929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4BEB8D-68AD-4314-8A2B-F8DC85A530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0263" y="1062693"/>
              <a:ext cx="3635738" cy="59547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3556" y="1590734"/>
            <a:ext cx="5554405" cy="2520012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algn="ctr"/>
            <a:r>
              <a:rPr lang="en-NZ" sz="52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MAMC01801 Capabilities for Managers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76400" y="4409079"/>
            <a:ext cx="5832764" cy="520589"/>
          </a:xfrm>
        </p:spPr>
        <p:txBody>
          <a:bodyPr>
            <a:noAutofit/>
          </a:bodyPr>
          <a:lstStyle/>
          <a:p>
            <a:pPr algn="ctr">
              <a:lnSpc>
                <a:spcPct val="110000"/>
              </a:lnSpc>
            </a:pPr>
            <a:r>
              <a:rPr lang="en-NZ" sz="2400" b="1" dirty="0">
                <a:solidFill>
                  <a:srgbClr val="000000"/>
                </a:solidFill>
              </a:rPr>
              <a:t>Week 7 - </a:t>
            </a:r>
            <a:r>
              <a:rPr lang="en-NZ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Management Capability</a:t>
            </a:r>
            <a:endParaRPr lang="en-NZ" sz="24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F797D1-251E-41FE-9FF8-AD487DEF2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3555" y="1416139"/>
            <a:ext cx="55544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9A0CE28-0E59-4F4D-9855-8A8DCE9A8E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93555" y="4285341"/>
            <a:ext cx="555440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CC23F7-9F20-4C4B-8608-BD4DE9728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9144000" cy="7429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90500"/>
            <a:ext cx="8229600" cy="582613"/>
          </a:xfrm>
        </p:spPr>
        <p:txBody>
          <a:bodyPr>
            <a:normAutofit fontScale="90000"/>
          </a:bodyPr>
          <a:lstStyle/>
          <a:p>
            <a:pPr lvl="0"/>
            <a:r>
              <a:rPr lang="en-US" sz="4000" dirty="0">
                <a:latin typeface="Times New Roman" panose="02020603050405020304" pitchFamily="18"/>
                <a:cs typeface="Times New Roman" panose="02020603050405020304" pitchFamily="18"/>
              </a:rPr>
              <a:t>Agenda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174750"/>
            <a:ext cx="8437563" cy="4953000"/>
          </a:xfrm>
        </p:spPr>
        <p:txBody>
          <a:bodyPr lIns="91440" tIns="45720" rIns="91440" bIns="45720" anchor="t"/>
          <a:lstStyle/>
          <a:p>
            <a:pPr lvl="0">
              <a:spcBef>
                <a:spcPts val="1200"/>
              </a:spcBef>
              <a:spcAft>
                <a:spcPts val="200"/>
              </a:spcAft>
              <a:buNone/>
            </a:pPr>
            <a:endParaRPr lang="en-US" sz="2400" dirty="0"/>
          </a:p>
          <a:p>
            <a:pPr lvl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18"/>
              <a:buChar char=" "/>
            </a:pPr>
            <a:r>
              <a:rPr lang="en-US" sz="2400" dirty="0"/>
              <a:t>By the end of this session, you will be able to:</a:t>
            </a:r>
          </a:p>
          <a:p>
            <a:pPr marL="1163320" lvl="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400" dirty="0"/>
              <a:t>Explain the different aspects of communication as a management capability</a:t>
            </a:r>
            <a:endParaRPr lang="en-US" sz="2400" dirty="0">
              <a:cs typeface="Arial"/>
            </a:endParaRPr>
          </a:p>
          <a:p>
            <a:pPr marL="1163320" lvl="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400" dirty="0"/>
              <a:t>Design a Communication Plan </a:t>
            </a:r>
            <a:endParaRPr lang="en-US" sz="2400" dirty="0">
              <a:cs typeface="Arial"/>
            </a:endParaRPr>
          </a:p>
          <a:p>
            <a:pPr marL="116332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400" dirty="0"/>
              <a:t>Apply one relevant Māori value in the Communication Plan</a:t>
            </a:r>
            <a:endParaRPr lang="en-US" sz="2400" dirty="0">
              <a:cs typeface="Arial"/>
            </a:endParaRPr>
          </a:p>
          <a:p>
            <a:pPr lvl="0">
              <a:spcBef>
                <a:spcPts val="1200"/>
              </a:spcBef>
              <a:spcAft>
                <a:spcPts val="200"/>
              </a:spcAft>
              <a:buClr>
                <a:srgbClr val="E48312"/>
              </a:buClr>
              <a:buSzPct val="100000"/>
              <a:buFont typeface="Calibri" panose="020F0502020204030204" pitchFamily="18"/>
              <a:buChar char=" "/>
            </a:pPr>
            <a:endParaRPr lang="en-US" sz="2400" dirty="0"/>
          </a:p>
          <a:p>
            <a:pPr lvl="0">
              <a:spcBef>
                <a:spcPts val="1200"/>
              </a:spcBef>
              <a:spcAft>
                <a:spcPts val="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8229600" cy="58261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5AC7EB-75B1-2477-A03C-FD1D24173644}"/>
              </a:ext>
            </a:extLst>
          </p:cNvPr>
          <p:cNvSpPr txBox="1">
            <a:spLocks/>
          </p:cNvSpPr>
          <p:nvPr/>
        </p:nvSpPr>
        <p:spPr>
          <a:xfrm>
            <a:off x="457200" y="1618096"/>
            <a:ext cx="8229600" cy="440863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400" dirty="0"/>
              <a:t>You and your group must </a:t>
            </a:r>
            <a:r>
              <a:rPr lang="en-US" sz="2400" b="1" dirty="0"/>
              <a:t>design and present </a:t>
            </a:r>
            <a:r>
              <a:rPr lang="en-US" sz="2400" dirty="0"/>
              <a:t>a </a:t>
            </a:r>
            <a:r>
              <a:rPr lang="en-US" sz="2400" b="1" dirty="0"/>
              <a:t>Communication Plan </a:t>
            </a:r>
            <a:r>
              <a:rPr lang="en-US" sz="2400" dirty="0"/>
              <a:t>for project managers tasked to manage their project team to deliver on time and within the budget.</a:t>
            </a:r>
            <a:r>
              <a:rPr lang="en-US" sz="2400" b="1" dirty="0"/>
              <a:t> </a:t>
            </a: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400" dirty="0"/>
              <a:t>You are encouraged to base your Communication Plan on </a:t>
            </a:r>
            <a:r>
              <a:rPr lang="en-US" sz="2400" b="1" dirty="0"/>
              <a:t>communication frameworks </a:t>
            </a:r>
            <a:r>
              <a:rPr lang="en-US" sz="2400" dirty="0"/>
              <a:t>for project management (e.g., active listening, clear instructions, transparency in communication, feedback loops).</a:t>
            </a: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/>
            </a:pPr>
            <a:r>
              <a:rPr lang="en-US" sz="2400" dirty="0"/>
              <a:t>You also can revisit and apply the </a:t>
            </a:r>
            <a:r>
              <a:rPr lang="en-US" sz="2400" b="1" dirty="0"/>
              <a:t>10 commandments of Effective Communication</a:t>
            </a:r>
            <a:r>
              <a:rPr lang="en-US" sz="2400" dirty="0"/>
              <a:t>, where appropriate.  </a:t>
            </a:r>
          </a:p>
          <a:p>
            <a:pPr>
              <a:spcBef>
                <a:spcPts val="1200"/>
              </a:spcBef>
              <a:spcAft>
                <a:spcPts val="200"/>
              </a:spcAft>
              <a:buFontTx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8229600" cy="58261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5AC7EB-75B1-2477-A03C-FD1D24173644}"/>
              </a:ext>
            </a:extLst>
          </p:cNvPr>
          <p:cNvSpPr txBox="1">
            <a:spLocks/>
          </p:cNvSpPr>
          <p:nvPr/>
        </p:nvSpPr>
        <p:spPr>
          <a:xfrm>
            <a:off x="457200" y="1618096"/>
            <a:ext cx="8229600" cy="4408632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 startAt="4"/>
            </a:pPr>
            <a:r>
              <a:rPr lang="en-US" sz="2400" dirty="0"/>
              <a:t>A good Communication Plan must also cater to crises like resignation of expert staff, budget cut, technical failure, client dissatisfaction or any other issues that can delay or halt the project. </a:t>
            </a:r>
            <a:r>
              <a:rPr lang="en-US" sz="2400" b="1" dirty="0"/>
              <a:t> </a:t>
            </a:r>
          </a:p>
          <a:p>
            <a:pPr marL="45720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 startAt="4"/>
            </a:pPr>
            <a:r>
              <a:rPr lang="en-US" sz="2400" dirty="0"/>
              <a:t>A Communication Plan is not comprehensive if it does not have at least </a:t>
            </a:r>
            <a:r>
              <a:rPr lang="en-US" sz="2400" b="1" dirty="0"/>
              <a:t>One</a:t>
            </a:r>
            <a:r>
              <a:rPr lang="en-US" sz="2000" dirty="0"/>
              <a:t> </a:t>
            </a:r>
            <a:r>
              <a:rPr lang="en-US" sz="2400" dirty="0"/>
              <a:t>cultural context and </a:t>
            </a:r>
            <a:r>
              <a:rPr lang="en-US" sz="2400" b="1" dirty="0"/>
              <a:t>One</a:t>
            </a:r>
            <a:r>
              <a:rPr lang="en-US" sz="2400" dirty="0"/>
              <a:t> Māori value.</a:t>
            </a:r>
            <a:endParaRPr lang="en-US" sz="2400" dirty="0">
              <a:cs typeface="Arial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5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8229600" cy="58261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5AC7EB-75B1-2477-A03C-FD1D24173644}"/>
              </a:ext>
            </a:extLst>
          </p:cNvPr>
          <p:cNvSpPr txBox="1">
            <a:spLocks/>
          </p:cNvSpPr>
          <p:nvPr/>
        </p:nvSpPr>
        <p:spPr>
          <a:xfrm>
            <a:off x="457200" y="1377084"/>
            <a:ext cx="8229600" cy="4705061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 startAt="6"/>
            </a:pPr>
            <a:r>
              <a:rPr lang="en-US" sz="2400" dirty="0"/>
              <a:t>Therefore, your Communication Plan will include: </a:t>
            </a:r>
          </a:p>
          <a:p>
            <a:pPr marL="857250" lvl="1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400" b="1" dirty="0"/>
              <a:t>Communication frameworks </a:t>
            </a:r>
            <a:r>
              <a:rPr lang="en-US" sz="2400" dirty="0"/>
              <a:t>((e.g., active listening, clear instructions, transparency in communication, feedback loops).</a:t>
            </a:r>
          </a:p>
          <a:p>
            <a:pPr marL="857250" lvl="1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400" b="1" dirty="0"/>
              <a:t>10</a:t>
            </a:r>
            <a:r>
              <a:rPr lang="en-US" sz="2400" dirty="0"/>
              <a:t> </a:t>
            </a:r>
            <a:r>
              <a:rPr lang="en-US" sz="2400" b="1" dirty="0"/>
              <a:t>commandments</a:t>
            </a:r>
            <a:r>
              <a:rPr lang="en-US" sz="2400" dirty="0"/>
              <a:t> of Effective Communication, where appropriate</a:t>
            </a:r>
          </a:p>
          <a:p>
            <a:pPr marL="857250" lvl="1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400" b="1" dirty="0"/>
              <a:t>Contingencies</a:t>
            </a:r>
            <a:r>
              <a:rPr lang="en-US" sz="2400" dirty="0"/>
              <a:t> to cater to crises</a:t>
            </a:r>
            <a:endParaRPr lang="en-US" sz="2400" b="1" dirty="0"/>
          </a:p>
          <a:p>
            <a:pPr marL="857250" lvl="1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400" b="1" dirty="0"/>
              <a:t>One</a:t>
            </a:r>
            <a:r>
              <a:rPr lang="en-US" sz="2400" dirty="0"/>
              <a:t> Culture Type from the Competing Values Model</a:t>
            </a:r>
          </a:p>
          <a:p>
            <a:pPr marL="857250" lvl="1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lphaLcParenR"/>
            </a:pPr>
            <a:r>
              <a:rPr lang="en-US" sz="2400" b="1" dirty="0"/>
              <a:t>One</a:t>
            </a:r>
            <a:r>
              <a:rPr lang="en-US" sz="2400" dirty="0"/>
              <a:t> Māori value relevant to communication</a:t>
            </a:r>
            <a:endParaRPr lang="en-US" sz="2400" dirty="0">
              <a:cs typeface="Arial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64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238125"/>
            <a:ext cx="8229600" cy="58261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5AC7EB-75B1-2477-A03C-FD1D24173644}"/>
              </a:ext>
            </a:extLst>
          </p:cNvPr>
          <p:cNvSpPr txBox="1">
            <a:spLocks/>
          </p:cNvSpPr>
          <p:nvPr/>
        </p:nvSpPr>
        <p:spPr>
          <a:xfrm>
            <a:off x="457200" y="820738"/>
            <a:ext cx="8229600" cy="539469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24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Because your Communication Plan will integrate the </a:t>
            </a: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different communication styles that fit within </a:t>
            </a:r>
            <a:r>
              <a:rPr lang="en-NZ" sz="2400" b="1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of the quadrants of the Competing Values Model, you will be allocated to One culture type based on the group you are assigned to.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Therefore, the following is the allocation of the culture type and its corresponding communication style for each group: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NZ" sz="2400" u="sng" kern="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Groups A and B </a:t>
            </a:r>
            <a:r>
              <a:rPr lang="en-NZ" sz="2400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on: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400" b="1" kern="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Collaborate (Clan Culture)</a:t>
            </a:r>
            <a:r>
              <a:rPr lang="en-NZ" sz="2400" kern="0" dirty="0">
                <a:effectLst/>
                <a:highlight>
                  <a:srgbClr val="FF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(Flexibility, Internal Focus) – Open, participative communication to build relationships.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34742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41144"/>
            <a:ext cx="8229600" cy="582613"/>
          </a:xfrm>
        </p:spPr>
        <p:txBody>
          <a:bodyPr/>
          <a:lstStyle/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Plan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35AC7EB-75B1-2477-A03C-FD1D24173644}"/>
              </a:ext>
            </a:extLst>
          </p:cNvPr>
          <p:cNvSpPr txBox="1">
            <a:spLocks/>
          </p:cNvSpPr>
          <p:nvPr/>
        </p:nvSpPr>
        <p:spPr>
          <a:xfrm>
            <a:off x="277091" y="847512"/>
            <a:ext cx="8589818" cy="5633316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NZ" sz="2400" u="sng" kern="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Groups C and D </a:t>
            </a:r>
            <a:r>
              <a:rPr lang="en-NZ" sz="2400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on: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400" b="1" kern="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Create (Adhocracy Culture)</a:t>
            </a:r>
            <a:r>
              <a:rPr lang="en-NZ" sz="2400" kern="0" dirty="0">
                <a:effectLst/>
                <a:highlight>
                  <a:srgbClr val="00FF00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(Flexibility, External Focus) – Innovative, brainstorming-driven communication.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NZ" sz="2400" u="sng" kern="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Groups E and F </a:t>
            </a:r>
            <a:r>
              <a:rPr lang="en-NZ" sz="2400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on: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400" b="1" kern="0" dirty="0">
                <a:effectLst/>
                <a:highlight>
                  <a:srgbClr val="00FF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Control (Hierarchy Culture) </a:t>
            </a: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(Stability, Internal Focus) – Structured, clear, and directive communication.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NZ" sz="2400" u="sng" kern="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Groups G and H </a:t>
            </a:r>
            <a:r>
              <a:rPr lang="en-NZ" sz="2400" u="sng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focus on: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NZ" sz="2400" b="1" kern="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Compete (Market Culture)</a:t>
            </a:r>
            <a:r>
              <a:rPr lang="en-NZ" sz="2400" kern="0" dirty="0">
                <a:effectLst/>
                <a:highlight>
                  <a:srgbClr val="FF00FF"/>
                </a:highlight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(Stability, External Focus) – Results-oriented, fast-paced, and assertive communication.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Bef>
                <a:spcPts val="1200"/>
              </a:spcBef>
              <a:spcAft>
                <a:spcPts val="200"/>
              </a:spcAft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9393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0"/>
            <a:ext cx="8366125" cy="909638"/>
          </a:xfrm>
        </p:spPr>
        <p:txBody>
          <a:bodyPr/>
          <a:lstStyle/>
          <a:p>
            <a:pPr lvl="0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Plan</a:t>
            </a:r>
            <a:endParaRPr lang="en-US" sz="2200" dirty="0">
              <a:latin typeface="Calibri" panose="020F0502020204030204" pitchFamily="18"/>
              <a:cs typeface="Times New Roman" panose="02020603050405020304" pitchFamily="18"/>
            </a:endParaRPr>
          </a:p>
        </p:txBody>
      </p:sp>
      <p:sp>
        <p:nvSpPr>
          <p:cNvPr id="3" name="Content Placeholder 2"/>
          <p:cNvSpPr txBox="1">
            <a:spLocks noGrp="1"/>
          </p:cNvSpPr>
          <p:nvPr>
            <p:ph type="body" idx="4294967295"/>
          </p:nvPr>
        </p:nvSpPr>
        <p:spPr>
          <a:xfrm>
            <a:off x="68262" y="909638"/>
            <a:ext cx="8229600" cy="5392738"/>
          </a:xfrm>
        </p:spPr>
        <p:txBody>
          <a:bodyPr>
            <a:normAutofit lnSpcReduction="10000"/>
          </a:bodyPr>
          <a:lstStyle/>
          <a:p>
            <a:pPr marL="457200" lvl="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 startAt="8"/>
            </a:pPr>
            <a:r>
              <a:rPr lang="en-US" sz="2400" dirty="0"/>
              <a:t>Please design your Communication Plan on PowerPoint slides and upload it on the </a:t>
            </a:r>
            <a:r>
              <a:rPr lang="en-US" sz="2400" b="1" dirty="0"/>
              <a:t>week 8 folder </a:t>
            </a:r>
            <a:r>
              <a:rPr lang="en-US" sz="2400" dirty="0"/>
              <a:t>in Teams.</a:t>
            </a:r>
          </a:p>
          <a:p>
            <a:pPr marL="457200" lvl="0" indent="-45720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Font typeface="+mj-lt"/>
              <a:buAutoNum type="arabicParenR" startAt="8"/>
            </a:pPr>
            <a:endParaRPr lang="en-US" sz="2400" dirty="0"/>
          </a:p>
          <a:p>
            <a:pPr marL="0" lvl="0" indent="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</a:pPr>
            <a:r>
              <a:rPr lang="en-US" sz="2400" dirty="0"/>
              <a:t>9)  Reflection Questions: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was easy about writing a communication plan?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was difficult about writing a communication plan?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was similar in the Communication Plan designed by the other group?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NZ" sz="24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What was different in the Communication Plan designed by the other group?</a:t>
            </a:r>
            <a:endParaRPr lang="en-NZ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SzPct val="100000"/>
              <a:buNone/>
            </a:pPr>
            <a:endParaRPr lang="en-US" sz="2400" dirty="0"/>
          </a:p>
          <a:p>
            <a:pPr lvl="0">
              <a:spcBef>
                <a:spcPts val="1200"/>
              </a:spcBef>
              <a:spcAft>
                <a:spcPts val="200"/>
              </a:spcAft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C55F513A7704EB7D64DFC287877D2" ma:contentTypeVersion="4" ma:contentTypeDescription="Create a new document." ma:contentTypeScope="" ma:versionID="dccddd84a102e90bc5d706df21d61332">
  <xsd:schema xmlns:xsd="http://www.w3.org/2001/XMLSchema" xmlns:xs="http://www.w3.org/2001/XMLSchema" xmlns:p="http://schemas.microsoft.com/office/2006/metadata/properties" xmlns:ns2="ee3dd800-fdca-42dc-acdc-76d502b6f2a2" targetNamespace="http://schemas.microsoft.com/office/2006/metadata/properties" ma:root="true" ma:fieldsID="e4f03f3b5144f5d8df0a999112ffdc64" ns2:_="">
    <xsd:import namespace="ee3dd800-fdca-42dc-acdc-76d502b6f2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3dd800-fdca-42dc-acdc-76d502b6f2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B572605-E28B-4509-9BDC-333EC866DE89}"/>
</file>

<file path=customXml/itemProps2.xml><?xml version="1.0" encoding="utf-8"?>
<ds:datastoreItem xmlns:ds="http://schemas.openxmlformats.org/officeDocument/2006/customXml" ds:itemID="{533E194C-1D87-4EA6-8E0F-E8865594C374}">
  <ds:schemaRefs>
    <ds:schemaRef ds:uri="2401adad-2f7e-4faa-948f-7e5b8bfab8a5"/>
    <ds:schemaRef ds:uri="28621a46-d693-4021-bce3-d63b6fa0351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84A5212-41F3-4E0D-8C64-A2435780716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465</TotalTime>
  <Words>492</Words>
  <Application>Microsoft Office PowerPoint</Application>
  <PresentationFormat>On-screen Show (4:3)</PresentationFormat>
  <Paragraphs>49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Courier New</vt:lpstr>
      <vt:lpstr>Gill Sans MT</vt:lpstr>
      <vt:lpstr>Symbol</vt:lpstr>
      <vt:lpstr>Times New Roman</vt:lpstr>
      <vt:lpstr>Gallery</vt:lpstr>
      <vt:lpstr>MAMC01801 Capabilities for Managers</vt:lpstr>
      <vt:lpstr>Agenda</vt:lpstr>
      <vt:lpstr>The Communication Plan</vt:lpstr>
      <vt:lpstr>The Communication Plan</vt:lpstr>
      <vt:lpstr>The Communication Plan</vt:lpstr>
      <vt:lpstr>The Communication Plan</vt:lpstr>
      <vt:lpstr>The Communication Plan</vt:lpstr>
      <vt:lpstr>The Communication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 801001 Capabilities for Managers</dc:title>
  <dc:creator>Philip Cass</dc:creator>
  <cp:lastModifiedBy>Sharan Singh</cp:lastModifiedBy>
  <cp:revision>24</cp:revision>
  <dcterms:created xsi:type="dcterms:W3CDTF">2022-11-04T23:17:00Z</dcterms:created>
  <dcterms:modified xsi:type="dcterms:W3CDTF">2024-10-01T08:21:23Z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A04683B7090D4F6C952974E9324D5486_12</vt:lpwstr>
  </property>
  <property fmtid="{D5CDD505-2E9C-101B-9397-08002B2CF9AE}" pid="3" name="KSOProductBuildVer">
    <vt:lpwstr>1033-12.2.0.13489</vt:lpwstr>
  </property>
  <property fmtid="{D5CDD505-2E9C-101B-9397-08002B2CF9AE}" pid="4" name="ContentTypeId">
    <vt:lpwstr>0x010100A9CC55F513A7704EB7D64DFC287877D2</vt:lpwstr>
  </property>
  <property fmtid="{D5CDD505-2E9C-101B-9397-08002B2CF9AE}" pid="5" name="Order">
    <vt:r8>7000</vt:r8>
  </property>
  <property fmtid="{D5CDD505-2E9C-101B-9397-08002B2CF9AE}" pid="6" name="xd_Signature">
    <vt:bool>false</vt:bool>
  </property>
  <property fmtid="{D5CDD505-2E9C-101B-9397-08002B2CF9AE}" pid="7" name="xd_ProgID">
    <vt:lpwstr/>
  </property>
  <property fmtid="{D5CDD505-2E9C-101B-9397-08002B2CF9AE}" pid="8" name="_SourceUrl">
    <vt:lpwstr/>
  </property>
  <property fmtid="{D5CDD505-2E9C-101B-9397-08002B2CF9AE}" pid="9" name="_SharedFileIndex">
    <vt:lpwstr/>
  </property>
  <property fmtid="{D5CDD505-2E9C-101B-9397-08002B2CF9AE}" pid="10" name="ComplianceAssetId">
    <vt:lpwstr/>
  </property>
  <property fmtid="{D5CDD505-2E9C-101B-9397-08002B2CF9AE}" pid="11" name="TemplateUrl">
    <vt:lpwstr/>
  </property>
  <property fmtid="{D5CDD505-2E9C-101B-9397-08002B2CF9AE}" pid="12" name="_ExtendedDescription">
    <vt:lpwstr/>
  </property>
  <property fmtid="{D5CDD505-2E9C-101B-9397-08002B2CF9AE}" pid="13" name="TriggerFlowInfo">
    <vt:lpwstr/>
  </property>
</Properties>
</file>